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2" r:id="rId2"/>
    <p:sldId id="263" r:id="rId3"/>
    <p:sldId id="264" r:id="rId4"/>
    <p:sldId id="257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540054"/>
    <a:srgbClr val="006600"/>
    <a:srgbClr val="002600"/>
    <a:srgbClr val="000058"/>
    <a:srgbClr val="420042"/>
    <a:srgbClr val="660066"/>
    <a:srgbClr val="0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4102" name="Picture 6" descr="A:\grape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6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01EDB964-EA32-4D94-A477-1C8F5D4D8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D67D6-3794-4899-92FD-F56518A92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741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E169D-3C88-46C7-923F-DAF6F9624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23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E70A0-1AD7-41C9-B20C-3DE312CFC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518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D47CD-114F-4C24-9413-759DD6AA7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13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F1E86-22E1-4580-BA40-F2B139751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936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65FC-D699-4005-94BA-897ABA225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931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71295-651B-4818-8B76-326E147B9F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694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82BD-9733-44D3-9684-C1D7C2216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799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42980-FFC5-43EA-9DB0-30DC9EDA3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549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1671-0501-4943-8719-00B5D5A4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306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3079" name="Picture 7" descr="A:\grapes.GIF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3081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4E56579-E890-4041-B68C-6DA5C26EEB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990600"/>
            <a:ext cx="7239000" cy="2057400"/>
          </a:xfrm>
        </p:spPr>
        <p:txBody>
          <a:bodyPr/>
          <a:lstStyle/>
          <a:p>
            <a:pPr algn="ctr"/>
            <a:r>
              <a:rPr lang="en-US" sz="7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Our Stewardship of God’s Grace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76600"/>
            <a:ext cx="7772400" cy="1143000"/>
          </a:xfrm>
        </p:spPr>
        <p:txBody>
          <a:bodyPr anchor="ctr"/>
          <a:lstStyle/>
          <a:p>
            <a:pPr algn="ctr">
              <a:buFontTx/>
              <a:buNone/>
            </a:pPr>
            <a:r>
              <a:rPr lang="en-US" sz="5200" b="1" i="1" dirty="0" smtClean="0">
                <a:solidFill>
                  <a:srgbClr val="A50021"/>
                </a:solidFill>
              </a:rPr>
              <a:t>1</a:t>
            </a:r>
            <a:r>
              <a:rPr lang="en-US" sz="5200" b="1" i="1" baseline="30000" dirty="0" smtClean="0">
                <a:solidFill>
                  <a:srgbClr val="A50021"/>
                </a:solidFill>
              </a:rPr>
              <a:t>st</a:t>
            </a:r>
            <a:r>
              <a:rPr lang="en-US" sz="5200" b="1" i="1" dirty="0" smtClean="0">
                <a:solidFill>
                  <a:srgbClr val="A50021"/>
                </a:solidFill>
              </a:rPr>
              <a:t> Peter </a:t>
            </a:r>
            <a:r>
              <a:rPr lang="en-US" sz="5200" b="1" i="1" dirty="0">
                <a:solidFill>
                  <a:srgbClr val="A50021"/>
                </a:solidFill>
              </a:rPr>
              <a:t>4:10-11</a:t>
            </a:r>
            <a:endParaRPr lang="en-US" sz="5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8486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660066"/>
                </a:solidFill>
              </a:rPr>
              <a:t>1</a:t>
            </a:r>
            <a:r>
              <a:rPr lang="en-US" sz="4800" b="1" baseline="30000" dirty="0" smtClean="0">
                <a:solidFill>
                  <a:srgbClr val="660066"/>
                </a:solidFill>
              </a:rPr>
              <a:t>st</a:t>
            </a:r>
            <a:r>
              <a:rPr lang="en-US" sz="4800" b="1" dirty="0" smtClean="0">
                <a:solidFill>
                  <a:srgbClr val="660066"/>
                </a:solidFill>
              </a:rPr>
              <a:t> Peter 4:10-11</a:t>
            </a:r>
            <a:endParaRPr lang="en-US" sz="4800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006600"/>
                </a:solidFill>
              </a:rPr>
              <a:t>10</a:t>
            </a:r>
            <a:r>
              <a:rPr lang="en-US" sz="3200" b="1" baseline="30000" dirty="0">
                <a:solidFill>
                  <a:srgbClr val="420042"/>
                </a:solidFill>
              </a:rPr>
              <a:t> </a:t>
            </a:r>
            <a:r>
              <a:rPr lang="en-US" sz="3200" dirty="0">
                <a:solidFill>
                  <a:srgbClr val="420042"/>
                </a:solidFill>
              </a:rPr>
              <a:t>As each one has received a gift, minister it to one another, as good stewards of the manifold grace of God. </a:t>
            </a:r>
            <a:r>
              <a:rPr lang="en-US" sz="3200" b="1" baseline="30000" dirty="0">
                <a:solidFill>
                  <a:srgbClr val="006600"/>
                </a:solidFill>
              </a:rPr>
              <a:t>11</a:t>
            </a:r>
            <a:r>
              <a:rPr lang="en-US" sz="3200" b="1" baseline="30000" dirty="0">
                <a:solidFill>
                  <a:srgbClr val="420042"/>
                </a:solidFill>
              </a:rPr>
              <a:t> </a:t>
            </a:r>
            <a:r>
              <a:rPr lang="en-US" sz="3200" dirty="0">
                <a:solidFill>
                  <a:srgbClr val="420042"/>
                </a:solidFill>
              </a:rPr>
              <a:t>If </a:t>
            </a:r>
            <a:r>
              <a:rPr lang="en-US" sz="3200" dirty="0" smtClean="0">
                <a:solidFill>
                  <a:srgbClr val="420042"/>
                </a:solidFill>
              </a:rPr>
              <a:t>anyone speaks, let him speak</a:t>
            </a:r>
            <a:r>
              <a:rPr lang="en-US" sz="3200" dirty="0">
                <a:solidFill>
                  <a:srgbClr val="420042"/>
                </a:solidFill>
              </a:rPr>
              <a:t> as the oracles of God. If anyone ministers, let him do it as with the ability which God supplies, that in </a:t>
            </a:r>
            <a:r>
              <a:rPr lang="en-US" sz="3200" dirty="0" smtClean="0">
                <a:solidFill>
                  <a:srgbClr val="420042"/>
                </a:solidFill>
              </a:rPr>
              <a:t>all things God </a:t>
            </a:r>
            <a:r>
              <a:rPr lang="en-US" sz="3200" dirty="0">
                <a:solidFill>
                  <a:srgbClr val="420042"/>
                </a:solidFill>
              </a:rPr>
              <a:t>may be glorified through Jesus Christ, to whom belong the glory and the dominion forever and ever. Amen</a:t>
            </a:r>
            <a:r>
              <a:rPr lang="en-US" sz="3200" dirty="0" smtClean="0">
                <a:solidFill>
                  <a:srgbClr val="420042"/>
                </a:solidFill>
              </a:rPr>
              <a:t>.</a:t>
            </a:r>
            <a:endParaRPr lang="en-US" sz="3200" dirty="0">
              <a:solidFill>
                <a:srgbClr val="420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8486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540054"/>
                </a:solidFill>
              </a:rPr>
              <a:t>1</a:t>
            </a:r>
            <a:r>
              <a:rPr lang="en-US" sz="4800" b="1" baseline="30000" dirty="0" smtClean="0">
                <a:solidFill>
                  <a:srgbClr val="540054"/>
                </a:solidFill>
              </a:rPr>
              <a:t>st</a:t>
            </a:r>
            <a:r>
              <a:rPr lang="en-US" sz="4800" b="1" dirty="0" smtClean="0">
                <a:solidFill>
                  <a:srgbClr val="540054"/>
                </a:solidFill>
              </a:rPr>
              <a:t> Peter 4:10-11</a:t>
            </a:r>
            <a:endParaRPr lang="en-US" sz="4800" b="1" dirty="0">
              <a:solidFill>
                <a:srgbClr val="54005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006600"/>
                </a:solidFill>
              </a:rPr>
              <a:t>10</a:t>
            </a:r>
            <a:r>
              <a:rPr lang="en-US" sz="3200" b="1" baseline="30000" dirty="0">
                <a:solidFill>
                  <a:srgbClr val="420042"/>
                </a:solidFill>
              </a:rPr>
              <a:t> </a:t>
            </a:r>
            <a:r>
              <a:rPr lang="en-US" sz="3200" dirty="0">
                <a:solidFill>
                  <a:srgbClr val="420042"/>
                </a:solidFill>
              </a:rPr>
              <a:t>As each one has received a gift, </a:t>
            </a:r>
            <a:r>
              <a:rPr lang="en-US" sz="3200" dirty="0" smtClean="0">
                <a:solidFill>
                  <a:srgbClr val="420042"/>
                </a:solidFill>
              </a:rPr>
              <a:t>minister  </a:t>
            </a:r>
            <a:r>
              <a:rPr lang="en-US" sz="3200" dirty="0">
                <a:solidFill>
                  <a:srgbClr val="420042"/>
                </a:solidFill>
              </a:rPr>
              <a:t>it to one another, </a:t>
            </a:r>
            <a:r>
              <a:rPr lang="en-US" sz="3200" b="1" dirty="0">
                <a:solidFill>
                  <a:srgbClr val="000058"/>
                </a:solidFill>
              </a:rPr>
              <a:t>as good stewards of the manifold grace of God</a:t>
            </a:r>
            <a:r>
              <a:rPr lang="en-US" sz="3200" dirty="0">
                <a:solidFill>
                  <a:srgbClr val="420042"/>
                </a:solidFill>
              </a:rPr>
              <a:t>. </a:t>
            </a:r>
            <a:r>
              <a:rPr lang="en-US" sz="3200" b="1" baseline="30000" dirty="0">
                <a:solidFill>
                  <a:srgbClr val="006600"/>
                </a:solidFill>
              </a:rPr>
              <a:t>11</a:t>
            </a:r>
            <a:r>
              <a:rPr lang="en-US" sz="3200" b="1" baseline="30000" dirty="0">
                <a:solidFill>
                  <a:srgbClr val="420042"/>
                </a:solidFill>
              </a:rPr>
              <a:t> </a:t>
            </a:r>
            <a:r>
              <a:rPr lang="en-US" sz="3200" dirty="0">
                <a:solidFill>
                  <a:srgbClr val="420042"/>
                </a:solidFill>
              </a:rPr>
              <a:t>If </a:t>
            </a:r>
            <a:r>
              <a:rPr lang="en-US" sz="3200" dirty="0" smtClean="0">
                <a:solidFill>
                  <a:srgbClr val="420042"/>
                </a:solidFill>
              </a:rPr>
              <a:t>anyone speaks, let him speak</a:t>
            </a:r>
            <a:r>
              <a:rPr lang="en-US" sz="3200" dirty="0">
                <a:solidFill>
                  <a:srgbClr val="420042"/>
                </a:solidFill>
              </a:rPr>
              <a:t> as the oracles of God. If anyone ministers, let him do it as with the ability which God supplies, that in </a:t>
            </a:r>
            <a:r>
              <a:rPr lang="en-US" sz="3200" dirty="0" smtClean="0">
                <a:solidFill>
                  <a:srgbClr val="420042"/>
                </a:solidFill>
              </a:rPr>
              <a:t>all things God </a:t>
            </a:r>
            <a:r>
              <a:rPr lang="en-US" sz="3200" dirty="0">
                <a:solidFill>
                  <a:srgbClr val="420042"/>
                </a:solidFill>
              </a:rPr>
              <a:t>may be glorified through Jesus Christ, to whom belong the glory and the dominion forever and ever. Amen</a:t>
            </a:r>
            <a:r>
              <a:rPr lang="en-US" sz="3200" dirty="0" smtClean="0">
                <a:solidFill>
                  <a:srgbClr val="420042"/>
                </a:solidFill>
              </a:rPr>
              <a:t>.</a:t>
            </a:r>
            <a:endParaRPr lang="en-US" sz="3200" dirty="0">
              <a:solidFill>
                <a:srgbClr val="420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50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7620000" cy="1143000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rgbClr val="540054"/>
                </a:solidFill>
                <a:latin typeface="Times New Roman" pitchFamily="18" charset="0"/>
                <a:cs typeface="Times New Roman" pitchFamily="18" charset="0"/>
              </a:rPr>
              <a:t>Stewardship</a:t>
            </a:r>
            <a:endParaRPr lang="en-US" dirty="0">
              <a:solidFill>
                <a:srgbClr val="54005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924800" cy="4648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Definition: “one having charge of another’s possessions</a:t>
            </a:r>
            <a:r>
              <a:rPr lang="en-US" sz="3600" b="1" dirty="0" smtClean="0"/>
              <a:t>”</a:t>
            </a:r>
            <a:endParaRPr lang="en-US" sz="3600" b="1" dirty="0" smtClean="0">
              <a:solidFill>
                <a:srgbClr val="A50021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 smtClean="0"/>
              <a:t>Joseph, a good steward -- </a:t>
            </a:r>
            <a:r>
              <a:rPr lang="en-US" sz="3600" b="1" dirty="0">
                <a:solidFill>
                  <a:srgbClr val="A50021"/>
                </a:solidFill>
              </a:rPr>
              <a:t>Gen. </a:t>
            </a:r>
            <a:r>
              <a:rPr lang="en-US" sz="3600" b="1" dirty="0" smtClean="0">
                <a:solidFill>
                  <a:srgbClr val="A50021"/>
                </a:solidFill>
              </a:rPr>
              <a:t>39:1-6</a:t>
            </a:r>
            <a:endParaRPr lang="en-US" b="1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40000"/>
              <a:buFont typeface="Monotype Sorts" pitchFamily="2" charset="2"/>
              <a:buChar char="u"/>
            </a:pPr>
            <a:r>
              <a:rPr lang="en-US" sz="3200" b="1" dirty="0" smtClean="0">
                <a:solidFill>
                  <a:schemeClr val="folHlink"/>
                </a:solidFill>
              </a:rPr>
              <a:t>A place of honor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40000"/>
              <a:buFont typeface="Monotype Sorts" pitchFamily="2" charset="2"/>
              <a:buChar char="u"/>
            </a:pPr>
            <a:r>
              <a:rPr lang="en-US" sz="3200" b="1" dirty="0" smtClean="0">
                <a:solidFill>
                  <a:schemeClr val="folHlink"/>
                </a:solidFill>
              </a:rPr>
              <a:t>A place of responsibility</a:t>
            </a:r>
            <a:endParaRPr lang="en-US" b="1" dirty="0" smtClean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 smtClean="0"/>
              <a:t>Unjust steward used place wrongly (</a:t>
            </a:r>
            <a:r>
              <a:rPr lang="en-US" sz="3600" b="1" dirty="0" smtClean="0">
                <a:solidFill>
                  <a:srgbClr val="C00000"/>
                </a:solidFill>
              </a:rPr>
              <a:t>Luke 16:1-13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 smtClean="0"/>
              <a:t>These were stewards </a:t>
            </a:r>
            <a:r>
              <a:rPr lang="en-US" sz="3600" b="1" dirty="0"/>
              <a:t>of </a:t>
            </a:r>
            <a:r>
              <a:rPr lang="en-US" sz="3600" b="1" dirty="0" smtClean="0"/>
              <a:t>earthly things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772400" cy="11430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5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Peter’s Emphasis on Grace of God Overall</a:t>
            </a:r>
            <a:endParaRPr lang="en-US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924800" cy="4572000"/>
          </a:xfrm>
        </p:spPr>
        <p:txBody>
          <a:bodyPr/>
          <a:lstStyle/>
          <a:p>
            <a:pPr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</a:pPr>
            <a:r>
              <a:rPr lang="en-US" sz="3600" b="1" dirty="0"/>
              <a:t>Notice appeals to grace by Peter: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Prophets foretold present grace (</a:t>
            </a:r>
            <a:r>
              <a:rPr lang="en-US" sz="3200" b="1" dirty="0">
                <a:solidFill>
                  <a:srgbClr val="A50021"/>
                </a:solidFill>
              </a:rPr>
              <a:t>1:10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Minds to be set on grace (</a:t>
            </a:r>
            <a:r>
              <a:rPr lang="en-US" sz="3200" b="1" dirty="0">
                <a:solidFill>
                  <a:srgbClr val="A50021"/>
                </a:solidFill>
              </a:rPr>
              <a:t>1:13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Families joint-heirs of grace (</a:t>
            </a:r>
            <a:r>
              <a:rPr lang="en-US" sz="3200" b="1" dirty="0">
                <a:solidFill>
                  <a:srgbClr val="A50021"/>
                </a:solidFill>
              </a:rPr>
              <a:t>3:7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Called unto Christ by God of all grace (</a:t>
            </a:r>
            <a:r>
              <a:rPr lang="en-US" sz="3200" b="1" dirty="0">
                <a:solidFill>
                  <a:srgbClr val="A50021"/>
                </a:solidFill>
              </a:rPr>
              <a:t>5:10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Written message was true grace (</a:t>
            </a:r>
            <a:r>
              <a:rPr lang="en-US" sz="3200" b="1" dirty="0">
                <a:solidFill>
                  <a:srgbClr val="A50021"/>
                </a:solidFill>
              </a:rPr>
              <a:t>5:12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Must grow in grace (</a:t>
            </a:r>
            <a:r>
              <a:rPr lang="en-US" sz="3200" b="1" dirty="0">
                <a:solidFill>
                  <a:srgbClr val="A50021"/>
                </a:solidFill>
              </a:rPr>
              <a:t>2 Pet. 3:18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87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</a:pPr>
            <a:r>
              <a:rPr lang="en-US" sz="3600" b="1" dirty="0"/>
              <a:t>Cannot know of grace without Word</a:t>
            </a:r>
            <a:endParaRPr lang="en-US" sz="36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543800" cy="1371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5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Jesus, </a:t>
            </a:r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Perfect Example </a:t>
            </a:r>
            <a:r>
              <a:rPr lang="en-US" sz="5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 Stewardship</a:t>
            </a:r>
            <a:endParaRPr lang="en-US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7924800" cy="4114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Did Father’s Will (</a:t>
            </a:r>
            <a:r>
              <a:rPr lang="en-US" sz="3600" b="1" dirty="0">
                <a:solidFill>
                  <a:srgbClr val="A50021"/>
                </a:solidFill>
              </a:rPr>
              <a:t>John 5:30; 6:38</a:t>
            </a:r>
            <a:r>
              <a:rPr lang="en-US" sz="3600" b="1" dirty="0"/>
              <a:t>)</a:t>
            </a:r>
            <a:endParaRPr lang="en-US" sz="3600" b="1" dirty="0">
              <a:solidFill>
                <a:schemeClr val="folHlink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Taught concerning it (</a:t>
            </a:r>
            <a:r>
              <a:rPr lang="en-US" sz="3600" b="1" dirty="0">
                <a:solidFill>
                  <a:srgbClr val="A50021"/>
                </a:solidFill>
              </a:rPr>
              <a:t>Luke 19:11-27</a:t>
            </a:r>
            <a:r>
              <a:rPr lang="en-US" sz="3600" b="1" dirty="0"/>
              <a:t>)</a:t>
            </a:r>
            <a:endParaRPr lang="en-US" sz="3600" b="1" dirty="0">
              <a:solidFill>
                <a:schemeClr val="folHlink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Gave up heavenly abode (</a:t>
            </a:r>
            <a:r>
              <a:rPr lang="en-US" sz="3600" b="1" dirty="0">
                <a:solidFill>
                  <a:srgbClr val="A50021"/>
                </a:solidFill>
              </a:rPr>
              <a:t>Phil. 2:5-8</a:t>
            </a:r>
            <a:r>
              <a:rPr lang="en-US" sz="3600" b="1" dirty="0"/>
              <a:t>)</a:t>
            </a:r>
            <a:endParaRPr lang="en-US" sz="3600" b="1" dirty="0">
              <a:solidFill>
                <a:schemeClr val="folHlink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Left us an example</a:t>
            </a:r>
            <a:r>
              <a:rPr lang="en-US" sz="3600" b="1" dirty="0">
                <a:solidFill>
                  <a:schemeClr val="folHlink"/>
                </a:solidFill>
              </a:rPr>
              <a:t> </a:t>
            </a:r>
            <a:r>
              <a:rPr lang="en-US" sz="3600" b="1" dirty="0"/>
              <a:t>(</a:t>
            </a:r>
            <a:r>
              <a:rPr lang="en-US" sz="3600" b="1" dirty="0">
                <a:solidFill>
                  <a:srgbClr val="A50021"/>
                </a:solidFill>
              </a:rPr>
              <a:t>John 13:15</a:t>
            </a:r>
            <a:r>
              <a:rPr lang="en-US" sz="3600" b="1" dirty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80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folHlink"/>
                </a:solidFill>
              </a:rPr>
              <a:t>End of faithful service (</a:t>
            </a:r>
            <a:r>
              <a:rPr lang="en-US" sz="3200" b="1" dirty="0">
                <a:solidFill>
                  <a:srgbClr val="A50021"/>
                </a:solidFill>
              </a:rPr>
              <a:t>John 17:1-5</a:t>
            </a:r>
            <a:r>
              <a:rPr lang="en-US" sz="3200" b="1" dirty="0">
                <a:solidFill>
                  <a:schemeClr val="folHlink"/>
                </a:solidFill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50000"/>
              <a:buFont typeface="Monotype Sorts" pitchFamily="2" charset="2"/>
              <a:buChar char="l"/>
            </a:pPr>
            <a:r>
              <a:rPr lang="en-US" sz="3600" b="1" dirty="0"/>
              <a:t>Required suffering &amp; sacrifice (</a:t>
            </a:r>
            <a:r>
              <a:rPr lang="en-US" sz="3600" b="1" dirty="0">
                <a:solidFill>
                  <a:srgbClr val="A50021"/>
                </a:solidFill>
              </a:rPr>
              <a:t>Hebrews 5:7-9</a:t>
            </a:r>
            <a:r>
              <a:rPr lang="en-US" sz="3600" b="1" dirty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0"/>
            <a:ext cx="7772400" cy="14478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5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Our Stewardship of Grace Involves...</a:t>
            </a:r>
            <a:endParaRPr lang="en-US" sz="5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86000"/>
            <a:ext cx="7848600" cy="45720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100000"/>
              <a:buFont typeface="Arial" pitchFamily="34" charset="0"/>
              <a:buChar char="•"/>
            </a:pPr>
            <a:r>
              <a:rPr lang="en-US" sz="3600" b="1" dirty="0"/>
              <a:t>Full use of abilities (</a:t>
            </a:r>
            <a:r>
              <a:rPr lang="en-US" sz="3600" b="1" dirty="0">
                <a:solidFill>
                  <a:srgbClr val="A50021"/>
                </a:solidFill>
              </a:rPr>
              <a:t>Rom. 12:3-8</a:t>
            </a:r>
            <a:r>
              <a:rPr lang="en-US" sz="3600" b="1" dirty="0"/>
              <a:t>)</a:t>
            </a:r>
            <a:endParaRPr lang="en-US" sz="3600" b="1" dirty="0">
              <a:solidFill>
                <a:srgbClr val="660066"/>
              </a:solidFill>
            </a:endParaRP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>
                <a:solidFill>
                  <a:schemeClr val="folHlink"/>
                </a:solidFill>
              </a:rPr>
              <a:t>Prophecy - inspired instruction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 smtClean="0">
                <a:solidFill>
                  <a:schemeClr val="folHlink"/>
                </a:solidFill>
              </a:rPr>
              <a:t>Ministry </a:t>
            </a:r>
            <a:r>
              <a:rPr lang="en-US" b="1" dirty="0">
                <a:solidFill>
                  <a:schemeClr val="folHlink"/>
                </a:solidFill>
              </a:rPr>
              <a:t>- service  (</a:t>
            </a:r>
            <a:r>
              <a:rPr lang="en-US" b="1" dirty="0">
                <a:solidFill>
                  <a:srgbClr val="A50021"/>
                </a:solidFill>
              </a:rPr>
              <a:t>Matthew 18:1-4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>
                <a:solidFill>
                  <a:schemeClr val="folHlink"/>
                </a:solidFill>
              </a:rPr>
              <a:t>Teaching - instruction generally (</a:t>
            </a:r>
            <a:r>
              <a:rPr lang="en-US" b="1" dirty="0">
                <a:solidFill>
                  <a:srgbClr val="A50021"/>
                </a:solidFill>
              </a:rPr>
              <a:t>Heb. 5:12</a:t>
            </a:r>
            <a:r>
              <a:rPr lang="en-US" b="1" dirty="0">
                <a:solidFill>
                  <a:schemeClr val="folHlink"/>
                </a:solidFill>
              </a:rPr>
              <a:t>) 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 smtClean="0">
                <a:solidFill>
                  <a:schemeClr val="folHlink"/>
                </a:solidFill>
              </a:rPr>
              <a:t>Exhortation </a:t>
            </a:r>
            <a:r>
              <a:rPr lang="en-US" b="1" dirty="0">
                <a:solidFill>
                  <a:schemeClr val="folHlink"/>
                </a:solidFill>
              </a:rPr>
              <a:t>(</a:t>
            </a:r>
            <a:r>
              <a:rPr lang="en-US" b="1" dirty="0">
                <a:solidFill>
                  <a:srgbClr val="A50021"/>
                </a:solidFill>
              </a:rPr>
              <a:t>2 Tim. 4:2</a:t>
            </a:r>
            <a:r>
              <a:rPr lang="en-US" b="1" dirty="0">
                <a:solidFill>
                  <a:schemeClr val="folHlink"/>
                </a:solidFill>
              </a:rPr>
              <a:t>; </a:t>
            </a:r>
            <a:r>
              <a:rPr lang="en-US" b="1" dirty="0">
                <a:solidFill>
                  <a:srgbClr val="A50021"/>
                </a:solidFill>
              </a:rPr>
              <a:t>Heb. 3:12-14</a:t>
            </a:r>
            <a:r>
              <a:rPr lang="en-US" b="1" dirty="0">
                <a:solidFill>
                  <a:schemeClr val="folHlink"/>
                </a:solidFill>
              </a:rPr>
              <a:t>; </a:t>
            </a:r>
            <a:r>
              <a:rPr lang="en-US" b="1" dirty="0">
                <a:solidFill>
                  <a:srgbClr val="A50021"/>
                </a:solidFill>
              </a:rPr>
              <a:t>10:24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 smtClean="0">
                <a:solidFill>
                  <a:schemeClr val="folHlink"/>
                </a:solidFill>
              </a:rPr>
              <a:t>Giving </a:t>
            </a:r>
            <a:r>
              <a:rPr lang="en-US" b="1" dirty="0">
                <a:solidFill>
                  <a:schemeClr val="folHlink"/>
                </a:solidFill>
              </a:rPr>
              <a:t>(</a:t>
            </a:r>
            <a:r>
              <a:rPr lang="en-US" b="1" dirty="0">
                <a:solidFill>
                  <a:srgbClr val="A50021"/>
                </a:solidFill>
              </a:rPr>
              <a:t>2 Cor. 8:1-7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b="1" i="1" dirty="0">
                <a:solidFill>
                  <a:schemeClr val="folHlink"/>
                </a:solidFill>
              </a:rPr>
              <a:t>“this grace”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>
                <a:solidFill>
                  <a:schemeClr val="folHlink"/>
                </a:solidFill>
              </a:rPr>
              <a:t>Leading with diligence (</a:t>
            </a:r>
            <a:r>
              <a:rPr lang="en-US" b="1" dirty="0">
                <a:solidFill>
                  <a:srgbClr val="A50021"/>
                </a:solidFill>
              </a:rPr>
              <a:t>Acts 20:28-32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540054"/>
              </a:buClr>
              <a:buSzPct val="50000"/>
              <a:buFont typeface="Monotype Sorts" pitchFamily="2" charset="2"/>
              <a:buChar char="u"/>
            </a:pPr>
            <a:r>
              <a:rPr lang="en-US" b="1" dirty="0">
                <a:solidFill>
                  <a:schemeClr val="folHlink"/>
                </a:solidFill>
              </a:rPr>
              <a:t>Show mercy with cheerfulness (</a:t>
            </a:r>
            <a:r>
              <a:rPr lang="en-US" b="1" dirty="0">
                <a:solidFill>
                  <a:srgbClr val="A50021"/>
                </a:solidFill>
              </a:rPr>
              <a:t>Micah 7:18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  <a:endParaRPr lang="en-US" b="1" dirty="0"/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SzPct val="100000"/>
              <a:buFont typeface="Arial" pitchFamily="34" charset="0"/>
              <a:buChar char="•"/>
            </a:pPr>
            <a:r>
              <a:rPr lang="en-US" sz="3600" b="1" dirty="0"/>
              <a:t>Are we truly stewards of grace?</a:t>
            </a:r>
            <a:endParaRPr lang="en-US" sz="3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442</TotalTime>
  <Words>266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Blush</vt:lpstr>
      <vt:lpstr>Our Stewardship of God’s Grace</vt:lpstr>
      <vt:lpstr>1st Peter 4:10-11</vt:lpstr>
      <vt:lpstr>1st Peter 4:10-11</vt:lpstr>
      <vt:lpstr>Stewardship</vt:lpstr>
      <vt:lpstr>Peter’s Emphasis on Grace of God Overall</vt:lpstr>
      <vt:lpstr>Jesus, Perfect Example of Stewardship</vt:lpstr>
      <vt:lpstr>Our Stewardship of Grace Involves...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of God's Grace</dc:title>
  <dc:creator>Harry Osborne</dc:creator>
  <cp:lastModifiedBy>Harry</cp:lastModifiedBy>
  <cp:revision>40</cp:revision>
  <dcterms:created xsi:type="dcterms:W3CDTF">2001-12-21T20:29:19Z</dcterms:created>
  <dcterms:modified xsi:type="dcterms:W3CDTF">2012-12-16T13:12:43Z</dcterms:modified>
</cp:coreProperties>
</file>