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97" autoAdjust="0"/>
    <p:restoredTop sz="94660"/>
  </p:normalViewPr>
  <p:slideViewPr>
    <p:cSldViewPr>
      <p:cViewPr varScale="1">
        <p:scale>
          <a:sx n="86" d="100"/>
          <a:sy n="86" d="100"/>
        </p:scale>
        <p:origin x="-1506"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4992370-8521-4F7A-B859-D99C7463014A}" type="datetimeFigureOut">
              <a:rPr lang="en-US" smtClean="0"/>
              <a:pPr/>
              <a:t>2/10/2013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907DFAC-970F-4E28-9991-264C81AD840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992370-8521-4F7A-B859-D99C7463014A}" type="datetimeFigureOut">
              <a:rPr lang="en-US" smtClean="0"/>
              <a:pPr/>
              <a:t>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7DFAC-970F-4E28-9991-264C81AD84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992370-8521-4F7A-B859-D99C7463014A}" type="datetimeFigureOut">
              <a:rPr lang="en-US" smtClean="0"/>
              <a:pPr/>
              <a:t>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7DFAC-970F-4E28-9991-264C81AD84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992370-8521-4F7A-B859-D99C7463014A}" type="datetimeFigureOut">
              <a:rPr lang="en-US" smtClean="0"/>
              <a:pPr/>
              <a:t>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7DFAC-970F-4E28-9991-264C81AD84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4992370-8521-4F7A-B859-D99C7463014A}" type="datetimeFigureOut">
              <a:rPr lang="en-US" smtClean="0"/>
              <a:pPr/>
              <a:t>2/10/2013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907DFAC-970F-4E28-9991-264C81AD84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992370-8521-4F7A-B859-D99C7463014A}" type="datetimeFigureOut">
              <a:rPr lang="en-US" smtClean="0"/>
              <a:pPr/>
              <a:t>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7DFAC-970F-4E28-9991-264C81AD84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4992370-8521-4F7A-B859-D99C7463014A}" type="datetimeFigureOut">
              <a:rPr lang="en-US" smtClean="0"/>
              <a:pPr/>
              <a:t>2/10/2013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07DFAC-970F-4E28-9991-264C81AD84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4992370-8521-4F7A-B859-D99C7463014A}" type="datetimeFigureOut">
              <a:rPr lang="en-US" smtClean="0"/>
              <a:pPr/>
              <a:t>2/10/2013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07DFAC-970F-4E28-9991-264C81AD84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992370-8521-4F7A-B859-D99C7463014A}" type="datetimeFigureOut">
              <a:rPr lang="en-US" smtClean="0"/>
              <a:pPr/>
              <a:t>2/10/2013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07DFAC-970F-4E28-9991-264C81AD84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992370-8521-4F7A-B859-D99C7463014A}" type="datetimeFigureOut">
              <a:rPr lang="en-US" smtClean="0"/>
              <a:pPr/>
              <a:t>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7DFAC-970F-4E28-9991-264C81AD84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4992370-8521-4F7A-B859-D99C7463014A}" type="datetimeFigureOut">
              <a:rPr lang="en-US" smtClean="0"/>
              <a:pPr/>
              <a:t>2/10/2013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7DFAC-970F-4E28-9991-264C81AD840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4992370-8521-4F7A-B859-D99C7463014A}" type="datetimeFigureOut">
              <a:rPr lang="en-US" smtClean="0"/>
              <a:pPr/>
              <a:t>2/10/2013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907DFAC-970F-4E28-9991-264C81AD840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899969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Pattern of Godly Living:</a:t>
            </a:r>
          </a:p>
        </p:txBody>
      </p:sp>
      <p:sp>
        <p:nvSpPr>
          <p:cNvPr id="3" name="Content Placeholder 2"/>
          <p:cNvSpPr>
            <a:spLocks noGrp="1"/>
          </p:cNvSpPr>
          <p:nvPr>
            <p:ph idx="1"/>
          </p:nvPr>
        </p:nvSpPr>
        <p:spPr/>
        <p:txBody>
          <a:bodyPr>
            <a:normAutofit fontScale="85000" lnSpcReduction="10000"/>
          </a:bodyPr>
          <a:lstStyle/>
          <a:p>
            <a:pPr marL="0" marR="0">
              <a:lnSpc>
                <a:spcPct val="115000"/>
              </a:lnSpc>
              <a:spcBef>
                <a:spcPts val="0"/>
              </a:spcBef>
              <a:spcAft>
                <a:spcPts val="1000"/>
              </a:spcAft>
            </a:pPr>
            <a:r>
              <a:rPr lang="en-US" dirty="0">
                <a:latin typeface="Calibri"/>
                <a:ea typeface="Times New Roman"/>
                <a:cs typeface="Times New Roman"/>
              </a:rPr>
              <a:t>1 Cor. 10:6 Now these things became our examples, to the intent that we should not lust after evil things as they also lusted. 7 And do not become idolaters as were some of them. As it is written, “The people sat down to eat and drink, and rose up to play.” 8 Nor let us commit sexual immorality, as some of them did, and in one day twenty-three thousand fell; 9 nor let us tempt Christ, as some of them also tempted, and were destroyed by serpents; 10 nor complain, as some of them also complained, and were destroyed by the destroyer. 11 Now all these things happened to them as examples, and they were written for our admonition, upon whom the ends of the ages have come.</a:t>
            </a:r>
            <a:endParaRPr lang="en-US" sz="2400" dirty="0">
              <a:latin typeface="Calibri"/>
              <a:ea typeface="Times New Roman"/>
              <a:cs typeface="Times New Roman"/>
            </a:endParaRPr>
          </a:p>
          <a:p>
            <a:endParaRPr lang="en-US" dirty="0"/>
          </a:p>
        </p:txBody>
      </p:sp>
    </p:spTree>
    <p:extLst>
      <p:ext uri="{BB962C8B-B14F-4D97-AF65-F5344CB8AC3E}">
        <p14:creationId xmlns:p14="http://schemas.microsoft.com/office/powerpoint/2010/main" xmlns="" val="2674898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Pattern of Gospel Obedience:</a:t>
            </a:r>
          </a:p>
        </p:txBody>
      </p:sp>
      <p:sp>
        <p:nvSpPr>
          <p:cNvPr id="3" name="Content Placeholder 2"/>
          <p:cNvSpPr>
            <a:spLocks noGrp="1"/>
          </p:cNvSpPr>
          <p:nvPr>
            <p:ph idx="1"/>
          </p:nvPr>
        </p:nvSpPr>
        <p:spPr/>
        <p:txBody>
          <a:bodyPr>
            <a:normAutofit fontScale="92500" lnSpcReduction="10000"/>
          </a:bodyPr>
          <a:lstStyle/>
          <a:p>
            <a:pPr marL="0" marR="0">
              <a:lnSpc>
                <a:spcPct val="115000"/>
              </a:lnSpc>
              <a:spcBef>
                <a:spcPts val="0"/>
              </a:spcBef>
              <a:spcAft>
                <a:spcPts val="1000"/>
              </a:spcAft>
            </a:pPr>
            <a:r>
              <a:rPr lang="en-US" dirty="0">
                <a:latin typeface="Calibri"/>
                <a:ea typeface="Times New Roman"/>
                <a:cs typeface="Times New Roman"/>
              </a:rPr>
              <a:t>Romans 6:17 But God be thanked that though you were slaves of sin, yet you obeyed from the heart that form of doctrine to which you were delivered. 18 And having been set free from sin, you became slaves of righteousness.</a:t>
            </a:r>
            <a:endParaRPr lang="en-US" sz="2400" dirty="0">
              <a:latin typeface="Calibri"/>
              <a:ea typeface="Times New Roman"/>
              <a:cs typeface="Times New Roman"/>
            </a:endParaRPr>
          </a:p>
          <a:p>
            <a:pPr marL="0" marR="0">
              <a:lnSpc>
                <a:spcPct val="115000"/>
              </a:lnSpc>
              <a:spcBef>
                <a:spcPts val="0"/>
              </a:spcBef>
              <a:spcAft>
                <a:spcPts val="1000"/>
              </a:spcAft>
            </a:pPr>
            <a:r>
              <a:rPr lang="en-US" dirty="0">
                <a:latin typeface="Calibri"/>
                <a:ea typeface="Times New Roman"/>
                <a:cs typeface="Times New Roman"/>
              </a:rPr>
              <a:t>Romans 6: 3 Or do you not know that as many of us as were baptized into Christ Jesus were baptized into His death? 4 Therefore we were buried with Him through baptism into death, that just as Christ was raised from the dead by the glory of the Father, even so we also should walk in newness of life.</a:t>
            </a:r>
            <a:endParaRPr lang="en-US" sz="2400" dirty="0">
              <a:latin typeface="Calibri"/>
              <a:ea typeface="Times New Roman"/>
              <a:cs typeface="Times New Roman"/>
            </a:endParaRPr>
          </a:p>
          <a:p>
            <a:endParaRPr lang="en-US" dirty="0"/>
          </a:p>
        </p:txBody>
      </p:sp>
    </p:spTree>
    <p:extLst>
      <p:ext uri="{BB962C8B-B14F-4D97-AF65-F5344CB8AC3E}">
        <p14:creationId xmlns:p14="http://schemas.microsoft.com/office/powerpoint/2010/main" xmlns="" val="135236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1371599"/>
          </a:xfrm>
        </p:spPr>
        <p:txBody>
          <a:bodyPr>
            <a:normAutofit fontScale="90000"/>
          </a:bodyPr>
          <a:lstStyle/>
          <a:p>
            <a:r>
              <a:rPr lang="en-US" b="1" i="1" dirty="0" smtClean="0"/>
              <a:t/>
            </a:r>
            <a:br>
              <a:rPr lang="en-US" b="1" i="1" dirty="0" smtClean="0"/>
            </a:br>
            <a:r>
              <a:rPr lang="en-US" b="1" i="1" dirty="0" smtClean="0"/>
              <a:t>“</a:t>
            </a:r>
            <a:r>
              <a:rPr lang="en-US" b="1" i="1" dirty="0"/>
              <a:t>Hold Fast to the Pattern of Sound Words”</a:t>
            </a:r>
            <a:r>
              <a:rPr lang="en-US" dirty="0"/>
              <a:t/>
            </a:r>
            <a:br>
              <a:rPr lang="en-US" dirty="0"/>
            </a:br>
            <a:endParaRPr lang="en-US" dirty="0"/>
          </a:p>
        </p:txBody>
      </p:sp>
      <p:sp>
        <p:nvSpPr>
          <p:cNvPr id="3" name="Subtitle 2"/>
          <p:cNvSpPr>
            <a:spLocks noGrp="1"/>
          </p:cNvSpPr>
          <p:nvPr>
            <p:ph type="subTitle" idx="1"/>
          </p:nvPr>
        </p:nvSpPr>
        <p:spPr/>
        <p:txBody>
          <a:bodyPr>
            <a:normAutofit lnSpcReduction="10000"/>
          </a:bodyPr>
          <a:lstStyle/>
          <a:p>
            <a:r>
              <a:rPr lang="en-US" b="1" dirty="0" smtClean="0"/>
              <a:t>2 Tim. 1:13 Hold fast the pattern of sound words which you have heard from me, in faith and love which are in Christ Jesus.</a:t>
            </a:r>
            <a:endParaRPr lang="en-US" b="1" dirty="0"/>
          </a:p>
        </p:txBody>
      </p:sp>
    </p:spTree>
    <p:extLst>
      <p:ext uri="{BB962C8B-B14F-4D97-AF65-F5344CB8AC3E}">
        <p14:creationId xmlns:p14="http://schemas.microsoft.com/office/powerpoint/2010/main" xmlns="" val="147162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This Passage Assumes:</a:t>
            </a:r>
          </a:p>
        </p:txBody>
      </p:sp>
      <p:sp>
        <p:nvSpPr>
          <p:cNvPr id="3" name="Content Placeholder 2"/>
          <p:cNvSpPr>
            <a:spLocks noGrp="1"/>
          </p:cNvSpPr>
          <p:nvPr>
            <p:ph idx="1"/>
          </p:nvPr>
        </p:nvSpPr>
        <p:spPr/>
        <p:txBody>
          <a:bodyPr>
            <a:normAutofit fontScale="70000" lnSpcReduction="20000"/>
          </a:bodyPr>
          <a:lstStyle/>
          <a:p>
            <a:pPr marL="342900" marR="0" lvl="0" indent="-342900">
              <a:lnSpc>
                <a:spcPct val="115000"/>
              </a:lnSpc>
              <a:spcBef>
                <a:spcPts val="0"/>
              </a:spcBef>
              <a:spcAft>
                <a:spcPts val="0"/>
              </a:spcAft>
              <a:buFont typeface="+mj-lt"/>
              <a:buAutoNum type="arabicParenR"/>
            </a:pPr>
            <a:r>
              <a:rPr lang="en-US" b="1" i="1" dirty="0">
                <a:latin typeface="Calibri"/>
                <a:ea typeface="Times New Roman"/>
                <a:cs typeface="Times New Roman"/>
              </a:rPr>
              <a:t>There is a Pattern</a:t>
            </a:r>
            <a:r>
              <a:rPr lang="en-US" dirty="0">
                <a:latin typeface="Calibri"/>
                <a:ea typeface="Times New Roman"/>
                <a:cs typeface="Times New Roman"/>
              </a:rPr>
              <a:t> Phil. 3:</a:t>
            </a:r>
            <a:r>
              <a:rPr lang="en-US" sz="2400" dirty="0">
                <a:latin typeface="Calibri"/>
                <a:ea typeface="Times New Roman"/>
                <a:cs typeface="Times New Roman"/>
              </a:rPr>
              <a:t> </a:t>
            </a:r>
            <a:r>
              <a:rPr lang="en-US" dirty="0">
                <a:latin typeface="Calibri"/>
                <a:ea typeface="Times New Roman"/>
                <a:cs typeface="Times New Roman"/>
              </a:rPr>
              <a:t>16, 17</a:t>
            </a:r>
            <a:endParaRPr lang="en-US" sz="2400" dirty="0">
              <a:latin typeface="Calibri"/>
              <a:ea typeface="Times New Roman"/>
              <a:cs typeface="Times New Roman"/>
            </a:endParaRPr>
          </a:p>
          <a:p>
            <a:pPr marL="342900" marR="0" lvl="0" indent="-342900">
              <a:lnSpc>
                <a:spcPct val="115000"/>
              </a:lnSpc>
              <a:spcBef>
                <a:spcPts val="0"/>
              </a:spcBef>
              <a:spcAft>
                <a:spcPts val="0"/>
              </a:spcAft>
              <a:buFont typeface="+mj-lt"/>
              <a:buAutoNum type="arabicParenR"/>
            </a:pPr>
            <a:r>
              <a:rPr lang="en-US" b="1" i="1" dirty="0">
                <a:latin typeface="Calibri"/>
                <a:ea typeface="Times New Roman"/>
                <a:cs typeface="Times New Roman"/>
              </a:rPr>
              <a:t>The Bible is that Pattern</a:t>
            </a:r>
            <a:r>
              <a:rPr lang="en-US" dirty="0">
                <a:latin typeface="Calibri"/>
                <a:ea typeface="Times New Roman"/>
                <a:cs typeface="Times New Roman"/>
              </a:rPr>
              <a:t> – 1 Cor. 4:6, 17; </a:t>
            </a:r>
            <a:r>
              <a:rPr lang="en-US" sz="2400" dirty="0">
                <a:latin typeface="Calibri"/>
                <a:ea typeface="Times New Roman"/>
                <a:cs typeface="Times New Roman"/>
              </a:rPr>
              <a:t>1 Cor. 11:</a:t>
            </a:r>
            <a:r>
              <a:rPr lang="en-US" dirty="0">
                <a:latin typeface="Calibri"/>
                <a:ea typeface="Times New Roman"/>
                <a:cs typeface="Times New Roman"/>
              </a:rPr>
              <a:t>2, 23; 1 </a:t>
            </a:r>
            <a:r>
              <a:rPr lang="en-US" dirty="0" err="1">
                <a:latin typeface="Calibri"/>
                <a:ea typeface="Times New Roman"/>
                <a:cs typeface="Times New Roman"/>
              </a:rPr>
              <a:t>Thes</a:t>
            </a:r>
            <a:r>
              <a:rPr lang="en-US" dirty="0">
                <a:latin typeface="Calibri"/>
                <a:ea typeface="Times New Roman"/>
                <a:cs typeface="Times New Roman"/>
              </a:rPr>
              <a:t>. 4:1-2, 8; 2 </a:t>
            </a:r>
            <a:r>
              <a:rPr lang="en-US" dirty="0" err="1">
                <a:latin typeface="Calibri"/>
                <a:ea typeface="Times New Roman"/>
                <a:cs typeface="Times New Roman"/>
              </a:rPr>
              <a:t>Thes</a:t>
            </a:r>
            <a:r>
              <a:rPr lang="en-US" dirty="0">
                <a:latin typeface="Calibri"/>
                <a:ea typeface="Times New Roman"/>
                <a:cs typeface="Times New Roman"/>
              </a:rPr>
              <a:t>. 2:15; 2 Tim. 3: 16-17</a:t>
            </a:r>
            <a:endParaRPr lang="en-US" sz="2400" dirty="0">
              <a:latin typeface="Calibri"/>
              <a:ea typeface="Times New Roman"/>
              <a:cs typeface="Times New Roman"/>
            </a:endParaRPr>
          </a:p>
          <a:p>
            <a:pPr marL="342900" marR="0" lvl="0" indent="-342900">
              <a:lnSpc>
                <a:spcPct val="115000"/>
              </a:lnSpc>
              <a:spcBef>
                <a:spcPts val="0"/>
              </a:spcBef>
              <a:spcAft>
                <a:spcPts val="0"/>
              </a:spcAft>
              <a:buFont typeface="+mj-lt"/>
              <a:buAutoNum type="arabicParenR"/>
            </a:pPr>
            <a:r>
              <a:rPr lang="en-US" b="1" i="1" dirty="0">
                <a:latin typeface="Calibri"/>
                <a:ea typeface="Times New Roman"/>
                <a:cs typeface="Times New Roman"/>
              </a:rPr>
              <a:t>We Can Know The Pattern –</a:t>
            </a:r>
            <a:r>
              <a:rPr lang="en-US" dirty="0">
                <a:latin typeface="Calibri"/>
                <a:ea typeface="Times New Roman"/>
                <a:cs typeface="Times New Roman"/>
              </a:rPr>
              <a:t> John 7:</a:t>
            </a:r>
            <a:r>
              <a:rPr lang="en-US" sz="2400" dirty="0">
                <a:latin typeface="Calibri"/>
                <a:ea typeface="Times New Roman"/>
                <a:cs typeface="Times New Roman"/>
              </a:rPr>
              <a:t> </a:t>
            </a:r>
            <a:r>
              <a:rPr lang="en-US" dirty="0">
                <a:latin typeface="Calibri"/>
                <a:ea typeface="Times New Roman"/>
                <a:cs typeface="Times New Roman"/>
              </a:rPr>
              <a:t>17; John 8:32; 1 Tim. 2:4; 2 Tim. 3:</a:t>
            </a:r>
            <a:r>
              <a:rPr lang="en-US" sz="2400" dirty="0">
                <a:latin typeface="Calibri"/>
                <a:ea typeface="Times New Roman"/>
                <a:cs typeface="Times New Roman"/>
              </a:rPr>
              <a:t> </a:t>
            </a:r>
            <a:r>
              <a:rPr lang="en-US" dirty="0">
                <a:latin typeface="Calibri"/>
                <a:ea typeface="Times New Roman"/>
                <a:cs typeface="Times New Roman"/>
              </a:rPr>
              <a:t>14-15</a:t>
            </a:r>
            <a:endParaRPr lang="en-US" sz="2400" dirty="0">
              <a:latin typeface="Calibri"/>
              <a:ea typeface="Times New Roman"/>
              <a:cs typeface="Times New Roman"/>
            </a:endParaRPr>
          </a:p>
          <a:p>
            <a:pPr marL="342900" marR="0" lvl="0" indent="-342900">
              <a:lnSpc>
                <a:spcPct val="115000"/>
              </a:lnSpc>
              <a:spcBef>
                <a:spcPts val="0"/>
              </a:spcBef>
              <a:spcAft>
                <a:spcPts val="0"/>
              </a:spcAft>
              <a:buFont typeface="+mj-lt"/>
              <a:buAutoNum type="arabicParenR"/>
            </a:pPr>
            <a:r>
              <a:rPr lang="en-US" b="1" i="1" dirty="0">
                <a:latin typeface="Calibri"/>
                <a:ea typeface="Times New Roman"/>
                <a:cs typeface="Times New Roman"/>
              </a:rPr>
              <a:t>We Can Obey the Pattern –</a:t>
            </a:r>
            <a:r>
              <a:rPr lang="en-US" dirty="0">
                <a:latin typeface="Calibri"/>
                <a:ea typeface="Times New Roman"/>
                <a:cs typeface="Times New Roman"/>
              </a:rPr>
              <a:t> Rom. 6: 17 But God be thanked that though you were slaves of sin, yet you obeyed from the heart that form of doctrine to which you were delivered.</a:t>
            </a:r>
            <a:endParaRPr lang="en-US" sz="2400" dirty="0">
              <a:latin typeface="Calibri"/>
              <a:ea typeface="Times New Roman"/>
              <a:cs typeface="Times New Roman"/>
            </a:endParaRPr>
          </a:p>
          <a:p>
            <a:pPr marL="342900" marR="0" lvl="0" indent="-342900">
              <a:lnSpc>
                <a:spcPct val="115000"/>
              </a:lnSpc>
              <a:spcBef>
                <a:spcPts val="0"/>
              </a:spcBef>
              <a:spcAft>
                <a:spcPts val="0"/>
              </a:spcAft>
              <a:buFont typeface="+mj-lt"/>
              <a:buAutoNum type="arabicParenR"/>
            </a:pPr>
            <a:r>
              <a:rPr lang="en-US" b="1" i="1" dirty="0">
                <a:latin typeface="Calibri"/>
                <a:ea typeface="Times New Roman"/>
                <a:cs typeface="Times New Roman"/>
              </a:rPr>
              <a:t>There Are Unsound Words –</a:t>
            </a:r>
            <a:r>
              <a:rPr lang="en-US" dirty="0">
                <a:latin typeface="Calibri"/>
                <a:ea typeface="Times New Roman"/>
                <a:cs typeface="Times New Roman"/>
              </a:rPr>
              <a:t> 1 Tim. 1:</a:t>
            </a:r>
            <a:r>
              <a:rPr lang="en-US" sz="2400" dirty="0">
                <a:latin typeface="Calibri"/>
                <a:ea typeface="Times New Roman"/>
                <a:cs typeface="Times New Roman"/>
              </a:rPr>
              <a:t> </a:t>
            </a:r>
            <a:r>
              <a:rPr lang="en-US" dirty="0">
                <a:latin typeface="Calibri"/>
                <a:ea typeface="Times New Roman"/>
                <a:cs typeface="Times New Roman"/>
              </a:rPr>
              <a:t>3 -7; Titus 1: 9-11; Titus 2:</a:t>
            </a:r>
            <a:r>
              <a:rPr lang="en-US" sz="2400" dirty="0">
                <a:latin typeface="Calibri"/>
                <a:ea typeface="Times New Roman"/>
                <a:cs typeface="Times New Roman"/>
              </a:rPr>
              <a:t>1-5</a:t>
            </a:r>
          </a:p>
          <a:p>
            <a:pPr marL="342900" marR="0" lvl="0" indent="-342900">
              <a:lnSpc>
                <a:spcPct val="115000"/>
              </a:lnSpc>
              <a:spcBef>
                <a:spcPts val="0"/>
              </a:spcBef>
              <a:spcAft>
                <a:spcPts val="0"/>
              </a:spcAft>
              <a:buFont typeface="+mj-lt"/>
              <a:buAutoNum type="arabicParenR"/>
            </a:pPr>
            <a:r>
              <a:rPr lang="en-US" b="1" i="1" dirty="0">
                <a:latin typeface="Calibri"/>
                <a:ea typeface="Times New Roman"/>
                <a:cs typeface="Times New Roman"/>
              </a:rPr>
              <a:t>We Can Understand Which Items Do Not Fit The Pattern – </a:t>
            </a:r>
            <a:r>
              <a:rPr lang="en-US" dirty="0">
                <a:latin typeface="Calibri"/>
                <a:ea typeface="Times New Roman"/>
                <a:cs typeface="Times New Roman"/>
              </a:rPr>
              <a:t>Acts 15:</a:t>
            </a:r>
            <a:r>
              <a:rPr lang="en-US" sz="2400" dirty="0">
                <a:latin typeface="Calibri"/>
                <a:ea typeface="Times New Roman"/>
                <a:cs typeface="Times New Roman"/>
              </a:rPr>
              <a:t> </a:t>
            </a:r>
            <a:r>
              <a:rPr lang="en-US" dirty="0" smtClean="0">
                <a:latin typeface="Calibri"/>
                <a:ea typeface="Times New Roman"/>
                <a:cs typeface="Times New Roman"/>
              </a:rPr>
              <a:t>24; 1 </a:t>
            </a:r>
            <a:r>
              <a:rPr lang="en-US" dirty="0">
                <a:latin typeface="Calibri"/>
                <a:ea typeface="Times New Roman"/>
                <a:cs typeface="Times New Roman"/>
              </a:rPr>
              <a:t>Cor. 10:6 Now these things became our examples, to the intent that we should not lust after evil things as they also lusted. -  </a:t>
            </a:r>
            <a:r>
              <a:rPr lang="en-US" u="sng" dirty="0">
                <a:latin typeface="Calibri"/>
                <a:ea typeface="Times New Roman"/>
                <a:cs typeface="Times New Roman"/>
              </a:rPr>
              <a:t>Verse </a:t>
            </a:r>
            <a:r>
              <a:rPr lang="en-US" dirty="0">
                <a:latin typeface="Calibri"/>
                <a:ea typeface="Times New Roman"/>
                <a:cs typeface="Times New Roman"/>
              </a:rPr>
              <a:t>11 Now all these things happened to them as examples; 2 </a:t>
            </a:r>
            <a:r>
              <a:rPr lang="en-US" dirty="0" err="1">
                <a:latin typeface="Calibri"/>
                <a:ea typeface="Times New Roman"/>
                <a:cs typeface="Times New Roman"/>
              </a:rPr>
              <a:t>Thes</a:t>
            </a:r>
            <a:r>
              <a:rPr lang="en-US" dirty="0">
                <a:latin typeface="Calibri"/>
                <a:ea typeface="Times New Roman"/>
                <a:cs typeface="Times New Roman"/>
              </a:rPr>
              <a:t>. 2:1-5</a:t>
            </a:r>
            <a:endParaRPr lang="en-US" sz="2400" dirty="0">
              <a:latin typeface="Calibri"/>
              <a:ea typeface="Times New Roman"/>
              <a:cs typeface="Times New Roman"/>
            </a:endParaRPr>
          </a:p>
          <a:p>
            <a:pPr marL="342900" marR="0" lvl="0" indent="-342900">
              <a:lnSpc>
                <a:spcPct val="115000"/>
              </a:lnSpc>
              <a:spcBef>
                <a:spcPts val="0"/>
              </a:spcBef>
              <a:spcAft>
                <a:spcPts val="1000"/>
              </a:spcAft>
              <a:buFont typeface="+mj-lt"/>
              <a:buAutoNum type="arabicParenR"/>
            </a:pPr>
            <a:r>
              <a:rPr lang="en-US" b="1" i="1" dirty="0">
                <a:latin typeface="Calibri"/>
                <a:ea typeface="Times New Roman"/>
                <a:cs typeface="Times New Roman"/>
              </a:rPr>
              <a:t>Items Not According  to the Pattern Must Be Rejected – </a:t>
            </a:r>
            <a:r>
              <a:rPr lang="en-US" dirty="0">
                <a:latin typeface="Calibri"/>
                <a:ea typeface="Times New Roman"/>
                <a:cs typeface="Times New Roman"/>
              </a:rPr>
              <a:t>1 Cor. 10:</a:t>
            </a:r>
            <a:r>
              <a:rPr lang="en-US" sz="2400" dirty="0">
                <a:latin typeface="Calibri"/>
                <a:ea typeface="Times New Roman"/>
                <a:cs typeface="Times New Roman"/>
              </a:rPr>
              <a:t> </a:t>
            </a:r>
            <a:r>
              <a:rPr lang="en-US" dirty="0">
                <a:latin typeface="Calibri"/>
                <a:ea typeface="Times New Roman"/>
                <a:cs typeface="Times New Roman"/>
              </a:rPr>
              <a:t>6-11; 2 Pet. 3: 16-18; 2 Jn. 9-11; Rev. 2:</a:t>
            </a:r>
            <a:r>
              <a:rPr lang="en-US" sz="2400" dirty="0">
                <a:latin typeface="Calibri"/>
                <a:ea typeface="Times New Roman"/>
                <a:cs typeface="Times New Roman"/>
              </a:rPr>
              <a:t> </a:t>
            </a:r>
            <a:r>
              <a:rPr lang="en-US" dirty="0">
                <a:latin typeface="Calibri"/>
                <a:ea typeface="Times New Roman"/>
                <a:cs typeface="Times New Roman"/>
              </a:rPr>
              <a:t>2; 14-25</a:t>
            </a:r>
            <a:endParaRPr lang="en-US" sz="2400" dirty="0">
              <a:latin typeface="Calibri"/>
              <a:ea typeface="Times New Roman"/>
              <a:cs typeface="Times New Roman"/>
            </a:endParaRPr>
          </a:p>
          <a:p>
            <a:endParaRPr lang="en-US" dirty="0"/>
          </a:p>
        </p:txBody>
      </p:sp>
    </p:spTree>
    <p:extLst>
      <p:ext uri="{BB962C8B-B14F-4D97-AF65-F5344CB8AC3E}">
        <p14:creationId xmlns:p14="http://schemas.microsoft.com/office/powerpoint/2010/main" xmlns="" val="1492617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Old Testament had Patterns:</a:t>
            </a:r>
          </a:p>
        </p:txBody>
      </p:sp>
      <p:sp>
        <p:nvSpPr>
          <p:cNvPr id="3" name="Content Placeholder 2"/>
          <p:cNvSpPr>
            <a:spLocks noGrp="1"/>
          </p:cNvSpPr>
          <p:nvPr>
            <p:ph idx="1"/>
          </p:nvPr>
        </p:nvSpPr>
        <p:spPr/>
        <p:txBody>
          <a:bodyPr/>
          <a:lstStyle/>
          <a:p>
            <a:pPr marL="342900" marR="0" lvl="0" indent="-342900" algn="just">
              <a:lnSpc>
                <a:spcPct val="115000"/>
              </a:lnSpc>
              <a:spcBef>
                <a:spcPts val="0"/>
              </a:spcBef>
              <a:spcAft>
                <a:spcPts val="0"/>
              </a:spcAft>
              <a:buFont typeface="Symbol"/>
              <a:buChar char=""/>
            </a:pPr>
            <a:r>
              <a:rPr lang="en-US" b="1" dirty="0">
                <a:latin typeface="Calibri"/>
                <a:ea typeface="Times New Roman"/>
                <a:cs typeface="Times New Roman"/>
              </a:rPr>
              <a:t>Noah and the Ark – </a:t>
            </a:r>
            <a:r>
              <a:rPr lang="en-US" dirty="0">
                <a:latin typeface="Calibri"/>
                <a:ea typeface="Times New Roman"/>
                <a:cs typeface="Times New Roman"/>
              </a:rPr>
              <a:t>Gen. 6: 14-16 </a:t>
            </a:r>
            <a:r>
              <a:rPr lang="en-US" b="1" u="sng" dirty="0">
                <a:latin typeface="Calibri"/>
                <a:ea typeface="Times New Roman"/>
                <a:cs typeface="Times New Roman"/>
              </a:rPr>
              <a:t>and what did Moses do?</a:t>
            </a:r>
            <a:r>
              <a:rPr lang="en-US" dirty="0">
                <a:latin typeface="Calibri"/>
                <a:ea typeface="Times New Roman"/>
                <a:cs typeface="Times New Roman"/>
              </a:rPr>
              <a:t> Verse 22 Thus Noah did; according to all that God commanded him, so he did.</a:t>
            </a:r>
            <a:endParaRPr lang="en-US" sz="2400" dirty="0">
              <a:latin typeface="Calibri"/>
              <a:ea typeface="Times New Roman"/>
              <a:cs typeface="Times New Roman"/>
            </a:endParaRPr>
          </a:p>
          <a:p>
            <a:pPr marL="342900" marR="0" lvl="0" indent="-342900" algn="just">
              <a:lnSpc>
                <a:spcPct val="115000"/>
              </a:lnSpc>
              <a:spcBef>
                <a:spcPts val="0"/>
              </a:spcBef>
              <a:spcAft>
                <a:spcPts val="0"/>
              </a:spcAft>
              <a:buFont typeface="Symbol"/>
              <a:buChar char=""/>
            </a:pPr>
            <a:r>
              <a:rPr lang="en-US" b="1" dirty="0">
                <a:latin typeface="Calibri"/>
                <a:ea typeface="Times New Roman"/>
                <a:cs typeface="Times New Roman"/>
              </a:rPr>
              <a:t>Moses and the Tabernacle – </a:t>
            </a:r>
            <a:r>
              <a:rPr lang="en-US" dirty="0">
                <a:latin typeface="Calibri"/>
                <a:ea typeface="Times New Roman"/>
                <a:cs typeface="Times New Roman"/>
              </a:rPr>
              <a:t>Ex. 25: 9, 40; Ex. 40:16 </a:t>
            </a:r>
            <a:endParaRPr lang="en-US" sz="2400" dirty="0">
              <a:latin typeface="Calibri"/>
              <a:ea typeface="Times New Roman"/>
              <a:cs typeface="Times New Roman"/>
            </a:endParaRPr>
          </a:p>
          <a:p>
            <a:pPr marL="342900" marR="0" lvl="0" indent="-342900" algn="just">
              <a:lnSpc>
                <a:spcPct val="115000"/>
              </a:lnSpc>
              <a:spcBef>
                <a:spcPts val="0"/>
              </a:spcBef>
              <a:spcAft>
                <a:spcPts val="1000"/>
              </a:spcAft>
              <a:buFont typeface="Symbol"/>
              <a:buChar char=""/>
            </a:pPr>
            <a:r>
              <a:rPr lang="en-US" b="1" dirty="0">
                <a:latin typeface="Calibri"/>
                <a:ea typeface="Times New Roman"/>
                <a:cs typeface="Times New Roman"/>
              </a:rPr>
              <a:t>David and the Temple – </a:t>
            </a:r>
            <a:r>
              <a:rPr lang="en-US" dirty="0">
                <a:latin typeface="Calibri"/>
                <a:ea typeface="Times New Roman"/>
                <a:cs typeface="Times New Roman"/>
              </a:rPr>
              <a:t>1 Chron. 28:11-12, 18</a:t>
            </a:r>
            <a:endParaRPr lang="en-US" sz="2400" dirty="0">
              <a:latin typeface="Calibri"/>
              <a:ea typeface="Times New Roman"/>
              <a:cs typeface="Times New Roman"/>
            </a:endParaRPr>
          </a:p>
          <a:p>
            <a:endParaRPr lang="en-US" dirty="0"/>
          </a:p>
        </p:txBody>
      </p:sp>
    </p:spTree>
    <p:extLst>
      <p:ext uri="{BB962C8B-B14F-4D97-AF65-F5344CB8AC3E}">
        <p14:creationId xmlns:p14="http://schemas.microsoft.com/office/powerpoint/2010/main" xmlns="" val="403691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Old Testament Patterns had Penalties</a:t>
            </a:r>
          </a:p>
        </p:txBody>
      </p:sp>
      <p:sp>
        <p:nvSpPr>
          <p:cNvPr id="3" name="Content Placeholder 2"/>
          <p:cNvSpPr>
            <a:spLocks noGrp="1"/>
          </p:cNvSpPr>
          <p:nvPr>
            <p:ph idx="1"/>
          </p:nvPr>
        </p:nvSpPr>
        <p:spPr/>
        <p:txBody>
          <a:bodyPr/>
          <a:lstStyle/>
          <a:p>
            <a:pPr marL="342900" marR="0" lvl="0" indent="-342900" algn="just">
              <a:lnSpc>
                <a:spcPct val="115000"/>
              </a:lnSpc>
              <a:spcBef>
                <a:spcPts val="0"/>
              </a:spcBef>
              <a:spcAft>
                <a:spcPts val="0"/>
              </a:spcAft>
              <a:buFont typeface="Symbol"/>
              <a:buChar char=""/>
            </a:pPr>
            <a:r>
              <a:rPr lang="en-US" dirty="0" err="1">
                <a:latin typeface="Calibri"/>
                <a:ea typeface="Times New Roman"/>
                <a:cs typeface="Times New Roman"/>
              </a:rPr>
              <a:t>Uzziah</a:t>
            </a:r>
            <a:r>
              <a:rPr lang="en-US" dirty="0">
                <a:latin typeface="Calibri"/>
                <a:ea typeface="Times New Roman"/>
                <a:cs typeface="Times New Roman"/>
              </a:rPr>
              <a:t> – Numbers 16:40; 2 Chron. 26:16-21</a:t>
            </a:r>
            <a:endParaRPr lang="en-US" sz="2400" dirty="0">
              <a:latin typeface="Calibri"/>
              <a:ea typeface="Times New Roman"/>
              <a:cs typeface="Times New Roman"/>
            </a:endParaRPr>
          </a:p>
          <a:p>
            <a:pPr marL="342900" marR="0" lvl="0" indent="-342900" algn="just">
              <a:lnSpc>
                <a:spcPct val="115000"/>
              </a:lnSpc>
              <a:spcBef>
                <a:spcPts val="0"/>
              </a:spcBef>
              <a:spcAft>
                <a:spcPts val="0"/>
              </a:spcAft>
              <a:buFont typeface="Symbol"/>
              <a:buChar char=""/>
            </a:pPr>
            <a:r>
              <a:rPr lang="en-US" dirty="0" err="1">
                <a:latin typeface="Calibri"/>
                <a:ea typeface="Times New Roman"/>
                <a:cs typeface="Times New Roman"/>
              </a:rPr>
              <a:t>Nadab</a:t>
            </a:r>
            <a:r>
              <a:rPr lang="en-US" dirty="0">
                <a:latin typeface="Calibri"/>
                <a:ea typeface="Times New Roman"/>
                <a:cs typeface="Times New Roman"/>
              </a:rPr>
              <a:t> and </a:t>
            </a:r>
            <a:r>
              <a:rPr lang="en-US" dirty="0" err="1">
                <a:latin typeface="Calibri"/>
                <a:ea typeface="Times New Roman"/>
                <a:cs typeface="Times New Roman"/>
              </a:rPr>
              <a:t>Abihu</a:t>
            </a:r>
            <a:r>
              <a:rPr lang="en-US" dirty="0">
                <a:latin typeface="Calibri"/>
                <a:ea typeface="Times New Roman"/>
                <a:cs typeface="Times New Roman"/>
              </a:rPr>
              <a:t> – Leviticus 10:2; 16:</a:t>
            </a:r>
            <a:r>
              <a:rPr lang="en-US" sz="2400" dirty="0">
                <a:latin typeface="Calibri"/>
                <a:ea typeface="Times New Roman"/>
                <a:cs typeface="Times New Roman"/>
              </a:rPr>
              <a:t> </a:t>
            </a:r>
            <a:r>
              <a:rPr lang="en-US" dirty="0">
                <a:latin typeface="Calibri"/>
                <a:ea typeface="Times New Roman"/>
                <a:cs typeface="Times New Roman"/>
              </a:rPr>
              <a:t>6 </a:t>
            </a:r>
            <a:endParaRPr lang="en-US" sz="2400" dirty="0">
              <a:latin typeface="Calibri"/>
              <a:ea typeface="Times New Roman"/>
              <a:cs typeface="Times New Roman"/>
            </a:endParaRPr>
          </a:p>
          <a:p>
            <a:pPr marL="342900" marR="0" lvl="0" indent="-342900" algn="just">
              <a:lnSpc>
                <a:spcPct val="115000"/>
              </a:lnSpc>
              <a:spcBef>
                <a:spcPts val="0"/>
              </a:spcBef>
              <a:spcAft>
                <a:spcPts val="0"/>
              </a:spcAft>
              <a:buFont typeface="Symbol"/>
              <a:buChar char=""/>
            </a:pPr>
            <a:r>
              <a:rPr lang="en-US" dirty="0">
                <a:latin typeface="Calibri"/>
                <a:ea typeface="Times New Roman"/>
                <a:cs typeface="Times New Roman"/>
              </a:rPr>
              <a:t>Saul – 1 Sam. 15  </a:t>
            </a:r>
            <a:endParaRPr lang="en-US" sz="2400" dirty="0">
              <a:latin typeface="Calibri"/>
              <a:ea typeface="Times New Roman"/>
              <a:cs typeface="Times New Roman"/>
            </a:endParaRPr>
          </a:p>
          <a:p>
            <a:pPr marL="342900" marR="0" lvl="0" indent="-342900" algn="just">
              <a:lnSpc>
                <a:spcPct val="115000"/>
              </a:lnSpc>
              <a:spcBef>
                <a:spcPts val="0"/>
              </a:spcBef>
              <a:spcAft>
                <a:spcPts val="1000"/>
              </a:spcAft>
              <a:buFont typeface="Symbol"/>
              <a:buChar char=""/>
            </a:pPr>
            <a:r>
              <a:rPr lang="en-US" dirty="0">
                <a:latin typeface="Calibri"/>
                <a:ea typeface="Times New Roman"/>
                <a:cs typeface="Times New Roman"/>
              </a:rPr>
              <a:t>David – 1 Chron. 13: 1-10; 15:2; 15:13-15</a:t>
            </a:r>
            <a:endParaRPr lang="en-US" sz="2400" dirty="0">
              <a:latin typeface="Calibri"/>
              <a:ea typeface="Times New Roman"/>
              <a:cs typeface="Times New Roman"/>
            </a:endParaRPr>
          </a:p>
          <a:p>
            <a:endParaRPr lang="en-US" dirty="0"/>
          </a:p>
        </p:txBody>
      </p:sp>
    </p:spTree>
    <p:extLst>
      <p:ext uri="{BB962C8B-B14F-4D97-AF65-F5344CB8AC3E}">
        <p14:creationId xmlns:p14="http://schemas.microsoft.com/office/powerpoint/2010/main" xmlns="" val="14788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Shall we Escape?! </a:t>
            </a:r>
          </a:p>
        </p:txBody>
      </p:sp>
      <p:sp>
        <p:nvSpPr>
          <p:cNvPr id="3" name="Content Placeholder 2"/>
          <p:cNvSpPr>
            <a:spLocks noGrp="1"/>
          </p:cNvSpPr>
          <p:nvPr>
            <p:ph idx="1"/>
          </p:nvPr>
        </p:nvSpPr>
        <p:spPr/>
        <p:txBody>
          <a:bodyPr/>
          <a:lstStyle/>
          <a:p>
            <a:pPr marL="0" marR="0" algn="just">
              <a:lnSpc>
                <a:spcPct val="115000"/>
              </a:lnSpc>
              <a:spcBef>
                <a:spcPts val="0"/>
              </a:spcBef>
              <a:spcAft>
                <a:spcPts val="1000"/>
              </a:spcAft>
            </a:pPr>
            <a:r>
              <a:rPr lang="en-US" dirty="0">
                <a:latin typeface="Calibri"/>
                <a:ea typeface="Times New Roman"/>
                <a:cs typeface="Times New Roman"/>
              </a:rPr>
              <a:t>Hebrews </a:t>
            </a:r>
            <a:r>
              <a:rPr lang="en-US" dirty="0" smtClean="0">
                <a:latin typeface="Calibri"/>
                <a:ea typeface="Times New Roman"/>
                <a:cs typeface="Times New Roman"/>
              </a:rPr>
              <a:t>2:</a:t>
            </a:r>
            <a:r>
              <a:rPr lang="en-US" sz="2400" dirty="0" smtClean="0">
                <a:latin typeface="Calibri"/>
                <a:ea typeface="Times New Roman"/>
                <a:cs typeface="Times New Roman"/>
              </a:rPr>
              <a:t>1</a:t>
            </a:r>
            <a:r>
              <a:rPr lang="en-US" sz="2000" dirty="0" smtClean="0">
                <a:latin typeface="Calibri"/>
                <a:ea typeface="Times New Roman"/>
                <a:cs typeface="Times New Roman"/>
              </a:rPr>
              <a:t> </a:t>
            </a:r>
            <a:r>
              <a:rPr lang="en-US" sz="2400" dirty="0">
                <a:latin typeface="Calibri"/>
                <a:ea typeface="Times New Roman"/>
                <a:cs typeface="Times New Roman"/>
              </a:rPr>
              <a:t>Therefore we must give the more earnest heed to the things we have heard, lest we drift away. 2 For if the word spoken through angels proved steadfast, and every transgression and disobedience received a just reward, 3 how shall we escape if we neglect so great a salvation, which at the first began to be spoken by the Lord, and was confirmed to us by those who heard Him,</a:t>
            </a:r>
            <a:endParaRPr lang="en-US" dirty="0"/>
          </a:p>
        </p:txBody>
      </p:sp>
    </p:spTree>
    <p:extLst>
      <p:ext uri="{BB962C8B-B14F-4D97-AF65-F5344CB8AC3E}">
        <p14:creationId xmlns:p14="http://schemas.microsoft.com/office/powerpoint/2010/main" xmlns="" val="14920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Testament Patterns:</a:t>
            </a:r>
          </a:p>
        </p:txBody>
      </p:sp>
      <p:sp>
        <p:nvSpPr>
          <p:cNvPr id="4" name="Content Placeholder 3"/>
          <p:cNvSpPr>
            <a:spLocks noGrp="1"/>
          </p:cNvSpPr>
          <p:nvPr>
            <p:ph idx="1"/>
          </p:nvPr>
        </p:nvSpPr>
        <p:spPr/>
        <p:txBody>
          <a:bodyPr>
            <a:normAutofit fontScale="55000" lnSpcReduction="20000"/>
          </a:bodyPr>
          <a:lstStyle/>
          <a:p>
            <a:r>
              <a:rPr lang="en-US" sz="2900" b="1" dirty="0">
                <a:solidFill>
                  <a:srgbClr val="0070C0"/>
                </a:solidFill>
              </a:rPr>
              <a:t>1)	By Individuals </a:t>
            </a:r>
            <a:r>
              <a:rPr lang="en-US" sz="2900" dirty="0"/>
              <a:t>– 2 Tim. 1:13 Hold fast the pattern of sound words which you have heard from me, in faith and love which are in Christ Jesus.  </a:t>
            </a:r>
          </a:p>
          <a:p>
            <a:r>
              <a:rPr lang="en-US" sz="2900" dirty="0"/>
              <a:t>2 Tim. 2: 2 And the things that you have heard from me among many witnesses, commit these to faithful men who will be able to teach others also.</a:t>
            </a:r>
          </a:p>
          <a:p>
            <a:r>
              <a:rPr lang="en-US" sz="2900" dirty="0"/>
              <a:t>Phil. 3: 17 Brethren, join in following my example, and note those who so walk, as you have us for a pattern.</a:t>
            </a:r>
          </a:p>
          <a:p>
            <a:endParaRPr lang="en-US" sz="2900" dirty="0"/>
          </a:p>
          <a:p>
            <a:r>
              <a:rPr lang="en-US" sz="2900" b="1" dirty="0">
                <a:solidFill>
                  <a:srgbClr val="0070C0"/>
                </a:solidFill>
              </a:rPr>
              <a:t>2)	By the Church </a:t>
            </a:r>
            <a:r>
              <a:rPr lang="en-US" sz="2900" dirty="0"/>
              <a:t>– Col. 2:4-8</a:t>
            </a:r>
          </a:p>
          <a:p>
            <a:r>
              <a:rPr lang="en-US" sz="2900" dirty="0"/>
              <a:t>Col. 3: 16 Let the word of Christ dwell in you richly in all wisdom, teaching and admonishing one another in psalms and hymns and spiritual songs, singing with grace in your hearts to the Lord. 17 And whatever you do in word or deed, do all in the name of the Lord Jesus, giving thanks to God the Father through Him.</a:t>
            </a:r>
          </a:p>
          <a:p>
            <a:r>
              <a:rPr lang="en-US" sz="2900" dirty="0"/>
              <a:t>Col. 4: 16 Now when this epistle is read among you, see that it is read also in the church of the </a:t>
            </a:r>
            <a:r>
              <a:rPr lang="en-US" sz="2900" dirty="0" err="1"/>
              <a:t>Laodiceans</a:t>
            </a:r>
            <a:r>
              <a:rPr lang="en-US" sz="2900" dirty="0"/>
              <a:t>, and that you likewise read the epistle from Laodicea.</a:t>
            </a:r>
          </a:p>
          <a:p>
            <a:r>
              <a:rPr lang="en-US" sz="2900" dirty="0"/>
              <a:t>1 Cor. 4:17 For this reason I have sent Timothy to you, who is my beloved and faithful son in the Lord, who will remind you of my ways in Christ, as I teach everywhere in every church.</a:t>
            </a:r>
          </a:p>
          <a:p>
            <a:r>
              <a:rPr lang="en-US" sz="2900" dirty="0"/>
              <a:t>1 Cor. 7: 17 But as God has distributed to each one, as the Lord has called each one, so let him walk. And so I ordain in all the churches.</a:t>
            </a:r>
          </a:p>
          <a:p>
            <a:endParaRPr lang="en-US" dirty="0"/>
          </a:p>
        </p:txBody>
      </p:sp>
    </p:spTree>
    <p:extLst>
      <p:ext uri="{BB962C8B-B14F-4D97-AF65-F5344CB8AC3E}">
        <p14:creationId xmlns:p14="http://schemas.microsoft.com/office/powerpoint/2010/main" xmlns="" val="419201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4">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p:cTn id="27"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4">
                                            <p:txEl>
                                              <p:pRg st="4" end="4"/>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 calcmode="lin" valueType="num">
                                      <p:cBhvr>
                                        <p:cTn id="33"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4"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35"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36" dur="1000"/>
                                        <p:tgtEl>
                                          <p:spTgt spid="4">
                                            <p:txEl>
                                              <p:pRg st="5" end="5"/>
                                            </p:txEl>
                                          </p:spTgt>
                                        </p:tgtEl>
                                      </p:cBhvr>
                                    </p:animEffect>
                                  </p:childTnLst>
                                </p:cTn>
                              </p:par>
                              <p:par>
                                <p:cTn id="37" presetID="31" presetClass="entr" presetSubtype="0" fill="hold"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 calcmode="lin" valueType="num">
                                      <p:cBhvr>
                                        <p:cTn id="39"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6" end="6"/>
                                            </p:txEl>
                                          </p:spTgt>
                                        </p:tgtEl>
                                      </p:cBhvr>
                                    </p:animEffect>
                                  </p:childTnLst>
                                </p:cTn>
                              </p:par>
                              <p:par>
                                <p:cTn id="43" presetID="31" presetClass="entr" presetSubtype="0" fill="hold" nodeType="withEffect">
                                  <p:stCondLst>
                                    <p:cond delay="0"/>
                                  </p:stCondLst>
                                  <p:childTnLst>
                                    <p:set>
                                      <p:cBhvr>
                                        <p:cTn id="44" dur="1" fill="hold">
                                          <p:stCondLst>
                                            <p:cond delay="0"/>
                                          </p:stCondLst>
                                        </p:cTn>
                                        <p:tgtEl>
                                          <p:spTgt spid="4">
                                            <p:txEl>
                                              <p:pRg st="7" end="7"/>
                                            </p:txEl>
                                          </p:spTgt>
                                        </p:tgtEl>
                                        <p:attrNameLst>
                                          <p:attrName>style.visibility</p:attrName>
                                        </p:attrNameLst>
                                      </p:cBhvr>
                                      <p:to>
                                        <p:strVal val="visible"/>
                                      </p:to>
                                    </p:set>
                                    <p:anim calcmode="lin" valueType="num">
                                      <p:cBhvr>
                                        <p:cTn id="45" dur="1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46" dur="1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47" dur="1000" fill="hold"/>
                                        <p:tgtEl>
                                          <p:spTgt spid="4">
                                            <p:txEl>
                                              <p:pRg st="7" end="7"/>
                                            </p:txEl>
                                          </p:spTgt>
                                        </p:tgtEl>
                                        <p:attrNameLst>
                                          <p:attrName>style.rotation</p:attrName>
                                        </p:attrNameLst>
                                      </p:cBhvr>
                                      <p:tavLst>
                                        <p:tav tm="0">
                                          <p:val>
                                            <p:fltVal val="90"/>
                                          </p:val>
                                        </p:tav>
                                        <p:tav tm="100000">
                                          <p:val>
                                            <p:fltVal val="0"/>
                                          </p:val>
                                        </p:tav>
                                      </p:tavLst>
                                    </p:anim>
                                    <p:animEffect transition="in" filter="fade">
                                      <p:cBhvr>
                                        <p:cTn id="48" dur="1000"/>
                                        <p:tgtEl>
                                          <p:spTgt spid="4">
                                            <p:txEl>
                                              <p:pRg st="7" end="7"/>
                                            </p:txEl>
                                          </p:spTgt>
                                        </p:tgtEl>
                                      </p:cBhvr>
                                    </p:animEffect>
                                  </p:childTnLst>
                                </p:cTn>
                              </p:par>
                              <p:par>
                                <p:cTn id="49" presetID="31" presetClass="entr" presetSubtype="0" fill="hold" nodeType="withEffect">
                                  <p:stCondLst>
                                    <p:cond delay="0"/>
                                  </p:stCondLst>
                                  <p:childTnLst>
                                    <p:set>
                                      <p:cBhvr>
                                        <p:cTn id="50" dur="1" fill="hold">
                                          <p:stCondLst>
                                            <p:cond delay="0"/>
                                          </p:stCondLst>
                                        </p:cTn>
                                        <p:tgtEl>
                                          <p:spTgt spid="4">
                                            <p:txEl>
                                              <p:pRg st="8" end="8"/>
                                            </p:txEl>
                                          </p:spTgt>
                                        </p:tgtEl>
                                        <p:attrNameLst>
                                          <p:attrName>style.visibility</p:attrName>
                                        </p:attrNameLst>
                                      </p:cBhvr>
                                      <p:to>
                                        <p:strVal val="visible"/>
                                      </p:to>
                                    </p:set>
                                    <p:anim calcmode="lin" valueType="num">
                                      <p:cBhvr>
                                        <p:cTn id="51" dur="10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2" dur="1000" fill="hold"/>
                                        <p:tgtEl>
                                          <p:spTgt spid="4">
                                            <p:txEl>
                                              <p:pRg st="8" end="8"/>
                                            </p:txEl>
                                          </p:spTgt>
                                        </p:tgtEl>
                                        <p:attrNameLst>
                                          <p:attrName>ppt_h</p:attrName>
                                        </p:attrNameLst>
                                      </p:cBhvr>
                                      <p:tavLst>
                                        <p:tav tm="0">
                                          <p:val>
                                            <p:fltVal val="0"/>
                                          </p:val>
                                        </p:tav>
                                        <p:tav tm="100000">
                                          <p:val>
                                            <p:strVal val="#ppt_h"/>
                                          </p:val>
                                        </p:tav>
                                      </p:tavLst>
                                    </p:anim>
                                    <p:anim calcmode="lin" valueType="num">
                                      <p:cBhvr>
                                        <p:cTn id="53" dur="1000" fill="hold"/>
                                        <p:tgtEl>
                                          <p:spTgt spid="4">
                                            <p:txEl>
                                              <p:pRg st="8" end="8"/>
                                            </p:txEl>
                                          </p:spTgt>
                                        </p:tgtEl>
                                        <p:attrNameLst>
                                          <p:attrName>style.rotation</p:attrName>
                                        </p:attrNameLst>
                                      </p:cBhvr>
                                      <p:tavLst>
                                        <p:tav tm="0">
                                          <p:val>
                                            <p:fltVal val="90"/>
                                          </p:val>
                                        </p:tav>
                                        <p:tav tm="100000">
                                          <p:val>
                                            <p:fltVal val="0"/>
                                          </p:val>
                                        </p:tav>
                                      </p:tavLst>
                                    </p:anim>
                                    <p:animEffect transition="in" filter="fade">
                                      <p:cBhvr>
                                        <p:cTn id="54" dur="1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Pattern In Worship</a:t>
            </a:r>
          </a:p>
        </p:txBody>
      </p:sp>
      <p:sp>
        <p:nvSpPr>
          <p:cNvPr id="3" name="Content Placeholder 2"/>
          <p:cNvSpPr>
            <a:spLocks noGrp="1"/>
          </p:cNvSpPr>
          <p:nvPr>
            <p:ph idx="1"/>
          </p:nvPr>
        </p:nvSpPr>
        <p:spPr/>
        <p:txBody>
          <a:bodyPr/>
          <a:lstStyle/>
          <a:p>
            <a:pPr marL="342900" marR="0" lvl="0" indent="-342900">
              <a:lnSpc>
                <a:spcPct val="115000"/>
              </a:lnSpc>
              <a:spcBef>
                <a:spcPts val="0"/>
              </a:spcBef>
              <a:spcAft>
                <a:spcPts val="0"/>
              </a:spcAft>
              <a:buFont typeface="Symbol"/>
              <a:buChar char=""/>
            </a:pPr>
            <a:r>
              <a:rPr lang="en-US" dirty="0">
                <a:latin typeface="Calibri"/>
                <a:ea typeface="Times New Roman"/>
                <a:cs typeface="Times New Roman"/>
              </a:rPr>
              <a:t>Sing – Ephesians 5:</a:t>
            </a:r>
            <a:r>
              <a:rPr lang="en-US" sz="2400" dirty="0">
                <a:latin typeface="Calibri"/>
                <a:ea typeface="Times New Roman"/>
                <a:cs typeface="Times New Roman"/>
              </a:rPr>
              <a:t> </a:t>
            </a:r>
            <a:r>
              <a:rPr lang="en-US" dirty="0">
                <a:latin typeface="Calibri"/>
                <a:ea typeface="Times New Roman"/>
                <a:cs typeface="Times New Roman"/>
              </a:rPr>
              <a:t>19; Col. 3:16 </a:t>
            </a:r>
            <a:endParaRPr lang="en-US" dirty="0" smtClean="0">
              <a:latin typeface="Calibri"/>
              <a:ea typeface="Times New Roman"/>
              <a:cs typeface="Times New Roman"/>
            </a:endParaRPr>
          </a:p>
          <a:p>
            <a:pPr marL="0" marR="0" lvl="0" indent="0">
              <a:lnSpc>
                <a:spcPct val="115000"/>
              </a:lnSpc>
              <a:spcBef>
                <a:spcPts val="0"/>
              </a:spcBef>
              <a:spcAft>
                <a:spcPts val="0"/>
              </a:spcAft>
              <a:buNone/>
            </a:pPr>
            <a:endParaRPr lang="en-US" sz="2400" dirty="0">
              <a:latin typeface="Calibri"/>
              <a:ea typeface="Times New Roman"/>
              <a:cs typeface="Times New Roman"/>
            </a:endParaRPr>
          </a:p>
          <a:p>
            <a:pPr marL="342900" marR="0" lvl="0" indent="-342900">
              <a:lnSpc>
                <a:spcPct val="115000"/>
              </a:lnSpc>
              <a:spcBef>
                <a:spcPts val="0"/>
              </a:spcBef>
              <a:spcAft>
                <a:spcPts val="0"/>
              </a:spcAft>
              <a:buFont typeface="Symbol"/>
              <a:buChar char=""/>
            </a:pPr>
            <a:r>
              <a:rPr lang="en-US" dirty="0">
                <a:latin typeface="Calibri"/>
                <a:ea typeface="Times New Roman"/>
                <a:cs typeface="Times New Roman"/>
              </a:rPr>
              <a:t>The Lords Supper – Acts 20:7; 1Cor. 11:2, </a:t>
            </a:r>
            <a:r>
              <a:rPr lang="en-US" dirty="0" smtClean="0">
                <a:latin typeface="Calibri"/>
                <a:ea typeface="Times New Roman"/>
                <a:cs typeface="Times New Roman"/>
              </a:rPr>
              <a:t>23-25</a:t>
            </a:r>
          </a:p>
          <a:p>
            <a:pPr marL="0" marR="0" lvl="0" indent="0">
              <a:lnSpc>
                <a:spcPct val="115000"/>
              </a:lnSpc>
              <a:spcBef>
                <a:spcPts val="0"/>
              </a:spcBef>
              <a:spcAft>
                <a:spcPts val="0"/>
              </a:spcAft>
              <a:buNone/>
            </a:pPr>
            <a:endParaRPr lang="en-US" sz="2400" dirty="0">
              <a:latin typeface="Calibri"/>
              <a:ea typeface="Times New Roman"/>
              <a:cs typeface="Times New Roman"/>
            </a:endParaRPr>
          </a:p>
          <a:p>
            <a:pPr marL="342900" marR="0" lvl="0" indent="-342900">
              <a:lnSpc>
                <a:spcPct val="115000"/>
              </a:lnSpc>
              <a:spcBef>
                <a:spcPts val="0"/>
              </a:spcBef>
              <a:spcAft>
                <a:spcPts val="0"/>
              </a:spcAft>
              <a:buFont typeface="Symbol"/>
              <a:buChar char=""/>
            </a:pPr>
            <a:r>
              <a:rPr lang="en-US" dirty="0">
                <a:latin typeface="Calibri"/>
                <a:ea typeface="Times New Roman"/>
                <a:cs typeface="Times New Roman"/>
              </a:rPr>
              <a:t>Giving – 1 Cor. 16:2 </a:t>
            </a:r>
            <a:endParaRPr lang="en-US" dirty="0" smtClean="0">
              <a:latin typeface="Calibri"/>
              <a:ea typeface="Times New Roman"/>
              <a:cs typeface="Times New Roman"/>
            </a:endParaRPr>
          </a:p>
          <a:p>
            <a:pPr marL="0" marR="0" lvl="0" indent="0">
              <a:lnSpc>
                <a:spcPct val="115000"/>
              </a:lnSpc>
              <a:spcBef>
                <a:spcPts val="0"/>
              </a:spcBef>
              <a:spcAft>
                <a:spcPts val="0"/>
              </a:spcAft>
              <a:buNone/>
            </a:pPr>
            <a:endParaRPr lang="en-US" sz="2400" dirty="0">
              <a:latin typeface="Calibri"/>
              <a:ea typeface="Times New Roman"/>
              <a:cs typeface="Times New Roman"/>
            </a:endParaRPr>
          </a:p>
          <a:p>
            <a:pPr marL="342900" marR="0" lvl="0" indent="-342900">
              <a:lnSpc>
                <a:spcPct val="115000"/>
              </a:lnSpc>
              <a:spcBef>
                <a:spcPts val="0"/>
              </a:spcBef>
              <a:spcAft>
                <a:spcPts val="1000"/>
              </a:spcAft>
              <a:buFont typeface="Symbol"/>
              <a:buChar char=""/>
            </a:pPr>
            <a:r>
              <a:rPr lang="en-US" dirty="0">
                <a:latin typeface="Calibri"/>
                <a:ea typeface="Times New Roman"/>
                <a:cs typeface="Times New Roman"/>
              </a:rPr>
              <a:t>Organization – Acts 14:23; 1 Peter 5:2</a:t>
            </a:r>
            <a:r>
              <a:rPr lang="en-US" sz="2400" baseline="30000" dirty="0">
                <a:latin typeface="Calibri"/>
                <a:ea typeface="Times New Roman"/>
                <a:cs typeface="Times New Roman"/>
              </a:rPr>
              <a:t> </a:t>
            </a:r>
            <a:endParaRPr lang="en-US" sz="2400" dirty="0">
              <a:latin typeface="Calibri"/>
              <a:ea typeface="Times New Roman"/>
              <a:cs typeface="Times New Roman"/>
            </a:endParaRPr>
          </a:p>
          <a:p>
            <a:endParaRPr lang="en-US" dirty="0"/>
          </a:p>
        </p:txBody>
      </p:sp>
    </p:spTree>
    <p:extLst>
      <p:ext uri="{BB962C8B-B14F-4D97-AF65-F5344CB8AC3E}">
        <p14:creationId xmlns:p14="http://schemas.microsoft.com/office/powerpoint/2010/main" xmlns="" val="272506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We have a Pattern of Godly Living:</a:t>
            </a:r>
          </a:p>
        </p:txBody>
      </p:sp>
      <p:sp>
        <p:nvSpPr>
          <p:cNvPr id="3" name="Content Placeholder 2"/>
          <p:cNvSpPr>
            <a:spLocks noGrp="1"/>
          </p:cNvSpPr>
          <p:nvPr>
            <p:ph idx="1"/>
          </p:nvPr>
        </p:nvSpPr>
        <p:spPr/>
        <p:txBody>
          <a:bodyPr>
            <a:normAutofit lnSpcReduction="10000"/>
          </a:bodyPr>
          <a:lstStyle/>
          <a:p>
            <a:pPr marL="342900" marR="0" lvl="0" indent="-342900">
              <a:lnSpc>
                <a:spcPct val="115000"/>
              </a:lnSpc>
              <a:spcBef>
                <a:spcPts val="0"/>
              </a:spcBef>
              <a:spcAft>
                <a:spcPts val="0"/>
              </a:spcAft>
              <a:buFont typeface="Symbol"/>
              <a:buChar char=""/>
            </a:pPr>
            <a:r>
              <a:rPr lang="en-US" dirty="0">
                <a:latin typeface="Calibri"/>
                <a:ea typeface="Times New Roman"/>
                <a:cs typeface="Times New Roman"/>
              </a:rPr>
              <a:t>Phil. 3:17 Brethren, join in following my example, and note those who so walk, as you have us for a pattern.</a:t>
            </a:r>
            <a:endParaRPr lang="en-US" sz="2400" dirty="0">
              <a:latin typeface="Calibri"/>
              <a:ea typeface="Times New Roman"/>
              <a:cs typeface="Times New Roman"/>
            </a:endParaRPr>
          </a:p>
          <a:p>
            <a:pPr marL="342900" marR="0" lvl="0" indent="-342900">
              <a:lnSpc>
                <a:spcPct val="115000"/>
              </a:lnSpc>
              <a:spcBef>
                <a:spcPts val="0"/>
              </a:spcBef>
              <a:spcAft>
                <a:spcPts val="0"/>
              </a:spcAft>
              <a:buFont typeface="Symbol"/>
              <a:buChar char=""/>
            </a:pPr>
            <a:r>
              <a:rPr lang="en-US" dirty="0">
                <a:latin typeface="Calibri"/>
                <a:ea typeface="Times New Roman"/>
                <a:cs typeface="Times New Roman"/>
              </a:rPr>
              <a:t>1 Tim. 4:12 Let no one despise your youth, but be an example to the believers in word, in conduct, in love, in spirit, in faith, in purity.</a:t>
            </a:r>
            <a:endParaRPr lang="en-US" sz="2400" dirty="0">
              <a:latin typeface="Calibri"/>
              <a:ea typeface="Times New Roman"/>
              <a:cs typeface="Times New Roman"/>
            </a:endParaRPr>
          </a:p>
          <a:p>
            <a:pPr marL="342900" marR="0" lvl="0" indent="-342900">
              <a:lnSpc>
                <a:spcPct val="115000"/>
              </a:lnSpc>
              <a:spcBef>
                <a:spcPts val="0"/>
              </a:spcBef>
              <a:spcAft>
                <a:spcPts val="0"/>
              </a:spcAft>
              <a:buFont typeface="Symbol"/>
              <a:buChar char=""/>
            </a:pPr>
            <a:r>
              <a:rPr lang="en-US" dirty="0">
                <a:latin typeface="Calibri"/>
                <a:ea typeface="Times New Roman"/>
                <a:cs typeface="Times New Roman"/>
              </a:rPr>
              <a:t>Titus 2:7 in all things showing yourself to be a pattern of good works; in doctrine showing integrity, reverence, incorruptibility</a:t>
            </a:r>
            <a:endParaRPr lang="en-US" sz="2400" dirty="0">
              <a:latin typeface="Calibri"/>
              <a:ea typeface="Times New Roman"/>
              <a:cs typeface="Times New Roman"/>
            </a:endParaRPr>
          </a:p>
          <a:p>
            <a:pPr marL="342900" marR="0" lvl="0" indent="-342900">
              <a:lnSpc>
                <a:spcPct val="115000"/>
              </a:lnSpc>
              <a:spcBef>
                <a:spcPts val="0"/>
              </a:spcBef>
              <a:spcAft>
                <a:spcPts val="1000"/>
              </a:spcAft>
              <a:buFont typeface="Symbol"/>
              <a:buChar char=""/>
            </a:pPr>
            <a:r>
              <a:rPr lang="en-US" dirty="0">
                <a:latin typeface="Calibri"/>
                <a:ea typeface="Times New Roman"/>
                <a:cs typeface="Times New Roman"/>
              </a:rPr>
              <a:t>1 Peter 5:3 nor as being lords over those entrusted to you, but being examples to the flock;</a:t>
            </a:r>
            <a:endParaRPr lang="en-US" sz="2400" dirty="0">
              <a:latin typeface="Calibri"/>
              <a:ea typeface="Times New Roman"/>
              <a:cs typeface="Times New Roman"/>
            </a:endParaRPr>
          </a:p>
          <a:p>
            <a:endParaRPr lang="en-US" dirty="0"/>
          </a:p>
        </p:txBody>
      </p:sp>
    </p:spTree>
    <p:extLst>
      <p:ext uri="{BB962C8B-B14F-4D97-AF65-F5344CB8AC3E}">
        <p14:creationId xmlns:p14="http://schemas.microsoft.com/office/powerpoint/2010/main" xmlns="" val="333960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TotalTime>
  <Words>885</Words>
  <Application>Microsoft Office PowerPoint</Application>
  <PresentationFormat>On-screen Show (4:3)</PresentationFormat>
  <Paragraphs>49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Slide 1</vt:lpstr>
      <vt:lpstr> “Hold Fast to the Pattern of Sound Words” </vt:lpstr>
      <vt:lpstr>This Passage Assumes:</vt:lpstr>
      <vt:lpstr>The Old Testament had Patterns:</vt:lpstr>
      <vt:lpstr>The Old Testament Patterns had Penalties</vt:lpstr>
      <vt:lpstr>How Shall we Escape?! </vt:lpstr>
      <vt:lpstr>New Testament Patterns:</vt:lpstr>
      <vt:lpstr>Pattern In Worship</vt:lpstr>
      <vt:lpstr>We have a Pattern of Godly Living:</vt:lpstr>
      <vt:lpstr>A Pattern of Godly Living:</vt:lpstr>
      <vt:lpstr>A Pattern of Gospel Obedience: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dc:creator>
  <cp:lastModifiedBy>James Buckley</cp:lastModifiedBy>
  <cp:revision>4</cp:revision>
  <dcterms:created xsi:type="dcterms:W3CDTF">2013-02-10T02:10:09Z</dcterms:created>
  <dcterms:modified xsi:type="dcterms:W3CDTF">2013-02-10T14:02:13Z</dcterms:modified>
</cp:coreProperties>
</file>