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16"/>
  </p:notesMasterIdLst>
  <p:handoutMasterIdLst>
    <p:handoutMasterId r:id="rId17"/>
  </p:handoutMasterIdLst>
  <p:sldIdLst>
    <p:sldId id="264" r:id="rId2"/>
    <p:sldId id="282" r:id="rId3"/>
    <p:sldId id="300" r:id="rId4"/>
    <p:sldId id="259" r:id="rId5"/>
    <p:sldId id="283" r:id="rId6"/>
    <p:sldId id="291" r:id="rId7"/>
    <p:sldId id="292" r:id="rId8"/>
    <p:sldId id="306" r:id="rId9"/>
    <p:sldId id="307" r:id="rId10"/>
    <p:sldId id="308" r:id="rId11"/>
    <p:sldId id="309" r:id="rId12"/>
    <p:sldId id="310" r:id="rId13"/>
    <p:sldId id="311" r:id="rId14"/>
    <p:sldId id="312" r:id="rId15"/>
  </p:sldIdLst>
  <p:sldSz cx="9144000" cy="6858000" type="letter"/>
  <p:notesSz cx="6858000" cy="9028113"/>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66"/>
    <a:srgbClr val="66FFFF"/>
    <a:srgbClr val="CCFFFF"/>
    <a:srgbClr val="FFCC00"/>
    <a:srgbClr val="FF9933"/>
    <a:srgbClr val="CC66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684" autoAdjust="0"/>
  </p:normalViewPr>
  <p:slideViewPr>
    <p:cSldViewPr>
      <p:cViewPr varScale="1">
        <p:scale>
          <a:sx n="71" d="100"/>
          <a:sy n="71" d="100"/>
        </p:scale>
        <p:origin x="-714" y="-96"/>
      </p:cViewPr>
      <p:guideLst>
        <p:guide orient="horz" pos="2160"/>
        <p:guide pos="2880"/>
      </p:guideLst>
    </p:cSldViewPr>
  </p:slideViewPr>
  <p:outlineViewPr>
    <p:cViewPr>
      <p:scale>
        <a:sx n="33" d="100"/>
        <a:sy n="33" d="100"/>
      </p:scale>
      <p:origin x="0" y="6972"/>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30"/>
      </p:cViewPr>
      <p:guideLst>
        <p:guide orient="horz" pos="284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4340" name="Rectangle 4"/>
          <p:cNvSpPr>
            <a:spLocks noGrp="1" noChangeArrowheads="1"/>
          </p:cNvSpPr>
          <p:nvPr>
            <p:ph type="ftr" sz="quarter" idx="2"/>
          </p:nvPr>
        </p:nvSpPr>
        <p:spPr bwMode="auto">
          <a:xfrm>
            <a:off x="0" y="8610600"/>
            <a:ext cx="29718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4341" name="Rectangle 5"/>
          <p:cNvSpPr>
            <a:spLocks noGrp="1" noChangeArrowheads="1"/>
          </p:cNvSpPr>
          <p:nvPr>
            <p:ph type="sldNum" sz="quarter" idx="3"/>
          </p:nvPr>
        </p:nvSpPr>
        <p:spPr bwMode="auto">
          <a:xfrm>
            <a:off x="3886200" y="8610600"/>
            <a:ext cx="29718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C7F0D26F-D050-492F-986D-5BA3C064887A}" type="slidenum">
              <a:rPr lang="en-US"/>
              <a:pPr>
                <a:defRPr/>
              </a:pPr>
              <a:t>‹#›</a:t>
            </a:fld>
            <a:endParaRPr lang="en-US"/>
          </a:p>
        </p:txBody>
      </p:sp>
    </p:spTree>
    <p:extLst>
      <p:ext uri="{BB962C8B-B14F-4D97-AF65-F5344CB8AC3E}">
        <p14:creationId xmlns:p14="http://schemas.microsoft.com/office/powerpoint/2010/main" val="2117118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0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6147" name="Rectangle 3"/>
          <p:cNvSpPr>
            <a:spLocks noGrp="1" noChangeArrowheads="1"/>
          </p:cNvSpPr>
          <p:nvPr>
            <p:ph type="dt" idx="1"/>
          </p:nvPr>
        </p:nvSpPr>
        <p:spPr bwMode="auto">
          <a:xfrm>
            <a:off x="3886200" y="0"/>
            <a:ext cx="2971800" cy="450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73163" y="677863"/>
            <a:ext cx="4513262" cy="3384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287838"/>
            <a:ext cx="5029200" cy="4062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577263"/>
            <a:ext cx="2971800"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6151" name="Rectangle 7"/>
          <p:cNvSpPr>
            <a:spLocks noGrp="1" noChangeArrowheads="1"/>
          </p:cNvSpPr>
          <p:nvPr>
            <p:ph type="sldNum" sz="quarter" idx="5"/>
          </p:nvPr>
        </p:nvSpPr>
        <p:spPr bwMode="auto">
          <a:xfrm>
            <a:off x="3886200" y="8577263"/>
            <a:ext cx="2971800"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429728E8-BCCD-4941-887D-74D0FD491CDD}" type="slidenum">
              <a:rPr lang="en-US"/>
              <a:pPr>
                <a:defRPr/>
              </a:pPr>
              <a:t>‹#›</a:t>
            </a:fld>
            <a:endParaRPr lang="en-US"/>
          </a:p>
        </p:txBody>
      </p:sp>
    </p:spTree>
    <p:extLst>
      <p:ext uri="{BB962C8B-B14F-4D97-AF65-F5344CB8AC3E}">
        <p14:creationId xmlns:p14="http://schemas.microsoft.com/office/powerpoint/2010/main" val="14863977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2F4EB9-F2EE-4927-BAA9-F13943FBA2D4}" type="slidenum">
              <a:rPr lang="en-US"/>
              <a:pPr/>
              <a:t>8</a:t>
            </a:fld>
            <a:endParaRPr lang="en-US"/>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869BEA-1184-42C2-AF5F-D753CBCD6A73}" type="slidenum">
              <a:rPr lang="en-US"/>
              <a:pPr/>
              <a:t>9</a:t>
            </a:fld>
            <a:endParaRPr lang="en-US"/>
          </a:p>
        </p:txBody>
      </p:sp>
      <p:sp>
        <p:nvSpPr>
          <p:cNvPr id="109570" name="Rectangle 2"/>
          <p:cNvSpPr>
            <a:spLocks noRo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2A8C40-D0FF-43E9-AA59-FA5362DE7340}" type="slidenum">
              <a:rPr lang="en-US"/>
              <a:pPr/>
              <a:t>10</a:t>
            </a:fld>
            <a:endParaRPr lang="en-US"/>
          </a:p>
        </p:txBody>
      </p:sp>
      <p:sp>
        <p:nvSpPr>
          <p:cNvPr id="111618" name="Rectangle 2"/>
          <p:cNvSpPr>
            <a:spLocks noRo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42128E-749A-45B3-9968-CA459C5429E2}" type="slidenum">
              <a:rPr lang="en-US"/>
              <a:pPr/>
              <a:t>11</a:t>
            </a:fld>
            <a:endParaRPr lang="en-US"/>
          </a:p>
        </p:txBody>
      </p:sp>
      <p:sp>
        <p:nvSpPr>
          <p:cNvPr id="117762" name="Rectangle 2"/>
          <p:cNvSpPr>
            <a:spLocks noRo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3A475E-7384-49B8-9665-EF35FA31768E}" type="slidenum">
              <a:rPr lang="en-US"/>
              <a:pPr/>
              <a:t>12</a:t>
            </a:fld>
            <a:endParaRPr lang="en-US"/>
          </a:p>
        </p:txBody>
      </p:sp>
      <p:sp>
        <p:nvSpPr>
          <p:cNvPr id="119810" name="Rectangle 2"/>
          <p:cNvSpPr>
            <a:spLocks noRo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14ABBF-C531-454B-BC5E-5C48056C4BD9}" type="slidenum">
              <a:rPr lang="en-US"/>
              <a:pPr/>
              <a:t>13</a:t>
            </a:fld>
            <a:endParaRPr lang="en-US"/>
          </a:p>
        </p:txBody>
      </p:sp>
      <p:sp>
        <p:nvSpPr>
          <p:cNvPr id="121858" name="Rectangle 2"/>
          <p:cNvSpPr>
            <a:spLocks noRo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AADCBB-A136-49AD-99A5-C1BEB1D99CDC}" type="slidenum">
              <a:rPr lang="en-US"/>
              <a:pPr/>
              <a:t>14</a:t>
            </a:fld>
            <a:endParaRPr lang="en-US"/>
          </a:p>
        </p:txBody>
      </p:sp>
      <p:sp>
        <p:nvSpPr>
          <p:cNvPr id="123906" name="Rectangle 2"/>
          <p:cNvSpPr>
            <a:spLocks noRo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CBC4FE9A-0BDB-4FF6-B8FD-170CA379BCA0}" type="slidenum">
              <a:rPr lang="en-US" altLang="en-US"/>
              <a:pPr>
                <a:defRPr/>
              </a:pPr>
              <a:t>‹#›</a:t>
            </a:fld>
            <a:endParaRPr lang="en-US" altLang="en-US"/>
          </a:p>
        </p:txBody>
      </p:sp>
    </p:spTree>
    <p:extLst>
      <p:ext uri="{BB962C8B-B14F-4D97-AF65-F5344CB8AC3E}">
        <p14:creationId xmlns:p14="http://schemas.microsoft.com/office/powerpoint/2010/main" val="1432868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599A800A-B604-4E8B-9B78-4BEF59E92B16}" type="slidenum">
              <a:rPr lang="en-US" altLang="en-US"/>
              <a:pPr>
                <a:defRPr/>
              </a:pPr>
              <a:t>‹#›</a:t>
            </a:fld>
            <a:endParaRPr lang="en-US" altLang="en-US"/>
          </a:p>
        </p:txBody>
      </p:sp>
    </p:spTree>
    <p:extLst>
      <p:ext uri="{BB962C8B-B14F-4D97-AF65-F5344CB8AC3E}">
        <p14:creationId xmlns:p14="http://schemas.microsoft.com/office/powerpoint/2010/main" val="1425131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FCC7D8DB-E74D-464C-88BE-C066B6738B1F}" type="slidenum">
              <a:rPr lang="en-US" altLang="en-US"/>
              <a:pPr>
                <a:defRPr/>
              </a:pPr>
              <a:t>‹#›</a:t>
            </a:fld>
            <a:endParaRPr lang="en-US" altLang="en-US"/>
          </a:p>
        </p:txBody>
      </p:sp>
    </p:spTree>
    <p:extLst>
      <p:ext uri="{BB962C8B-B14F-4D97-AF65-F5344CB8AC3E}">
        <p14:creationId xmlns:p14="http://schemas.microsoft.com/office/powerpoint/2010/main" val="2663861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9F9CFC9C-6795-4444-B843-C4BC18F65A8B}" type="slidenum">
              <a:rPr lang="en-US" altLang="en-US"/>
              <a:pPr>
                <a:defRPr/>
              </a:pPr>
              <a:t>‹#›</a:t>
            </a:fld>
            <a:endParaRPr lang="en-US" altLang="en-US"/>
          </a:p>
        </p:txBody>
      </p:sp>
    </p:spTree>
    <p:extLst>
      <p:ext uri="{BB962C8B-B14F-4D97-AF65-F5344CB8AC3E}">
        <p14:creationId xmlns:p14="http://schemas.microsoft.com/office/powerpoint/2010/main" val="1707392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E6871093-A0C0-448B-B6F0-D4BC484A9BBA}" type="slidenum">
              <a:rPr lang="en-US" altLang="en-US"/>
              <a:pPr>
                <a:defRPr/>
              </a:pPr>
              <a:t>‹#›</a:t>
            </a:fld>
            <a:endParaRPr lang="en-US" altLang="en-US"/>
          </a:p>
        </p:txBody>
      </p:sp>
    </p:spTree>
    <p:extLst>
      <p:ext uri="{BB962C8B-B14F-4D97-AF65-F5344CB8AC3E}">
        <p14:creationId xmlns:p14="http://schemas.microsoft.com/office/powerpoint/2010/main" val="4188864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C61271AD-1BC2-4037-96AE-4F79B13255CB}" type="slidenum">
              <a:rPr lang="en-US" altLang="en-US"/>
              <a:pPr>
                <a:defRPr/>
              </a:pPr>
              <a:t>‹#›</a:t>
            </a:fld>
            <a:endParaRPr lang="en-US" altLang="en-US"/>
          </a:p>
        </p:txBody>
      </p:sp>
    </p:spTree>
    <p:extLst>
      <p:ext uri="{BB962C8B-B14F-4D97-AF65-F5344CB8AC3E}">
        <p14:creationId xmlns:p14="http://schemas.microsoft.com/office/powerpoint/2010/main" val="3824697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43950257-51A3-4964-9005-1D9D282C5342}" type="slidenum">
              <a:rPr lang="en-US" altLang="en-US"/>
              <a:pPr>
                <a:defRPr/>
              </a:pPr>
              <a:t>‹#›</a:t>
            </a:fld>
            <a:endParaRPr lang="en-US" altLang="en-US"/>
          </a:p>
        </p:txBody>
      </p:sp>
    </p:spTree>
    <p:extLst>
      <p:ext uri="{BB962C8B-B14F-4D97-AF65-F5344CB8AC3E}">
        <p14:creationId xmlns:p14="http://schemas.microsoft.com/office/powerpoint/2010/main" val="405702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279E4128-F4E1-40E0-A8C4-61077A1976FC}" type="slidenum">
              <a:rPr lang="en-US" altLang="en-US"/>
              <a:pPr>
                <a:defRPr/>
              </a:pPr>
              <a:t>‹#›</a:t>
            </a:fld>
            <a:endParaRPr lang="en-US" altLang="en-US"/>
          </a:p>
        </p:txBody>
      </p:sp>
    </p:spTree>
    <p:extLst>
      <p:ext uri="{BB962C8B-B14F-4D97-AF65-F5344CB8AC3E}">
        <p14:creationId xmlns:p14="http://schemas.microsoft.com/office/powerpoint/2010/main" val="1051852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11A9AD60-7A06-410E-B812-A0B65BEE2D14}" type="slidenum">
              <a:rPr lang="en-US" altLang="en-US"/>
              <a:pPr>
                <a:defRPr/>
              </a:pPr>
              <a:t>‹#›</a:t>
            </a:fld>
            <a:endParaRPr lang="en-US" altLang="en-US"/>
          </a:p>
        </p:txBody>
      </p:sp>
    </p:spTree>
    <p:extLst>
      <p:ext uri="{BB962C8B-B14F-4D97-AF65-F5344CB8AC3E}">
        <p14:creationId xmlns:p14="http://schemas.microsoft.com/office/powerpoint/2010/main" val="3328244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B6E9C217-347F-473E-9084-CA41BE0037D0}" type="slidenum">
              <a:rPr lang="en-US" altLang="en-US"/>
              <a:pPr>
                <a:defRPr/>
              </a:pPr>
              <a:t>‹#›</a:t>
            </a:fld>
            <a:endParaRPr lang="en-US" altLang="en-US"/>
          </a:p>
        </p:txBody>
      </p:sp>
    </p:spTree>
    <p:extLst>
      <p:ext uri="{BB962C8B-B14F-4D97-AF65-F5344CB8AC3E}">
        <p14:creationId xmlns:p14="http://schemas.microsoft.com/office/powerpoint/2010/main" val="2867896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F280CC5D-9DA5-473D-ABFE-F5DA29E569AA}" type="slidenum">
              <a:rPr lang="en-US" altLang="en-US"/>
              <a:pPr>
                <a:defRPr/>
              </a:pPr>
              <a:t>‹#›</a:t>
            </a:fld>
            <a:endParaRPr lang="en-US" altLang="en-US"/>
          </a:p>
        </p:txBody>
      </p:sp>
    </p:spTree>
    <p:extLst>
      <p:ext uri="{BB962C8B-B14F-4D97-AF65-F5344CB8AC3E}">
        <p14:creationId xmlns:p14="http://schemas.microsoft.com/office/powerpoint/2010/main" val="2415357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1024powerbacks2.jpg                                            000F47A0 Monkeybox                      985CFB0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93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8" name="Rectangle 4"/>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2533"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Times New Roman" pitchFamily="18" charset="0"/>
              </a:defRPr>
            </a:lvl1pPr>
          </a:lstStyle>
          <a:p>
            <a:pPr>
              <a:defRPr/>
            </a:pPr>
            <a:endParaRPr lang="en-US" altLang="en-US" dirty="0"/>
          </a:p>
        </p:txBody>
      </p:sp>
      <p:sp>
        <p:nvSpPr>
          <p:cNvPr id="2253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latin typeface="Times New Roman" pitchFamily="18" charset="0"/>
              </a:defRPr>
            </a:lvl1pPr>
          </a:lstStyle>
          <a:p>
            <a:pPr>
              <a:defRPr/>
            </a:pPr>
            <a:endParaRPr lang="en-US" altLang="en-US" dirty="0"/>
          </a:p>
        </p:txBody>
      </p:sp>
      <p:sp>
        <p:nvSpPr>
          <p:cNvPr id="22535" name="Rectangle 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Times New Roman" pitchFamily="18" charset="0"/>
              </a:defRPr>
            </a:lvl1pPr>
          </a:lstStyle>
          <a:p>
            <a:pPr>
              <a:defRPr/>
            </a:pPr>
            <a:fld id="{92EEE626-863C-42EB-992A-1C3878B1E528}"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ctr" rtl="0" eaLnBrk="0" fontAlgn="base" hangingPunct="0">
        <a:spcBef>
          <a:spcPct val="0"/>
        </a:spcBef>
        <a:spcAft>
          <a:spcPct val="0"/>
        </a:spcAft>
        <a:defRPr sz="4000" b="1">
          <a:solidFill>
            <a:srgbClr val="FF9933"/>
          </a:solidFill>
          <a:latin typeface="Times New Roman" pitchFamily="18" charset="0"/>
          <a:ea typeface="+mj-ea"/>
          <a:cs typeface="+mj-cs"/>
        </a:defRPr>
      </a:lvl1pPr>
      <a:lvl2pPr algn="ctr" rtl="0" eaLnBrk="0" fontAlgn="base" hangingPunct="0">
        <a:spcBef>
          <a:spcPct val="0"/>
        </a:spcBef>
        <a:spcAft>
          <a:spcPct val="0"/>
        </a:spcAft>
        <a:defRPr sz="4000" b="1">
          <a:solidFill>
            <a:srgbClr val="FF9933"/>
          </a:solidFill>
          <a:latin typeface="Arial" charset="0"/>
        </a:defRPr>
      </a:lvl2pPr>
      <a:lvl3pPr algn="ctr" rtl="0" eaLnBrk="0" fontAlgn="base" hangingPunct="0">
        <a:spcBef>
          <a:spcPct val="0"/>
        </a:spcBef>
        <a:spcAft>
          <a:spcPct val="0"/>
        </a:spcAft>
        <a:defRPr sz="4000" b="1">
          <a:solidFill>
            <a:srgbClr val="FF9933"/>
          </a:solidFill>
          <a:latin typeface="Arial" charset="0"/>
        </a:defRPr>
      </a:lvl3pPr>
      <a:lvl4pPr algn="ctr" rtl="0" eaLnBrk="0" fontAlgn="base" hangingPunct="0">
        <a:spcBef>
          <a:spcPct val="0"/>
        </a:spcBef>
        <a:spcAft>
          <a:spcPct val="0"/>
        </a:spcAft>
        <a:defRPr sz="4000" b="1">
          <a:solidFill>
            <a:srgbClr val="FF9933"/>
          </a:solidFill>
          <a:latin typeface="Arial" charset="0"/>
        </a:defRPr>
      </a:lvl4pPr>
      <a:lvl5pPr algn="ctr" rtl="0" eaLnBrk="0" fontAlgn="base" hangingPunct="0">
        <a:spcBef>
          <a:spcPct val="0"/>
        </a:spcBef>
        <a:spcAft>
          <a:spcPct val="0"/>
        </a:spcAft>
        <a:defRPr sz="4000" b="1">
          <a:solidFill>
            <a:srgbClr val="FF9933"/>
          </a:solidFill>
          <a:latin typeface="Arial" charset="0"/>
        </a:defRPr>
      </a:lvl5pPr>
      <a:lvl6pPr marL="457200" algn="ctr" rtl="0" eaLnBrk="0" fontAlgn="base" hangingPunct="0">
        <a:spcBef>
          <a:spcPct val="0"/>
        </a:spcBef>
        <a:spcAft>
          <a:spcPct val="0"/>
        </a:spcAft>
        <a:defRPr sz="4000" b="1">
          <a:solidFill>
            <a:srgbClr val="FF9933"/>
          </a:solidFill>
          <a:latin typeface="Arial" charset="0"/>
        </a:defRPr>
      </a:lvl6pPr>
      <a:lvl7pPr marL="914400" algn="ctr" rtl="0" eaLnBrk="0" fontAlgn="base" hangingPunct="0">
        <a:spcBef>
          <a:spcPct val="0"/>
        </a:spcBef>
        <a:spcAft>
          <a:spcPct val="0"/>
        </a:spcAft>
        <a:defRPr sz="4000" b="1">
          <a:solidFill>
            <a:srgbClr val="FF9933"/>
          </a:solidFill>
          <a:latin typeface="Arial" charset="0"/>
        </a:defRPr>
      </a:lvl7pPr>
      <a:lvl8pPr marL="1371600" algn="ctr" rtl="0" eaLnBrk="0" fontAlgn="base" hangingPunct="0">
        <a:spcBef>
          <a:spcPct val="0"/>
        </a:spcBef>
        <a:spcAft>
          <a:spcPct val="0"/>
        </a:spcAft>
        <a:defRPr sz="4000" b="1">
          <a:solidFill>
            <a:srgbClr val="FF9933"/>
          </a:solidFill>
          <a:latin typeface="Arial" charset="0"/>
        </a:defRPr>
      </a:lvl8pPr>
      <a:lvl9pPr marL="1828800" algn="ctr" rtl="0" eaLnBrk="0" fontAlgn="base" hangingPunct="0">
        <a:spcBef>
          <a:spcPct val="0"/>
        </a:spcBef>
        <a:spcAft>
          <a:spcPct val="0"/>
        </a:spcAft>
        <a:defRPr sz="4000" b="1">
          <a:solidFill>
            <a:srgbClr val="FF9933"/>
          </a:solidFill>
          <a:latin typeface="Arial" charset="0"/>
        </a:defRPr>
      </a:lvl9pPr>
    </p:titleStyle>
    <p:bodyStyle>
      <a:lvl1pPr marL="342900" indent="-342900" algn="l" rtl="0" eaLnBrk="0" fontAlgn="base" hangingPunct="0">
        <a:spcBef>
          <a:spcPct val="20000"/>
        </a:spcBef>
        <a:spcAft>
          <a:spcPct val="0"/>
        </a:spcAft>
        <a:buChar char="•"/>
        <a:defRPr sz="3200">
          <a:solidFill>
            <a:srgbClr val="FFFF66"/>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rgbClr val="FFFF66"/>
          </a:solidFill>
          <a:latin typeface="Times New Roman" pitchFamily="18" charset="0"/>
        </a:defRPr>
      </a:lvl2pPr>
      <a:lvl3pPr marL="1143000" indent="-228600" algn="l" rtl="0" eaLnBrk="0" fontAlgn="base" hangingPunct="0">
        <a:spcBef>
          <a:spcPct val="20000"/>
        </a:spcBef>
        <a:spcAft>
          <a:spcPct val="0"/>
        </a:spcAft>
        <a:buChar char="•"/>
        <a:defRPr sz="2400">
          <a:solidFill>
            <a:srgbClr val="FFFF66"/>
          </a:solidFill>
          <a:latin typeface="Times New Roman" pitchFamily="18" charset="0"/>
        </a:defRPr>
      </a:lvl3pPr>
      <a:lvl4pPr marL="1600200" indent="-228600" algn="l" rtl="0" eaLnBrk="0" fontAlgn="base" hangingPunct="0">
        <a:spcBef>
          <a:spcPct val="20000"/>
        </a:spcBef>
        <a:spcAft>
          <a:spcPct val="0"/>
        </a:spcAft>
        <a:buChar char="–"/>
        <a:defRPr sz="2000">
          <a:solidFill>
            <a:srgbClr val="FFFF66"/>
          </a:solidFill>
          <a:latin typeface="Times New Roman" pitchFamily="18" charset="0"/>
        </a:defRPr>
      </a:lvl4pPr>
      <a:lvl5pPr marL="2057400" indent="-228600" algn="l" rtl="0" eaLnBrk="0" fontAlgn="base" hangingPunct="0">
        <a:spcBef>
          <a:spcPct val="20000"/>
        </a:spcBef>
        <a:spcAft>
          <a:spcPct val="0"/>
        </a:spcAft>
        <a:buChar char="»"/>
        <a:defRPr sz="2000">
          <a:solidFill>
            <a:srgbClr val="FFFF66"/>
          </a:solidFill>
          <a:latin typeface="Times New Roman" pitchFamily="18" charset="0"/>
        </a:defRPr>
      </a:lvl5pPr>
      <a:lvl6pPr marL="2514600" indent="-228600" algn="l" rtl="0" eaLnBrk="0" fontAlgn="base" hangingPunct="0">
        <a:spcBef>
          <a:spcPct val="20000"/>
        </a:spcBef>
        <a:spcAft>
          <a:spcPct val="0"/>
        </a:spcAft>
        <a:buChar char="»"/>
        <a:defRPr sz="2000">
          <a:solidFill>
            <a:srgbClr val="FFFF66"/>
          </a:solidFill>
          <a:latin typeface="+mn-lt"/>
        </a:defRPr>
      </a:lvl6pPr>
      <a:lvl7pPr marL="2971800" indent="-228600" algn="l" rtl="0" eaLnBrk="0" fontAlgn="base" hangingPunct="0">
        <a:spcBef>
          <a:spcPct val="20000"/>
        </a:spcBef>
        <a:spcAft>
          <a:spcPct val="0"/>
        </a:spcAft>
        <a:buChar char="»"/>
        <a:defRPr sz="2000">
          <a:solidFill>
            <a:srgbClr val="FFFF66"/>
          </a:solidFill>
          <a:latin typeface="+mn-lt"/>
        </a:defRPr>
      </a:lvl7pPr>
      <a:lvl8pPr marL="3429000" indent="-228600" algn="l" rtl="0" eaLnBrk="0" fontAlgn="base" hangingPunct="0">
        <a:spcBef>
          <a:spcPct val="20000"/>
        </a:spcBef>
        <a:spcAft>
          <a:spcPct val="0"/>
        </a:spcAft>
        <a:buChar char="»"/>
        <a:defRPr sz="2000">
          <a:solidFill>
            <a:srgbClr val="FFFF66"/>
          </a:solidFill>
          <a:latin typeface="+mn-lt"/>
        </a:defRPr>
      </a:lvl8pPr>
      <a:lvl9pPr marL="3886200" indent="-228600" algn="l" rtl="0" eaLnBrk="0" fontAlgn="base" hangingPunct="0">
        <a:spcBef>
          <a:spcPct val="20000"/>
        </a:spcBef>
        <a:spcAft>
          <a:spcPct val="0"/>
        </a:spcAft>
        <a:buChar char="»"/>
        <a:defRPr sz="2000">
          <a:solidFill>
            <a:srgbClr val="FFFF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76200"/>
            <a:ext cx="9144000" cy="1981200"/>
          </a:xfrm>
        </p:spPr>
        <p:txBody>
          <a:bodyPr/>
          <a:lstStyle/>
          <a:p>
            <a:pPr>
              <a:lnSpc>
                <a:spcPct val="90000"/>
              </a:lnSpc>
            </a:pPr>
            <a:r>
              <a:rPr lang="en-US" sz="7200" dirty="0" smtClean="0"/>
              <a:t>Repentance &amp;</a:t>
            </a:r>
            <a:br>
              <a:rPr lang="en-US" sz="7200" dirty="0" smtClean="0"/>
            </a:br>
            <a:r>
              <a:rPr lang="en-US" sz="7200" dirty="0" smtClean="0"/>
              <a:t>Its Works</a:t>
            </a:r>
          </a:p>
        </p:txBody>
      </p:sp>
      <p:sp>
        <p:nvSpPr>
          <p:cNvPr id="2051" name="Rectangle 3"/>
          <p:cNvSpPr>
            <a:spLocks noGrp="1" noChangeArrowheads="1"/>
          </p:cNvSpPr>
          <p:nvPr>
            <p:ph type="subTitle" idx="1"/>
          </p:nvPr>
        </p:nvSpPr>
        <p:spPr>
          <a:xfrm>
            <a:off x="1371600" y="2286000"/>
            <a:ext cx="6400800" cy="914400"/>
          </a:xfrm>
        </p:spPr>
        <p:txBody>
          <a:bodyPr/>
          <a:lstStyle/>
          <a:p>
            <a:r>
              <a:rPr lang="en-US" sz="4800" b="1" i="1" dirty="0" smtClean="0"/>
              <a:t>Acts 17:30-31</a:t>
            </a:r>
          </a:p>
        </p:txBody>
      </p:sp>
      <p:sp>
        <p:nvSpPr>
          <p:cNvPr id="2" name="TextBox 1"/>
          <p:cNvSpPr txBox="1"/>
          <p:nvPr/>
        </p:nvSpPr>
        <p:spPr>
          <a:xfrm>
            <a:off x="228600" y="3087231"/>
            <a:ext cx="8686800" cy="2246769"/>
          </a:xfrm>
          <a:prstGeom prst="rect">
            <a:avLst/>
          </a:prstGeom>
          <a:noFill/>
        </p:spPr>
        <p:txBody>
          <a:bodyPr wrap="square" rtlCol="0">
            <a:spAutoFit/>
          </a:bodyPr>
          <a:lstStyle/>
          <a:p>
            <a:r>
              <a:rPr lang="en-US" sz="2800" b="1" baseline="30000" dirty="0">
                <a:solidFill>
                  <a:srgbClr val="FFFFFF"/>
                </a:solidFill>
                <a:latin typeface="Times New Roman" pitchFamily="18" charset="0"/>
                <a:cs typeface="Times New Roman" pitchFamily="18" charset="0"/>
              </a:rPr>
              <a:t>30 </a:t>
            </a:r>
            <a:r>
              <a:rPr lang="en-US" sz="2800" dirty="0">
                <a:solidFill>
                  <a:srgbClr val="FFFFFF"/>
                </a:solidFill>
                <a:latin typeface="Times New Roman" pitchFamily="18" charset="0"/>
                <a:cs typeface="Times New Roman" pitchFamily="18" charset="0"/>
              </a:rPr>
              <a:t>Truly, these times of ignorance God overlooked, but now commands all men everywhere </a:t>
            </a:r>
            <a:r>
              <a:rPr lang="en-US" sz="2800" dirty="0" smtClean="0">
                <a:solidFill>
                  <a:srgbClr val="FFFFFF"/>
                </a:solidFill>
                <a:latin typeface="Times New Roman" pitchFamily="18" charset="0"/>
                <a:cs typeface="Times New Roman" pitchFamily="18" charset="0"/>
              </a:rPr>
              <a:t>to repent, </a:t>
            </a:r>
            <a:r>
              <a:rPr lang="en-US" sz="2800" b="1" baseline="30000" dirty="0" smtClean="0">
                <a:solidFill>
                  <a:srgbClr val="FFFFFF"/>
                </a:solidFill>
                <a:latin typeface="Times New Roman" pitchFamily="18" charset="0"/>
                <a:cs typeface="Times New Roman" pitchFamily="18" charset="0"/>
              </a:rPr>
              <a:t>31</a:t>
            </a:r>
            <a:r>
              <a:rPr lang="en-US" sz="2800" b="1" baseline="30000" dirty="0">
                <a:solidFill>
                  <a:srgbClr val="FFFFFF"/>
                </a:solidFill>
                <a:latin typeface="Times New Roman" pitchFamily="18" charset="0"/>
                <a:cs typeface="Times New Roman" pitchFamily="18" charset="0"/>
              </a:rPr>
              <a:t> </a:t>
            </a:r>
            <a:r>
              <a:rPr lang="en-US" sz="2800" dirty="0">
                <a:solidFill>
                  <a:srgbClr val="FFFFFF"/>
                </a:solidFill>
                <a:latin typeface="Times New Roman" pitchFamily="18" charset="0"/>
                <a:cs typeface="Times New Roman" pitchFamily="18" charset="0"/>
              </a:rPr>
              <a:t>because He has appointed a day on which He will judge the world in righteousness by the Man whom He has ordained. He has given assurance of this to all by raising Him from the dead.</a:t>
            </a:r>
          </a:p>
        </p:txBody>
      </p:sp>
      <p:sp>
        <p:nvSpPr>
          <p:cNvPr id="3" name="TextBox 2"/>
          <p:cNvSpPr txBox="1"/>
          <p:nvPr/>
        </p:nvSpPr>
        <p:spPr>
          <a:xfrm>
            <a:off x="228600" y="5519916"/>
            <a:ext cx="8686800" cy="1261884"/>
          </a:xfrm>
          <a:prstGeom prst="rect">
            <a:avLst/>
          </a:prstGeom>
          <a:noFill/>
        </p:spPr>
        <p:txBody>
          <a:bodyPr wrap="square" rtlCol="0">
            <a:spAutoFit/>
          </a:bodyPr>
          <a:lstStyle/>
          <a:p>
            <a:pPr algn="ctr"/>
            <a:r>
              <a:rPr lang="en-US" sz="4800" b="1" i="1" dirty="0" smtClean="0">
                <a:solidFill>
                  <a:srgbClr val="FFFF66"/>
                </a:solidFill>
                <a:latin typeface="Times New Roman" pitchFamily="18" charset="0"/>
              </a:rPr>
              <a:t>Acts 26:20</a:t>
            </a:r>
          </a:p>
          <a:p>
            <a:r>
              <a:rPr lang="en-US" sz="2800" dirty="0" smtClean="0">
                <a:solidFill>
                  <a:srgbClr val="FFFFFF"/>
                </a:solidFill>
              </a:rPr>
              <a:t>Repent </a:t>
            </a:r>
            <a:r>
              <a:rPr lang="en-US" sz="2800" dirty="0">
                <a:solidFill>
                  <a:srgbClr val="FFFFFF"/>
                </a:solidFill>
              </a:rPr>
              <a:t>and turn to God, doing works worthy of repentance.</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1862161" y="381000"/>
            <a:ext cx="5376840" cy="1524000"/>
          </a:xfrm>
        </p:spPr>
        <p:txBody>
          <a:bodyPr/>
          <a:lstStyle/>
          <a:p>
            <a:pPr>
              <a:lnSpc>
                <a:spcPct val="80000"/>
              </a:lnSpc>
            </a:pPr>
            <a:r>
              <a:rPr lang="en-US" sz="6600" b="1" dirty="0">
                <a:solidFill>
                  <a:schemeClr val="bg1"/>
                </a:solidFill>
              </a:rPr>
              <a:t>The Sin of Gambling</a:t>
            </a:r>
          </a:p>
        </p:txBody>
      </p:sp>
      <p:sp>
        <p:nvSpPr>
          <p:cNvPr id="110595" name="Rectangle 3"/>
          <p:cNvSpPr>
            <a:spLocks noGrp="1" noChangeArrowheads="1"/>
          </p:cNvSpPr>
          <p:nvPr>
            <p:ph type="body" idx="1"/>
          </p:nvPr>
        </p:nvSpPr>
        <p:spPr>
          <a:xfrm>
            <a:off x="457200" y="2362200"/>
            <a:ext cx="8382000" cy="4572000"/>
          </a:xfrm>
          <a:effectLst/>
        </p:spPr>
        <p:txBody>
          <a:bodyPr/>
          <a:lstStyle/>
          <a:p>
            <a:pPr>
              <a:lnSpc>
                <a:spcPct val="85000"/>
              </a:lnSpc>
              <a:spcBef>
                <a:spcPts val="0"/>
              </a:spcBef>
            </a:pPr>
            <a:r>
              <a:rPr lang="en-US" sz="4400" b="1" dirty="0" smtClean="0">
                <a:solidFill>
                  <a:srgbClr val="FFFF00"/>
                </a:solidFill>
              </a:rPr>
              <a:t>Encourages the </a:t>
            </a:r>
            <a:r>
              <a:rPr lang="en-US" sz="4400" b="1" dirty="0">
                <a:solidFill>
                  <a:srgbClr val="FFFF00"/>
                </a:solidFill>
              </a:rPr>
              <a:t>“get rich quick</a:t>
            </a:r>
            <a:r>
              <a:rPr lang="en-US" sz="4400" b="1" dirty="0" smtClean="0">
                <a:solidFill>
                  <a:srgbClr val="FFFF00"/>
                </a:solidFill>
              </a:rPr>
              <a:t>” mentality</a:t>
            </a:r>
            <a:endParaRPr lang="en-US" sz="4400" b="1" dirty="0">
              <a:solidFill>
                <a:srgbClr val="FFFF00"/>
              </a:solidFill>
            </a:endParaRPr>
          </a:p>
          <a:p>
            <a:pPr marL="0" indent="0">
              <a:lnSpc>
                <a:spcPct val="90000"/>
              </a:lnSpc>
              <a:buFont typeface="Monotype Sorts" pitchFamily="2" charset="2"/>
              <a:buNone/>
            </a:pPr>
            <a:endParaRPr lang="en-US" sz="800" b="1" i="1" dirty="0">
              <a:solidFill>
                <a:srgbClr val="FF6600"/>
              </a:solidFill>
            </a:endParaRPr>
          </a:p>
          <a:p>
            <a:pPr marL="0" indent="0">
              <a:lnSpc>
                <a:spcPct val="90000"/>
              </a:lnSpc>
              <a:buFont typeface="Monotype Sorts" pitchFamily="2" charset="2"/>
              <a:buNone/>
            </a:pPr>
            <a:r>
              <a:rPr lang="en-US" sz="3600" b="1" dirty="0">
                <a:solidFill>
                  <a:schemeClr val="bg1"/>
                </a:solidFill>
              </a:rPr>
              <a:t>“He who tills his land will have plenty of bread, but he who follows frivolity will have poverty enough!  A faithful man will abound with blessings, but he </a:t>
            </a:r>
            <a:r>
              <a:rPr lang="en-US" sz="3600" b="1" dirty="0" smtClean="0">
                <a:solidFill>
                  <a:schemeClr val="bg1"/>
                </a:solidFill>
              </a:rPr>
              <a:t>who hastens to </a:t>
            </a:r>
            <a:r>
              <a:rPr lang="en-US" sz="3600" b="1" dirty="0">
                <a:solidFill>
                  <a:schemeClr val="bg1"/>
                </a:solidFill>
              </a:rPr>
              <a:t>be rich will not go </a:t>
            </a:r>
            <a:r>
              <a:rPr lang="en-US" sz="3600" b="1" dirty="0" smtClean="0">
                <a:solidFill>
                  <a:schemeClr val="bg1"/>
                </a:solidFill>
              </a:rPr>
              <a:t>unpunished”</a:t>
            </a:r>
            <a:r>
              <a:rPr lang="en-US" sz="3600" b="1" i="1" dirty="0" smtClean="0">
                <a:solidFill>
                  <a:srgbClr val="66FFFF"/>
                </a:solidFill>
              </a:rPr>
              <a:t> </a:t>
            </a:r>
            <a:r>
              <a:rPr lang="en-US" sz="3600" b="1" i="1" dirty="0">
                <a:solidFill>
                  <a:schemeClr val="hlink"/>
                </a:solidFill>
              </a:rPr>
              <a:t>(</a:t>
            </a:r>
            <a:r>
              <a:rPr lang="en-US" sz="3600" b="1" i="1" dirty="0"/>
              <a:t>Prov. 28:19-20</a:t>
            </a:r>
            <a:r>
              <a:rPr lang="en-US" sz="3600" b="1" i="1" dirty="0" smtClean="0">
                <a:solidFill>
                  <a:schemeClr val="hlink"/>
                </a:solidFill>
              </a:rPr>
              <a:t>)</a:t>
            </a:r>
            <a:r>
              <a:rPr lang="en-US" sz="3600" b="1" dirty="0" smtClean="0">
                <a:solidFill>
                  <a:srgbClr val="FFFFFF"/>
                </a:solidFill>
              </a:rPr>
              <a:t>.</a:t>
            </a:r>
            <a:endParaRPr lang="en-US" sz="3600" b="1" i="1" dirty="0">
              <a:solidFill>
                <a:srgbClr val="FFFFFF"/>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1" y="0"/>
            <a:ext cx="1854200" cy="145475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9000" y="0"/>
            <a:ext cx="1905000" cy="1524000"/>
          </a:xfrm>
          <a:prstGeom prst="rect">
            <a:avLst/>
          </a:prstGeom>
        </p:spPr>
      </p:pic>
    </p:spTree>
    <p:extLst>
      <p:ext uri="{BB962C8B-B14F-4D97-AF65-F5344CB8AC3E}">
        <p14:creationId xmlns:p14="http://schemas.microsoft.com/office/powerpoint/2010/main" val="224172116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10595">
                                            <p:txEl>
                                              <p:pRg st="2" end="2"/>
                                            </p:txEl>
                                          </p:spTgt>
                                        </p:tgtEl>
                                        <p:attrNameLst>
                                          <p:attrName>style.visibility</p:attrName>
                                        </p:attrNameLst>
                                      </p:cBhvr>
                                      <p:to>
                                        <p:strVal val="visible"/>
                                      </p:to>
                                    </p:set>
                                    <p:animEffect transition="in" filter="slide(fromBottom)">
                                      <p:cBhvr>
                                        <p:cTn id="7" dur="1000"/>
                                        <p:tgtEl>
                                          <p:spTgt spid="1105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1862161" y="228600"/>
            <a:ext cx="5376840" cy="1828800"/>
          </a:xfrm>
        </p:spPr>
        <p:txBody>
          <a:bodyPr/>
          <a:lstStyle/>
          <a:p>
            <a:pPr>
              <a:lnSpc>
                <a:spcPct val="80000"/>
              </a:lnSpc>
            </a:pPr>
            <a:r>
              <a:rPr lang="en-US" sz="6600" b="1" dirty="0">
                <a:solidFill>
                  <a:schemeClr val="bg1"/>
                </a:solidFill>
              </a:rPr>
              <a:t>The Sin of Gambling</a:t>
            </a:r>
          </a:p>
        </p:txBody>
      </p:sp>
      <p:sp>
        <p:nvSpPr>
          <p:cNvPr id="116739" name="Rectangle 3"/>
          <p:cNvSpPr>
            <a:spLocks noGrp="1" noChangeArrowheads="1"/>
          </p:cNvSpPr>
          <p:nvPr>
            <p:ph type="body" idx="1"/>
          </p:nvPr>
        </p:nvSpPr>
        <p:spPr>
          <a:xfrm>
            <a:off x="457200" y="2514600"/>
            <a:ext cx="8686800" cy="4343400"/>
          </a:xfrm>
          <a:effectLst/>
        </p:spPr>
        <p:txBody>
          <a:bodyPr/>
          <a:lstStyle/>
          <a:p>
            <a:r>
              <a:rPr lang="en-US" sz="4400" b="1" dirty="0">
                <a:solidFill>
                  <a:srgbClr val="FFFF00"/>
                </a:solidFill>
              </a:rPr>
              <a:t>Encourages greed and </a:t>
            </a:r>
            <a:r>
              <a:rPr lang="en-US" sz="4400" b="1" dirty="0" smtClean="0">
                <a:solidFill>
                  <a:srgbClr val="FFFF00"/>
                </a:solidFill>
              </a:rPr>
              <a:t>discontent</a:t>
            </a:r>
            <a:endParaRPr lang="en-US" sz="4400" b="1" dirty="0">
              <a:solidFill>
                <a:srgbClr val="FFFF00"/>
              </a:solidFill>
            </a:endParaRPr>
          </a:p>
          <a:p>
            <a:pPr lvl="1"/>
            <a:r>
              <a:rPr lang="en-US" sz="3600" b="1" dirty="0">
                <a:solidFill>
                  <a:srgbClr val="FFFFFF"/>
                </a:solidFill>
              </a:rPr>
              <a:t>Gambling thrives on constant desire for </a:t>
            </a:r>
            <a:r>
              <a:rPr lang="en-US" sz="3600" b="1" dirty="0" smtClean="0">
                <a:solidFill>
                  <a:srgbClr val="FFFFFF"/>
                </a:solidFill>
              </a:rPr>
              <a:t>more </a:t>
            </a:r>
            <a:r>
              <a:rPr lang="en-US" sz="3600" b="1" i="1" dirty="0" smtClean="0">
                <a:solidFill>
                  <a:srgbClr val="FFFFFF"/>
                </a:solidFill>
              </a:rPr>
              <a:t>(</a:t>
            </a:r>
            <a:r>
              <a:rPr lang="en-US" sz="3600" b="1" i="1" dirty="0" smtClean="0"/>
              <a:t>1 </a:t>
            </a:r>
            <a:r>
              <a:rPr lang="en-US" sz="3600" b="1" i="1" dirty="0"/>
              <a:t>Tim. </a:t>
            </a:r>
            <a:r>
              <a:rPr lang="en-US" sz="3600" b="1" i="1" dirty="0" smtClean="0"/>
              <a:t>6:9-10</a:t>
            </a:r>
            <a:r>
              <a:rPr lang="en-US" sz="3600" b="1" i="1" dirty="0" smtClean="0">
                <a:solidFill>
                  <a:srgbClr val="FFFFFF"/>
                </a:solidFill>
              </a:rPr>
              <a:t>)</a:t>
            </a:r>
            <a:endParaRPr lang="en-US" sz="3600" b="1" i="1" dirty="0">
              <a:solidFill>
                <a:srgbClr val="FFFFFF"/>
              </a:solidFill>
            </a:endParaRPr>
          </a:p>
          <a:p>
            <a:pPr lvl="1"/>
            <a:r>
              <a:rPr lang="en-US" sz="3600" b="1" dirty="0">
                <a:solidFill>
                  <a:srgbClr val="FFFFFF"/>
                </a:solidFill>
              </a:rPr>
              <a:t>Be content, not covetous </a:t>
            </a:r>
            <a:r>
              <a:rPr lang="en-US" sz="3600" b="1" i="1" dirty="0">
                <a:solidFill>
                  <a:srgbClr val="FFFFFF"/>
                </a:solidFill>
              </a:rPr>
              <a:t>(</a:t>
            </a:r>
            <a:r>
              <a:rPr lang="en-US" sz="3600" b="1" i="1" dirty="0"/>
              <a:t>Heb. 13:5</a:t>
            </a:r>
            <a:r>
              <a:rPr lang="en-US" sz="3600" b="1" i="1" dirty="0" smtClean="0">
                <a:solidFill>
                  <a:srgbClr val="FFFFFF"/>
                </a:solidFill>
              </a:rPr>
              <a:t>)</a:t>
            </a:r>
          </a:p>
          <a:p>
            <a:pPr lvl="1"/>
            <a:r>
              <a:rPr lang="en-US" sz="3600" b="1" dirty="0" smtClean="0">
                <a:solidFill>
                  <a:srgbClr val="FFFFFF"/>
                </a:solidFill>
              </a:rPr>
              <a:t>Godliness with contentment should be our aim</a:t>
            </a:r>
            <a:r>
              <a:rPr lang="en-US" sz="3600" b="1" dirty="0" smtClean="0">
                <a:solidFill>
                  <a:srgbClr val="66FFFF"/>
                </a:solidFill>
              </a:rPr>
              <a:t> </a:t>
            </a:r>
            <a:r>
              <a:rPr lang="en-US" sz="3600" b="1" i="1" dirty="0">
                <a:solidFill>
                  <a:srgbClr val="FFFFFF"/>
                </a:solidFill>
              </a:rPr>
              <a:t>(</a:t>
            </a:r>
            <a:r>
              <a:rPr lang="en-US" sz="3600" b="1" i="1" dirty="0"/>
              <a:t>1 Tim. 6:6-8</a:t>
            </a:r>
            <a:r>
              <a:rPr lang="en-US" sz="3600" b="1" i="1" dirty="0" smtClean="0">
                <a:solidFill>
                  <a:srgbClr val="FFFFFF"/>
                </a:solidFill>
              </a:rPr>
              <a:t>)</a:t>
            </a:r>
            <a:endParaRPr lang="en-US" sz="3600" b="1" i="1" dirty="0">
              <a:solidFill>
                <a:srgbClr val="FFFFFF"/>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1" y="0"/>
            <a:ext cx="1854200" cy="145475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9000" y="0"/>
            <a:ext cx="1905000" cy="1524000"/>
          </a:xfrm>
          <a:prstGeom prst="rect">
            <a:avLst/>
          </a:prstGeom>
        </p:spPr>
      </p:pic>
    </p:spTree>
    <p:extLst>
      <p:ext uri="{BB962C8B-B14F-4D97-AF65-F5344CB8AC3E}">
        <p14:creationId xmlns:p14="http://schemas.microsoft.com/office/powerpoint/2010/main" val="382854466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 calcmode="lin" valueType="num">
                                      <p:cBhvr>
                                        <p:cTn id="7" dur="1000" fill="hold"/>
                                        <p:tgtEl>
                                          <p:spTgt spid="116739">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11673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16739">
                                            <p:txEl>
                                              <p:pRg st="0" end="0"/>
                                            </p:txEl>
                                          </p:spTgt>
                                        </p:tgtEl>
                                      </p:cBhvr>
                                    </p:animEffect>
                                  </p:childTnLst>
                                </p:cTn>
                              </p:par>
                            </p:childTnLst>
                          </p:cTn>
                        </p:par>
                        <p:par>
                          <p:cTn id="10" fill="hold" nodeType="afterGroup">
                            <p:stCondLst>
                              <p:cond delay="1000"/>
                            </p:stCondLst>
                            <p:childTnLst>
                              <p:par>
                                <p:cTn id="11" presetID="12" presetClass="entr" presetSubtype="1" fill="hold" grpId="0" nodeType="afterEffect">
                                  <p:stCondLst>
                                    <p:cond delay="0"/>
                                  </p:stCondLst>
                                  <p:childTnLst>
                                    <p:set>
                                      <p:cBhvr>
                                        <p:cTn id="12" dur="1" fill="hold">
                                          <p:stCondLst>
                                            <p:cond delay="0"/>
                                          </p:stCondLst>
                                        </p:cTn>
                                        <p:tgtEl>
                                          <p:spTgt spid="116739">
                                            <p:txEl>
                                              <p:pRg st="1" end="1"/>
                                            </p:txEl>
                                          </p:spTgt>
                                        </p:tgtEl>
                                        <p:attrNameLst>
                                          <p:attrName>style.visibility</p:attrName>
                                        </p:attrNameLst>
                                      </p:cBhvr>
                                      <p:to>
                                        <p:strVal val="visible"/>
                                      </p:to>
                                    </p:set>
                                    <p:animEffect transition="in" filter="slide(fromTop)">
                                      <p:cBhvr>
                                        <p:cTn id="13" dur="1000"/>
                                        <p:tgtEl>
                                          <p:spTgt spid="116739">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1" fill="hold" grpId="0" nodeType="clickEffect">
                                  <p:stCondLst>
                                    <p:cond delay="0"/>
                                  </p:stCondLst>
                                  <p:childTnLst>
                                    <p:set>
                                      <p:cBhvr>
                                        <p:cTn id="17" dur="1" fill="hold">
                                          <p:stCondLst>
                                            <p:cond delay="0"/>
                                          </p:stCondLst>
                                        </p:cTn>
                                        <p:tgtEl>
                                          <p:spTgt spid="116739">
                                            <p:txEl>
                                              <p:pRg st="2" end="2"/>
                                            </p:txEl>
                                          </p:spTgt>
                                        </p:tgtEl>
                                        <p:attrNameLst>
                                          <p:attrName>style.visibility</p:attrName>
                                        </p:attrNameLst>
                                      </p:cBhvr>
                                      <p:to>
                                        <p:strVal val="visible"/>
                                      </p:to>
                                    </p:set>
                                    <p:animEffect transition="in" filter="slide(fromTop)">
                                      <p:cBhvr>
                                        <p:cTn id="18" dur="1000"/>
                                        <p:tgtEl>
                                          <p:spTgt spid="116739">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1" fill="hold" grpId="0" nodeType="clickEffect">
                                  <p:stCondLst>
                                    <p:cond delay="0"/>
                                  </p:stCondLst>
                                  <p:childTnLst>
                                    <p:set>
                                      <p:cBhvr>
                                        <p:cTn id="22" dur="1" fill="hold">
                                          <p:stCondLst>
                                            <p:cond delay="0"/>
                                          </p:stCondLst>
                                        </p:cTn>
                                        <p:tgtEl>
                                          <p:spTgt spid="116739">
                                            <p:txEl>
                                              <p:pRg st="3" end="3"/>
                                            </p:txEl>
                                          </p:spTgt>
                                        </p:tgtEl>
                                        <p:attrNameLst>
                                          <p:attrName>style.visibility</p:attrName>
                                        </p:attrNameLst>
                                      </p:cBhvr>
                                      <p:to>
                                        <p:strVal val="visible"/>
                                      </p:to>
                                    </p:set>
                                    <p:animEffect transition="in" filter="slide(fromTop)">
                                      <p:cBhvr>
                                        <p:cTn id="23" dur="1000"/>
                                        <p:tgtEl>
                                          <p:spTgt spid="1167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1862161" y="381000"/>
            <a:ext cx="5376840" cy="1524000"/>
          </a:xfrm>
        </p:spPr>
        <p:txBody>
          <a:bodyPr/>
          <a:lstStyle/>
          <a:p>
            <a:pPr>
              <a:lnSpc>
                <a:spcPct val="80000"/>
              </a:lnSpc>
            </a:pPr>
            <a:r>
              <a:rPr lang="en-US" sz="6600" b="1" dirty="0">
                <a:solidFill>
                  <a:schemeClr val="bg1"/>
                </a:solidFill>
              </a:rPr>
              <a:t>The Sin of Gambling</a:t>
            </a:r>
          </a:p>
        </p:txBody>
      </p:sp>
      <p:sp>
        <p:nvSpPr>
          <p:cNvPr id="118787" name="Rectangle 3"/>
          <p:cNvSpPr>
            <a:spLocks noGrp="1" noChangeArrowheads="1"/>
          </p:cNvSpPr>
          <p:nvPr>
            <p:ph type="body" idx="1"/>
          </p:nvPr>
        </p:nvSpPr>
        <p:spPr>
          <a:xfrm>
            <a:off x="304800" y="2590800"/>
            <a:ext cx="8839200" cy="4267200"/>
          </a:xfrm>
          <a:effectLst/>
        </p:spPr>
        <p:txBody>
          <a:bodyPr/>
          <a:lstStyle/>
          <a:p>
            <a:r>
              <a:rPr lang="en-US" sz="4400" b="1" dirty="0">
                <a:solidFill>
                  <a:srgbClr val="FFFF00"/>
                </a:solidFill>
              </a:rPr>
              <a:t>Encourages </a:t>
            </a:r>
            <a:r>
              <a:rPr lang="en-US" sz="4400" b="1" dirty="0" smtClean="0">
                <a:solidFill>
                  <a:srgbClr val="FFFF00"/>
                </a:solidFill>
              </a:rPr>
              <a:t>love for wrong things</a:t>
            </a:r>
            <a:endParaRPr lang="en-US" sz="4400" b="1" dirty="0">
              <a:solidFill>
                <a:srgbClr val="FFFF00"/>
              </a:solidFill>
            </a:endParaRPr>
          </a:p>
          <a:p>
            <a:pPr lvl="1"/>
            <a:r>
              <a:rPr lang="en-US" sz="3600" b="1" dirty="0" smtClean="0">
                <a:solidFill>
                  <a:srgbClr val="FFFFFF"/>
                </a:solidFill>
              </a:rPr>
              <a:t>“Lovers </a:t>
            </a:r>
            <a:r>
              <a:rPr lang="en-US" sz="3600" b="1" dirty="0">
                <a:solidFill>
                  <a:srgbClr val="FFFFFF"/>
                </a:solidFill>
              </a:rPr>
              <a:t>of themselves” and “lovers of  money</a:t>
            </a:r>
            <a:r>
              <a:rPr lang="en-US" sz="3600" b="1" dirty="0" smtClean="0">
                <a:solidFill>
                  <a:srgbClr val="FFFFFF"/>
                </a:solidFill>
              </a:rPr>
              <a:t>” </a:t>
            </a:r>
            <a:r>
              <a:rPr lang="en-US" sz="3600" b="1" i="1" dirty="0">
                <a:solidFill>
                  <a:schemeClr val="hlink"/>
                </a:solidFill>
              </a:rPr>
              <a:t>(</a:t>
            </a:r>
            <a:r>
              <a:rPr lang="en-US" sz="3600" b="1" i="1" dirty="0"/>
              <a:t>2 Tim. 3:2-3</a:t>
            </a:r>
            <a:r>
              <a:rPr lang="en-US" sz="3600" b="1" i="1" dirty="0" smtClean="0">
                <a:solidFill>
                  <a:schemeClr val="hlink"/>
                </a:solidFill>
              </a:rPr>
              <a:t>)</a:t>
            </a:r>
          </a:p>
          <a:p>
            <a:pPr lvl="1"/>
            <a:r>
              <a:rPr lang="en-US" sz="3600" b="1" dirty="0" smtClean="0">
                <a:solidFill>
                  <a:srgbClr val="FFFFFF"/>
                </a:solidFill>
              </a:rPr>
              <a:t>“</a:t>
            </a:r>
            <a:r>
              <a:rPr lang="en-US" sz="3600" b="1" dirty="0">
                <a:solidFill>
                  <a:srgbClr val="FFFFFF"/>
                </a:solidFill>
              </a:rPr>
              <a:t>Lovers of pleasure” rather </a:t>
            </a:r>
            <a:r>
              <a:rPr lang="en-US" sz="3600" b="1" dirty="0" smtClean="0">
                <a:solidFill>
                  <a:srgbClr val="FFFFFF"/>
                </a:solidFill>
              </a:rPr>
              <a:t>than “lovers </a:t>
            </a:r>
            <a:r>
              <a:rPr lang="en-US" sz="3600" b="1" dirty="0">
                <a:solidFill>
                  <a:srgbClr val="FFFFFF"/>
                </a:solidFill>
              </a:rPr>
              <a:t>of God” </a:t>
            </a:r>
            <a:r>
              <a:rPr lang="en-US" sz="3600" b="1" i="1" dirty="0">
                <a:solidFill>
                  <a:schemeClr val="hlink"/>
                </a:solidFill>
              </a:rPr>
              <a:t>(</a:t>
            </a:r>
            <a:r>
              <a:rPr lang="en-US" sz="3600" b="1" i="1" dirty="0"/>
              <a:t>2 Tim. 3:4</a:t>
            </a:r>
            <a:r>
              <a:rPr lang="en-US" sz="3600" b="1" i="1" dirty="0">
                <a:solidFill>
                  <a:schemeClr val="hlink"/>
                </a:solidFill>
              </a:rPr>
              <a: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1" y="0"/>
            <a:ext cx="1854200" cy="145475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9000" y="0"/>
            <a:ext cx="1905000" cy="1524000"/>
          </a:xfrm>
          <a:prstGeom prst="rect">
            <a:avLst/>
          </a:prstGeom>
        </p:spPr>
      </p:pic>
    </p:spTree>
    <p:extLst>
      <p:ext uri="{BB962C8B-B14F-4D97-AF65-F5344CB8AC3E}">
        <p14:creationId xmlns:p14="http://schemas.microsoft.com/office/powerpoint/2010/main" val="475393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 calcmode="lin" valueType="num">
                                      <p:cBhvr>
                                        <p:cTn id="7" dur="1000" fill="hold"/>
                                        <p:tgtEl>
                                          <p:spTgt spid="118787">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11878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18787">
                                            <p:txEl>
                                              <p:pRg st="0" end="0"/>
                                            </p:txEl>
                                          </p:spTgt>
                                        </p:tgtEl>
                                      </p:cBhvr>
                                    </p:animEffect>
                                  </p:childTnLst>
                                </p:cTn>
                              </p:par>
                            </p:childTnLst>
                          </p:cTn>
                        </p:par>
                        <p:par>
                          <p:cTn id="10" fill="hold" nodeType="afterGroup">
                            <p:stCondLst>
                              <p:cond delay="1000"/>
                            </p:stCondLst>
                            <p:childTnLst>
                              <p:par>
                                <p:cTn id="11" presetID="12" presetClass="entr" presetSubtype="1" fill="hold" grpId="0" nodeType="afterEffect">
                                  <p:stCondLst>
                                    <p:cond delay="1000"/>
                                  </p:stCondLst>
                                  <p:childTnLst>
                                    <p:set>
                                      <p:cBhvr>
                                        <p:cTn id="12" dur="1" fill="hold">
                                          <p:stCondLst>
                                            <p:cond delay="0"/>
                                          </p:stCondLst>
                                        </p:cTn>
                                        <p:tgtEl>
                                          <p:spTgt spid="118787">
                                            <p:txEl>
                                              <p:pRg st="1" end="1"/>
                                            </p:txEl>
                                          </p:spTgt>
                                        </p:tgtEl>
                                        <p:attrNameLst>
                                          <p:attrName>style.visibility</p:attrName>
                                        </p:attrNameLst>
                                      </p:cBhvr>
                                      <p:to>
                                        <p:strVal val="visible"/>
                                      </p:to>
                                    </p:set>
                                    <p:animEffect transition="in" filter="slide(fromTop)">
                                      <p:cBhvr>
                                        <p:cTn id="13" dur="1000"/>
                                        <p:tgtEl>
                                          <p:spTgt spid="118787">
                                            <p:txEl>
                                              <p:pRg st="1" end="1"/>
                                            </p:txEl>
                                          </p:spTgt>
                                        </p:tgtEl>
                                      </p:cBhvr>
                                    </p:animEffect>
                                  </p:childTnLst>
                                </p:cTn>
                              </p:par>
                            </p:childTnLst>
                          </p:cTn>
                        </p:par>
                        <p:par>
                          <p:cTn id="14" fill="hold">
                            <p:stCondLst>
                              <p:cond delay="3000"/>
                            </p:stCondLst>
                            <p:childTnLst>
                              <p:par>
                                <p:cTn id="15" presetID="12" presetClass="entr" presetSubtype="1" fill="hold" grpId="0" nodeType="afterEffect">
                                  <p:stCondLst>
                                    <p:cond delay="1000"/>
                                  </p:stCondLst>
                                  <p:childTnLst>
                                    <p:set>
                                      <p:cBhvr>
                                        <p:cTn id="16" dur="1" fill="hold">
                                          <p:stCondLst>
                                            <p:cond delay="0"/>
                                          </p:stCondLst>
                                        </p:cTn>
                                        <p:tgtEl>
                                          <p:spTgt spid="118787">
                                            <p:txEl>
                                              <p:pRg st="2" end="2"/>
                                            </p:txEl>
                                          </p:spTgt>
                                        </p:tgtEl>
                                        <p:attrNameLst>
                                          <p:attrName>style.visibility</p:attrName>
                                        </p:attrNameLst>
                                      </p:cBhvr>
                                      <p:to>
                                        <p:strVal val="visible"/>
                                      </p:to>
                                    </p:set>
                                    <p:animEffect transition="in" filter="slide(fromTop)">
                                      <p:cBhvr>
                                        <p:cTn id="17" dur="1000"/>
                                        <p:tgtEl>
                                          <p:spTgt spid="1187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1862161" y="228600"/>
            <a:ext cx="5376840" cy="1828800"/>
          </a:xfrm>
        </p:spPr>
        <p:txBody>
          <a:bodyPr/>
          <a:lstStyle/>
          <a:p>
            <a:pPr>
              <a:lnSpc>
                <a:spcPct val="80000"/>
              </a:lnSpc>
            </a:pPr>
            <a:r>
              <a:rPr lang="en-US" sz="6600" b="1" dirty="0">
                <a:solidFill>
                  <a:schemeClr val="bg1"/>
                </a:solidFill>
              </a:rPr>
              <a:t>The Sin of Gambling</a:t>
            </a:r>
          </a:p>
        </p:txBody>
      </p:sp>
      <p:sp>
        <p:nvSpPr>
          <p:cNvPr id="120835" name="Rectangle 3"/>
          <p:cNvSpPr>
            <a:spLocks noGrp="1" noChangeArrowheads="1"/>
          </p:cNvSpPr>
          <p:nvPr>
            <p:ph type="body" idx="1"/>
          </p:nvPr>
        </p:nvSpPr>
        <p:spPr>
          <a:xfrm>
            <a:off x="381000" y="2514600"/>
            <a:ext cx="8763000" cy="4343400"/>
          </a:xfrm>
          <a:effectLst/>
        </p:spPr>
        <p:txBody>
          <a:bodyPr/>
          <a:lstStyle/>
          <a:p>
            <a:r>
              <a:rPr lang="en-US" sz="4400" b="1" dirty="0">
                <a:solidFill>
                  <a:srgbClr val="FFFF00"/>
                </a:solidFill>
              </a:rPr>
              <a:t>Encourages reckless stewardship</a:t>
            </a:r>
          </a:p>
          <a:p>
            <a:pPr lvl="1"/>
            <a:r>
              <a:rPr lang="en-US" sz="3600" b="1" dirty="0">
                <a:solidFill>
                  <a:srgbClr val="FFFFFF"/>
                </a:solidFill>
              </a:rPr>
              <a:t>Shows one is unworthy of the true riches </a:t>
            </a:r>
            <a:r>
              <a:rPr lang="en-US" sz="3600" b="1" i="1" dirty="0">
                <a:solidFill>
                  <a:schemeClr val="bg1"/>
                </a:solidFill>
              </a:rPr>
              <a:t>(</a:t>
            </a:r>
            <a:r>
              <a:rPr lang="en-US" sz="3600" b="1" i="1" dirty="0"/>
              <a:t>Luke 16:9-12</a:t>
            </a:r>
            <a:r>
              <a:rPr lang="en-US" sz="3600" b="1" i="1" dirty="0">
                <a:solidFill>
                  <a:schemeClr val="bg1"/>
                </a:solidFill>
              </a:rPr>
              <a:t>)</a:t>
            </a:r>
          </a:p>
          <a:p>
            <a:pPr lvl="1"/>
            <a:r>
              <a:rPr lang="en-US" sz="3600" b="1" dirty="0">
                <a:solidFill>
                  <a:schemeClr val="bg1"/>
                </a:solidFill>
              </a:rPr>
              <a:t>Trust in money will leave </a:t>
            </a:r>
            <a:r>
              <a:rPr lang="en-US" sz="3600" b="1" dirty="0" smtClean="0">
                <a:solidFill>
                  <a:schemeClr val="bg1"/>
                </a:solidFill>
              </a:rPr>
              <a:t>one </a:t>
            </a:r>
            <a:r>
              <a:rPr lang="en-US" sz="3600" b="1" dirty="0">
                <a:solidFill>
                  <a:schemeClr val="bg1"/>
                </a:solidFill>
              </a:rPr>
              <a:t>bankrupt on the Day of Judgment </a:t>
            </a:r>
            <a:r>
              <a:rPr lang="en-US" sz="3600" b="1" i="1" dirty="0">
                <a:solidFill>
                  <a:schemeClr val="bg1"/>
                </a:solidFill>
              </a:rPr>
              <a:t>(</a:t>
            </a:r>
            <a:r>
              <a:rPr lang="en-US" sz="3600" b="1" i="1" dirty="0"/>
              <a:t>Luke 16:13</a:t>
            </a:r>
            <a:r>
              <a:rPr lang="en-US" sz="3600" b="1" i="1" dirty="0">
                <a:solidFill>
                  <a:schemeClr val="bg1"/>
                </a:solidFill>
              </a:rPr>
              <a: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1" y="0"/>
            <a:ext cx="1854200" cy="145475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9000" y="0"/>
            <a:ext cx="1905000" cy="1524000"/>
          </a:xfrm>
          <a:prstGeom prst="rect">
            <a:avLst/>
          </a:prstGeom>
        </p:spPr>
      </p:pic>
    </p:spTree>
    <p:extLst>
      <p:ext uri="{BB962C8B-B14F-4D97-AF65-F5344CB8AC3E}">
        <p14:creationId xmlns:p14="http://schemas.microsoft.com/office/powerpoint/2010/main" val="30603499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 calcmode="lin" valueType="num">
                                      <p:cBhvr>
                                        <p:cTn id="7" dur="1000" fill="hold"/>
                                        <p:tgtEl>
                                          <p:spTgt spid="120835">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12083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20835">
                                            <p:txEl>
                                              <p:pRg st="0" end="0"/>
                                            </p:txEl>
                                          </p:spTgt>
                                        </p:tgtEl>
                                      </p:cBhvr>
                                    </p:animEffect>
                                  </p:childTnLst>
                                </p:cTn>
                              </p:par>
                            </p:childTnLst>
                          </p:cTn>
                        </p:par>
                        <p:par>
                          <p:cTn id="10" fill="hold" nodeType="afterGroup">
                            <p:stCondLst>
                              <p:cond delay="1000"/>
                            </p:stCondLst>
                            <p:childTnLst>
                              <p:par>
                                <p:cTn id="11" presetID="12" presetClass="entr" presetSubtype="1" fill="hold" grpId="0" nodeType="afterEffect">
                                  <p:stCondLst>
                                    <p:cond delay="500"/>
                                  </p:stCondLst>
                                  <p:childTnLst>
                                    <p:set>
                                      <p:cBhvr>
                                        <p:cTn id="12" dur="1" fill="hold">
                                          <p:stCondLst>
                                            <p:cond delay="0"/>
                                          </p:stCondLst>
                                        </p:cTn>
                                        <p:tgtEl>
                                          <p:spTgt spid="120835">
                                            <p:txEl>
                                              <p:pRg st="1" end="1"/>
                                            </p:txEl>
                                          </p:spTgt>
                                        </p:tgtEl>
                                        <p:attrNameLst>
                                          <p:attrName>style.visibility</p:attrName>
                                        </p:attrNameLst>
                                      </p:cBhvr>
                                      <p:to>
                                        <p:strVal val="visible"/>
                                      </p:to>
                                    </p:set>
                                    <p:animEffect transition="in" filter="slide(fromTop)">
                                      <p:cBhvr>
                                        <p:cTn id="13" dur="1000"/>
                                        <p:tgtEl>
                                          <p:spTgt spid="120835">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1" fill="hold" grpId="0" nodeType="clickEffect">
                                  <p:stCondLst>
                                    <p:cond delay="0"/>
                                  </p:stCondLst>
                                  <p:childTnLst>
                                    <p:set>
                                      <p:cBhvr>
                                        <p:cTn id="17" dur="1" fill="hold">
                                          <p:stCondLst>
                                            <p:cond delay="0"/>
                                          </p:stCondLst>
                                        </p:cTn>
                                        <p:tgtEl>
                                          <p:spTgt spid="120835">
                                            <p:txEl>
                                              <p:pRg st="2" end="2"/>
                                            </p:txEl>
                                          </p:spTgt>
                                        </p:tgtEl>
                                        <p:attrNameLst>
                                          <p:attrName>style.visibility</p:attrName>
                                        </p:attrNameLst>
                                      </p:cBhvr>
                                      <p:to>
                                        <p:strVal val="visible"/>
                                      </p:to>
                                    </p:set>
                                    <p:animEffect transition="in" filter="slide(fromTop)">
                                      <p:cBhvr>
                                        <p:cTn id="18" dur="1000"/>
                                        <p:tgtEl>
                                          <p:spTgt spid="120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1862161" y="304800"/>
            <a:ext cx="5376840" cy="1600200"/>
          </a:xfrm>
          <a:effectLst/>
        </p:spPr>
        <p:txBody>
          <a:bodyPr/>
          <a:lstStyle/>
          <a:p>
            <a:pPr>
              <a:lnSpc>
                <a:spcPct val="80000"/>
              </a:lnSpc>
            </a:pPr>
            <a:r>
              <a:rPr lang="en-US" sz="6900" b="1" dirty="0">
                <a:solidFill>
                  <a:srgbClr val="FFCC00"/>
                </a:solidFill>
              </a:rPr>
              <a:t>Beware of Gambling!</a:t>
            </a:r>
          </a:p>
        </p:txBody>
      </p:sp>
      <p:sp>
        <p:nvSpPr>
          <p:cNvPr id="122883" name="Rectangle 3"/>
          <p:cNvSpPr>
            <a:spLocks noGrp="1" noChangeArrowheads="1"/>
          </p:cNvSpPr>
          <p:nvPr>
            <p:ph type="body" idx="1"/>
          </p:nvPr>
        </p:nvSpPr>
        <p:spPr>
          <a:xfrm>
            <a:off x="533400" y="2667000"/>
            <a:ext cx="8382000" cy="4191000"/>
          </a:xfrm>
          <a:effectLst/>
        </p:spPr>
        <p:txBody>
          <a:bodyPr/>
          <a:lstStyle/>
          <a:p>
            <a:pPr marL="0" indent="0">
              <a:buFont typeface="Monotype Sorts" pitchFamily="2" charset="2"/>
              <a:buNone/>
            </a:pPr>
            <a:r>
              <a:rPr lang="en-US" sz="4400" b="1" dirty="0">
                <a:solidFill>
                  <a:schemeClr val="bg1"/>
                </a:solidFill>
              </a:rPr>
              <a:t>“A man with an evil eye hastens after riches, and does not consider that poverty will come upon </a:t>
            </a:r>
            <a:r>
              <a:rPr lang="en-US" sz="4400" b="1" dirty="0" smtClean="0">
                <a:solidFill>
                  <a:schemeClr val="bg1"/>
                </a:solidFill>
              </a:rPr>
              <a:t>him”</a:t>
            </a:r>
            <a:r>
              <a:rPr lang="en-US" sz="4400" b="1" dirty="0" smtClean="0">
                <a:solidFill>
                  <a:srgbClr val="66FFFF"/>
                </a:solidFill>
              </a:rPr>
              <a:t> </a:t>
            </a:r>
            <a:r>
              <a:rPr lang="en-US" sz="4400" b="1" i="1" dirty="0">
                <a:solidFill>
                  <a:schemeClr val="hlink"/>
                </a:solidFill>
              </a:rPr>
              <a:t>(</a:t>
            </a:r>
            <a:r>
              <a:rPr lang="en-US" sz="4400" b="1" i="1" dirty="0"/>
              <a:t>Prov. 28:22</a:t>
            </a:r>
            <a:r>
              <a:rPr lang="en-US" sz="4400" b="1" i="1" dirty="0" smtClean="0">
                <a:solidFill>
                  <a:schemeClr val="hlink"/>
                </a:solidFill>
              </a:rPr>
              <a:t>)</a:t>
            </a:r>
            <a:r>
              <a:rPr lang="en-US" sz="4400" b="1" dirty="0" smtClean="0">
                <a:solidFill>
                  <a:schemeClr val="bg1"/>
                </a:solidFill>
              </a:rPr>
              <a:t>.</a:t>
            </a:r>
            <a:endParaRPr lang="en-US" sz="4400" b="1" i="1" dirty="0">
              <a:solidFill>
                <a:schemeClr val="hlink"/>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1" y="0"/>
            <a:ext cx="1854200" cy="145475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9000" y="0"/>
            <a:ext cx="1905000" cy="1524000"/>
          </a:xfrm>
          <a:prstGeom prst="rect">
            <a:avLst/>
          </a:prstGeom>
        </p:spPr>
      </p:pic>
    </p:spTree>
    <p:extLst>
      <p:ext uri="{BB962C8B-B14F-4D97-AF65-F5344CB8AC3E}">
        <p14:creationId xmlns:p14="http://schemas.microsoft.com/office/powerpoint/2010/main" val="173347473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slide(fromTop)">
                                      <p:cBhvr>
                                        <p:cTn id="7" dur="1000"/>
                                        <p:tgtEl>
                                          <p:spTgt spid="1228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sz="4800" dirty="0" smtClean="0"/>
              <a:t>Two Pictures of Repentance</a:t>
            </a:r>
            <a:endParaRPr lang="en-US" sz="4800" dirty="0"/>
          </a:p>
        </p:txBody>
      </p:sp>
      <p:sp>
        <p:nvSpPr>
          <p:cNvPr id="5" name="Content Placeholder 4"/>
          <p:cNvSpPr>
            <a:spLocks noGrp="1"/>
          </p:cNvSpPr>
          <p:nvPr>
            <p:ph sz="half" idx="1"/>
          </p:nvPr>
        </p:nvSpPr>
        <p:spPr>
          <a:xfrm>
            <a:off x="152400" y="1752600"/>
            <a:ext cx="4343400" cy="4876800"/>
          </a:xfrm>
        </p:spPr>
        <p:txBody>
          <a:bodyPr/>
          <a:lstStyle/>
          <a:p>
            <a:pPr marL="0" indent="0" algn="ctr">
              <a:buNone/>
            </a:pPr>
            <a:r>
              <a:rPr lang="en-US" sz="3200" dirty="0" smtClean="0">
                <a:solidFill>
                  <a:srgbClr val="FFFF00"/>
                </a:solidFill>
              </a:rPr>
              <a:t>Prodigal Son</a:t>
            </a:r>
          </a:p>
          <a:p>
            <a:r>
              <a:rPr lang="en-US" dirty="0">
                <a:solidFill>
                  <a:srgbClr val="FFFFFF"/>
                </a:solidFill>
              </a:rPr>
              <a:t>But </a:t>
            </a:r>
            <a:r>
              <a:rPr lang="en-US" b="1" dirty="0"/>
              <a:t>when he came to himself</a:t>
            </a:r>
            <a:r>
              <a:rPr lang="en-US" dirty="0">
                <a:solidFill>
                  <a:srgbClr val="FFFFFF"/>
                </a:solidFill>
              </a:rPr>
              <a:t> he </a:t>
            </a:r>
            <a:r>
              <a:rPr lang="en-US" dirty="0" smtClean="0">
                <a:solidFill>
                  <a:srgbClr val="FFFFFF"/>
                </a:solidFill>
              </a:rPr>
              <a:t>said, How </a:t>
            </a:r>
            <a:r>
              <a:rPr lang="en-US" dirty="0">
                <a:solidFill>
                  <a:srgbClr val="FFFFFF"/>
                </a:solidFill>
              </a:rPr>
              <a:t>many hired servants of my father’s have bread enough and to </a:t>
            </a:r>
            <a:r>
              <a:rPr lang="en-US" dirty="0" smtClean="0">
                <a:solidFill>
                  <a:srgbClr val="FFFFFF"/>
                </a:solidFill>
              </a:rPr>
              <a:t>spare, and </a:t>
            </a:r>
            <a:r>
              <a:rPr lang="en-US" dirty="0">
                <a:solidFill>
                  <a:srgbClr val="FFFFFF"/>
                </a:solidFill>
              </a:rPr>
              <a:t>I perish here with hunger!</a:t>
            </a:r>
          </a:p>
        </p:txBody>
      </p:sp>
      <p:sp>
        <p:nvSpPr>
          <p:cNvPr id="6" name="Content Placeholder 5"/>
          <p:cNvSpPr>
            <a:spLocks noGrp="1"/>
          </p:cNvSpPr>
          <p:nvPr>
            <p:ph sz="half" idx="2"/>
          </p:nvPr>
        </p:nvSpPr>
        <p:spPr>
          <a:xfrm>
            <a:off x="4572000" y="1752600"/>
            <a:ext cx="4572000" cy="5105400"/>
          </a:xfrm>
        </p:spPr>
        <p:txBody>
          <a:bodyPr/>
          <a:lstStyle/>
          <a:p>
            <a:pPr marL="0" indent="0" algn="ctr">
              <a:buNone/>
            </a:pPr>
            <a:r>
              <a:rPr lang="en-US" sz="3200" dirty="0" smtClean="0">
                <a:solidFill>
                  <a:srgbClr val="FFFF00"/>
                </a:solidFill>
              </a:rPr>
              <a:t>Contrast of Two Sons</a:t>
            </a:r>
          </a:p>
          <a:p>
            <a:pPr>
              <a:lnSpc>
                <a:spcPct val="88000"/>
              </a:lnSpc>
              <a:spcBef>
                <a:spcPts val="0"/>
              </a:spcBef>
            </a:pPr>
            <a:r>
              <a:rPr lang="en-US" sz="2600" dirty="0">
                <a:solidFill>
                  <a:srgbClr val="FFFFFF"/>
                </a:solidFill>
              </a:rPr>
              <a:t>A man had two </a:t>
            </a:r>
            <a:r>
              <a:rPr lang="en-US" sz="2600" dirty="0" smtClean="0">
                <a:solidFill>
                  <a:srgbClr val="FFFFFF"/>
                </a:solidFill>
              </a:rPr>
              <a:t>sons; and </a:t>
            </a:r>
            <a:r>
              <a:rPr lang="en-US" sz="2600" dirty="0">
                <a:solidFill>
                  <a:srgbClr val="FFFFFF"/>
                </a:solidFill>
              </a:rPr>
              <a:t>he came to the first, </a:t>
            </a:r>
            <a:r>
              <a:rPr lang="en-US" sz="2600" dirty="0" smtClean="0">
                <a:solidFill>
                  <a:srgbClr val="FFFFFF"/>
                </a:solidFill>
              </a:rPr>
              <a:t>and said</a:t>
            </a:r>
            <a:r>
              <a:rPr lang="en-US" sz="2600" dirty="0">
                <a:solidFill>
                  <a:srgbClr val="FFFFFF"/>
                </a:solidFill>
              </a:rPr>
              <a:t>, Son, go work to-day in the </a:t>
            </a:r>
            <a:r>
              <a:rPr lang="en-US" sz="2600" dirty="0" smtClean="0">
                <a:solidFill>
                  <a:srgbClr val="FFFFFF"/>
                </a:solidFill>
              </a:rPr>
              <a:t>vineyard. And </a:t>
            </a:r>
            <a:r>
              <a:rPr lang="en-US" sz="2600" dirty="0">
                <a:solidFill>
                  <a:srgbClr val="FFFFFF"/>
                </a:solidFill>
              </a:rPr>
              <a:t>he answered and said, </a:t>
            </a:r>
            <a:r>
              <a:rPr lang="en-US" sz="2600" b="1" dirty="0" smtClean="0"/>
              <a:t>I will </a:t>
            </a:r>
            <a:r>
              <a:rPr lang="en-US" sz="2600" b="1" dirty="0"/>
              <a:t>not: but afterward he repented himself, and </a:t>
            </a:r>
            <a:r>
              <a:rPr lang="en-US" sz="2600" b="1" dirty="0" smtClean="0"/>
              <a:t>went</a:t>
            </a:r>
            <a:r>
              <a:rPr lang="en-US" sz="2600" dirty="0" smtClean="0">
                <a:solidFill>
                  <a:srgbClr val="FFFFFF"/>
                </a:solidFill>
              </a:rPr>
              <a:t>. And </a:t>
            </a:r>
            <a:r>
              <a:rPr lang="en-US" sz="2600" dirty="0">
                <a:solidFill>
                  <a:srgbClr val="FFFFFF"/>
                </a:solidFill>
              </a:rPr>
              <a:t>he came </a:t>
            </a:r>
            <a:r>
              <a:rPr lang="en-US" sz="2600" dirty="0" smtClean="0">
                <a:solidFill>
                  <a:srgbClr val="FFFFFF"/>
                </a:solidFill>
              </a:rPr>
              <a:t>to the </a:t>
            </a:r>
            <a:r>
              <a:rPr lang="en-US" sz="2600" dirty="0">
                <a:solidFill>
                  <a:srgbClr val="FFFFFF"/>
                </a:solidFill>
              </a:rPr>
              <a:t>second, and </a:t>
            </a:r>
            <a:r>
              <a:rPr lang="en-US" sz="2600" dirty="0" smtClean="0">
                <a:solidFill>
                  <a:srgbClr val="FFFFFF"/>
                </a:solidFill>
              </a:rPr>
              <a:t>said likewise</a:t>
            </a:r>
            <a:r>
              <a:rPr lang="en-US" sz="2600" dirty="0">
                <a:solidFill>
                  <a:srgbClr val="FFFFFF"/>
                </a:solidFill>
              </a:rPr>
              <a:t>. And he answered and said, I </a:t>
            </a:r>
            <a:r>
              <a:rPr lang="en-US" sz="2600" i="1" dirty="0">
                <a:solidFill>
                  <a:srgbClr val="FFFFFF"/>
                </a:solidFill>
              </a:rPr>
              <a:t>go</a:t>
            </a:r>
            <a:r>
              <a:rPr lang="en-US" sz="2600" dirty="0">
                <a:solidFill>
                  <a:srgbClr val="FFFFFF"/>
                </a:solidFill>
              </a:rPr>
              <a:t>, sir: </a:t>
            </a:r>
            <a:r>
              <a:rPr lang="en-US" sz="2600" dirty="0" smtClean="0">
                <a:solidFill>
                  <a:srgbClr val="FFFFFF"/>
                </a:solidFill>
              </a:rPr>
              <a:t>and went not. Which </a:t>
            </a:r>
            <a:r>
              <a:rPr lang="en-US" sz="2600" dirty="0">
                <a:solidFill>
                  <a:srgbClr val="FFFFFF"/>
                </a:solidFill>
              </a:rPr>
              <a:t>of the two did the will of his father? </a:t>
            </a:r>
          </a:p>
        </p:txBody>
      </p:sp>
      <p:sp>
        <p:nvSpPr>
          <p:cNvPr id="9" name="Rectangle 8"/>
          <p:cNvSpPr/>
          <p:nvPr/>
        </p:nvSpPr>
        <p:spPr bwMode="auto">
          <a:xfrm>
            <a:off x="228600" y="1066800"/>
            <a:ext cx="4038600" cy="685800"/>
          </a:xfrm>
          <a:prstGeom prst="rect">
            <a:avLst/>
          </a:prstGeom>
          <a:solidFill>
            <a:srgbClr val="CC660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FFFFFF"/>
                </a:solidFill>
                <a:effectLst/>
                <a:latin typeface="Times" charset="0"/>
              </a:rPr>
              <a:t>Luke 15:17</a:t>
            </a:r>
          </a:p>
        </p:txBody>
      </p:sp>
      <p:sp>
        <p:nvSpPr>
          <p:cNvPr id="10" name="Rectangle 9"/>
          <p:cNvSpPr/>
          <p:nvPr/>
        </p:nvSpPr>
        <p:spPr bwMode="auto">
          <a:xfrm>
            <a:off x="4572000" y="1066800"/>
            <a:ext cx="4343400" cy="685800"/>
          </a:xfrm>
          <a:prstGeom prst="rect">
            <a:avLst/>
          </a:prstGeom>
          <a:solidFill>
            <a:srgbClr val="CC660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600" b="1" dirty="0" smtClean="0">
                <a:solidFill>
                  <a:srgbClr val="FFFFFF"/>
                </a:solidFill>
              </a:rPr>
              <a:t>Matthew</a:t>
            </a:r>
            <a:r>
              <a:rPr kumimoji="0" lang="en-US" sz="3600" b="1" i="0" u="none" strike="noStrike" cap="none" normalizeH="0" baseline="0" dirty="0" smtClean="0">
                <a:ln>
                  <a:noFill/>
                </a:ln>
                <a:solidFill>
                  <a:srgbClr val="FFFFFF"/>
                </a:solidFill>
                <a:effectLst/>
                <a:latin typeface="Times" charset="0"/>
              </a:rPr>
              <a:t> 21:28-31</a:t>
            </a:r>
          </a:p>
        </p:txBody>
      </p:sp>
    </p:spTree>
    <p:extLst>
      <p:ext uri="{BB962C8B-B14F-4D97-AF65-F5344CB8AC3E}">
        <p14:creationId xmlns:p14="http://schemas.microsoft.com/office/powerpoint/2010/main" val="328837059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304800"/>
            <a:ext cx="8534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pPr>
            <a:r>
              <a:rPr lang="en-US" sz="4000" b="1" u="sng" dirty="0">
                <a:solidFill>
                  <a:srgbClr val="FFFF00"/>
                </a:solidFill>
                <a:latin typeface="Times New Roman" pitchFamily="18" charset="0"/>
              </a:rPr>
              <a:t>2 Corinthians </a:t>
            </a:r>
            <a:r>
              <a:rPr lang="en-US" sz="4000" b="1" u="sng" dirty="0" smtClean="0">
                <a:solidFill>
                  <a:srgbClr val="FFFF00"/>
                </a:solidFill>
                <a:latin typeface="Times New Roman" pitchFamily="18" charset="0"/>
              </a:rPr>
              <a:t>7:10-11</a:t>
            </a:r>
            <a:endParaRPr lang="en-US" sz="4000" b="1" u="sng" dirty="0">
              <a:solidFill>
                <a:srgbClr val="FFFF00"/>
              </a:solidFill>
              <a:latin typeface="Times New Roman" pitchFamily="18" charset="0"/>
            </a:endParaRPr>
          </a:p>
        </p:txBody>
      </p:sp>
      <p:sp>
        <p:nvSpPr>
          <p:cNvPr id="2" name="TextBox 1"/>
          <p:cNvSpPr txBox="1"/>
          <p:nvPr/>
        </p:nvSpPr>
        <p:spPr>
          <a:xfrm>
            <a:off x="152400" y="1447800"/>
            <a:ext cx="8839200" cy="5078313"/>
          </a:xfrm>
          <a:prstGeom prst="rect">
            <a:avLst/>
          </a:prstGeom>
          <a:noFill/>
        </p:spPr>
        <p:txBody>
          <a:bodyPr wrap="square" rtlCol="0">
            <a:spAutoFit/>
          </a:bodyPr>
          <a:lstStyle/>
          <a:p>
            <a:r>
              <a:rPr lang="en-US" sz="3600" b="1" baseline="30000" dirty="0">
                <a:solidFill>
                  <a:srgbClr val="FFFFFF"/>
                </a:solidFill>
              </a:rPr>
              <a:t>10 </a:t>
            </a:r>
            <a:r>
              <a:rPr lang="en-US" sz="3600" dirty="0">
                <a:solidFill>
                  <a:srgbClr val="FFFFFF"/>
                </a:solidFill>
              </a:rPr>
              <a:t>For </a:t>
            </a:r>
            <a:r>
              <a:rPr lang="en-US" sz="3600" dirty="0">
                <a:solidFill>
                  <a:srgbClr val="66FFFF"/>
                </a:solidFill>
              </a:rPr>
              <a:t>godly sorrow </a:t>
            </a:r>
            <a:r>
              <a:rPr lang="en-US" sz="3600" dirty="0" smtClean="0">
                <a:solidFill>
                  <a:srgbClr val="FF9933"/>
                </a:solidFill>
              </a:rPr>
              <a:t>produces</a:t>
            </a:r>
            <a:r>
              <a:rPr lang="en-US" sz="3600" dirty="0" smtClean="0">
                <a:solidFill>
                  <a:srgbClr val="FFFFFF"/>
                </a:solidFill>
              </a:rPr>
              <a:t> </a:t>
            </a:r>
            <a:r>
              <a:rPr lang="en-US" sz="3600" b="1" dirty="0" smtClean="0">
                <a:solidFill>
                  <a:srgbClr val="FFFF00"/>
                </a:solidFill>
              </a:rPr>
              <a:t>repentance</a:t>
            </a:r>
            <a:r>
              <a:rPr lang="en-US" sz="3600" dirty="0" smtClean="0">
                <a:solidFill>
                  <a:srgbClr val="FFFFFF"/>
                </a:solidFill>
              </a:rPr>
              <a:t> leading to salvation</a:t>
            </a:r>
            <a:r>
              <a:rPr lang="en-US" sz="3600" dirty="0">
                <a:solidFill>
                  <a:srgbClr val="FFFFFF"/>
                </a:solidFill>
              </a:rPr>
              <a:t>, not to be regretted; but the sorrow of the world </a:t>
            </a:r>
            <a:r>
              <a:rPr lang="en-US" sz="3600" dirty="0" smtClean="0">
                <a:solidFill>
                  <a:srgbClr val="FFFFFF"/>
                </a:solidFill>
              </a:rPr>
              <a:t>produces death. </a:t>
            </a:r>
            <a:r>
              <a:rPr lang="en-US" sz="3600" b="1" baseline="30000" dirty="0" smtClean="0">
                <a:solidFill>
                  <a:srgbClr val="FFFFFF"/>
                </a:solidFill>
              </a:rPr>
              <a:t>11</a:t>
            </a:r>
            <a:r>
              <a:rPr lang="en-US" sz="3600" b="1" baseline="30000" dirty="0">
                <a:solidFill>
                  <a:srgbClr val="FFFFFF"/>
                </a:solidFill>
              </a:rPr>
              <a:t> </a:t>
            </a:r>
            <a:r>
              <a:rPr lang="en-US" sz="3600" dirty="0">
                <a:solidFill>
                  <a:srgbClr val="FFFFFF"/>
                </a:solidFill>
              </a:rPr>
              <a:t>For observe this very thing, that you sorrowed in a godly manner: What </a:t>
            </a:r>
            <a:r>
              <a:rPr lang="en-US" sz="3600" b="1" dirty="0">
                <a:solidFill>
                  <a:srgbClr val="FFFF00"/>
                </a:solidFill>
              </a:rPr>
              <a:t>diligence</a:t>
            </a:r>
            <a:r>
              <a:rPr lang="en-US" sz="3600" dirty="0">
                <a:solidFill>
                  <a:srgbClr val="FFFFFF"/>
                </a:solidFill>
              </a:rPr>
              <a:t> it produced in you, what </a:t>
            </a:r>
            <a:r>
              <a:rPr lang="en-US" sz="3600" b="1" dirty="0">
                <a:solidFill>
                  <a:srgbClr val="FFFF00"/>
                </a:solidFill>
              </a:rPr>
              <a:t>clearing</a:t>
            </a:r>
            <a:r>
              <a:rPr lang="en-US" sz="3600" dirty="0">
                <a:solidFill>
                  <a:srgbClr val="FFFFFF"/>
                </a:solidFill>
              </a:rPr>
              <a:t> of yourselves</a:t>
            </a:r>
            <a:r>
              <a:rPr lang="en-US" sz="3600" dirty="0" smtClean="0">
                <a:solidFill>
                  <a:srgbClr val="FFFFFF"/>
                </a:solidFill>
              </a:rPr>
              <a:t>, what </a:t>
            </a:r>
            <a:r>
              <a:rPr lang="en-US" sz="3600" b="1" dirty="0" smtClean="0">
                <a:solidFill>
                  <a:srgbClr val="FFFF00"/>
                </a:solidFill>
              </a:rPr>
              <a:t>indignation</a:t>
            </a:r>
            <a:r>
              <a:rPr lang="en-US" sz="3600" dirty="0" smtClean="0">
                <a:solidFill>
                  <a:srgbClr val="FFFFFF"/>
                </a:solidFill>
              </a:rPr>
              <a:t>, what </a:t>
            </a:r>
            <a:r>
              <a:rPr lang="en-US" sz="3600" b="1" dirty="0" smtClean="0">
                <a:solidFill>
                  <a:srgbClr val="FFFF00"/>
                </a:solidFill>
              </a:rPr>
              <a:t>fear</a:t>
            </a:r>
            <a:r>
              <a:rPr lang="en-US" sz="3600" dirty="0" smtClean="0">
                <a:solidFill>
                  <a:srgbClr val="FFFFFF"/>
                </a:solidFill>
              </a:rPr>
              <a:t>, what </a:t>
            </a:r>
            <a:r>
              <a:rPr lang="en-US" sz="3600" dirty="0" smtClean="0">
                <a:solidFill>
                  <a:srgbClr val="FFFF00"/>
                </a:solidFill>
              </a:rPr>
              <a:t>vehement </a:t>
            </a:r>
            <a:r>
              <a:rPr lang="en-US" sz="3600" b="1" dirty="0" smtClean="0">
                <a:solidFill>
                  <a:srgbClr val="FFFF00"/>
                </a:solidFill>
              </a:rPr>
              <a:t>desire</a:t>
            </a:r>
            <a:r>
              <a:rPr lang="en-US" sz="3600" dirty="0" smtClean="0">
                <a:solidFill>
                  <a:srgbClr val="FFFFFF"/>
                </a:solidFill>
              </a:rPr>
              <a:t>, what </a:t>
            </a:r>
            <a:r>
              <a:rPr lang="en-US" sz="3600" b="1" dirty="0" smtClean="0">
                <a:solidFill>
                  <a:srgbClr val="FFFF00"/>
                </a:solidFill>
              </a:rPr>
              <a:t>zeal</a:t>
            </a:r>
            <a:r>
              <a:rPr lang="en-US" sz="3600" dirty="0" smtClean="0">
                <a:solidFill>
                  <a:srgbClr val="FFFFFF"/>
                </a:solidFill>
              </a:rPr>
              <a:t>, what </a:t>
            </a:r>
            <a:r>
              <a:rPr lang="en-US" sz="3600" b="1" dirty="0" smtClean="0">
                <a:solidFill>
                  <a:srgbClr val="FFFF00"/>
                </a:solidFill>
              </a:rPr>
              <a:t>vindication</a:t>
            </a:r>
            <a:r>
              <a:rPr lang="en-US" sz="3600" dirty="0">
                <a:solidFill>
                  <a:srgbClr val="FFFFFF"/>
                </a:solidFill>
              </a:rPr>
              <a:t>! In </a:t>
            </a:r>
            <a:r>
              <a:rPr lang="en-US" sz="3600" dirty="0" smtClean="0">
                <a:solidFill>
                  <a:srgbClr val="FFFFFF"/>
                </a:solidFill>
              </a:rPr>
              <a:t>all things</a:t>
            </a:r>
            <a:r>
              <a:rPr lang="en-US" sz="3600" dirty="0">
                <a:solidFill>
                  <a:srgbClr val="FFFFFF"/>
                </a:solidFill>
              </a:rPr>
              <a:t> you proved yourselves to be clear in this matter.</a:t>
            </a:r>
          </a:p>
        </p:txBody>
      </p:sp>
    </p:spTree>
    <p:extLst>
      <p:ext uri="{BB962C8B-B14F-4D97-AF65-F5344CB8AC3E}">
        <p14:creationId xmlns:p14="http://schemas.microsoft.com/office/powerpoint/2010/main" val="22657269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228600"/>
            <a:ext cx="7772400" cy="1143000"/>
          </a:xfrm>
        </p:spPr>
        <p:txBody>
          <a:bodyPr/>
          <a:lstStyle/>
          <a:p>
            <a:r>
              <a:rPr lang="en-US" sz="4800" dirty="0" smtClean="0"/>
              <a:t>Repentance &amp; 2 Cor. 7</a:t>
            </a:r>
            <a:endParaRPr lang="en-US" dirty="0" smtClean="0"/>
          </a:p>
        </p:txBody>
      </p:sp>
      <p:sp>
        <p:nvSpPr>
          <p:cNvPr id="10243" name="Rectangle 3"/>
          <p:cNvSpPr>
            <a:spLocks noGrp="1" noChangeArrowheads="1"/>
          </p:cNvSpPr>
          <p:nvPr>
            <p:ph type="body" idx="1"/>
          </p:nvPr>
        </p:nvSpPr>
        <p:spPr>
          <a:xfrm>
            <a:off x="381000" y="1295400"/>
            <a:ext cx="8686800" cy="5638800"/>
          </a:xfrm>
        </p:spPr>
        <p:txBody>
          <a:bodyPr/>
          <a:lstStyle/>
          <a:p>
            <a:pPr>
              <a:lnSpc>
                <a:spcPct val="90000"/>
              </a:lnSpc>
              <a:buClr>
                <a:srgbClr val="FFFF00"/>
              </a:buClr>
            </a:pPr>
            <a:r>
              <a:rPr lang="en-US" sz="3600" b="1" i="1" dirty="0" smtClean="0"/>
              <a:t>Godly sorrow</a:t>
            </a:r>
            <a:r>
              <a:rPr lang="en-US" sz="3600" dirty="0" smtClean="0"/>
              <a:t> </a:t>
            </a:r>
            <a:r>
              <a:rPr lang="en-US" sz="3600" dirty="0" smtClean="0">
                <a:solidFill>
                  <a:srgbClr val="66FFFF"/>
                </a:solidFill>
              </a:rPr>
              <a:t>precedes</a:t>
            </a:r>
            <a:r>
              <a:rPr lang="en-US" sz="3600" dirty="0" smtClean="0"/>
              <a:t> </a:t>
            </a:r>
            <a:r>
              <a:rPr lang="en-US" sz="3600" b="1" dirty="0" smtClean="0">
                <a:solidFill>
                  <a:srgbClr val="FFFF00"/>
                </a:solidFill>
              </a:rPr>
              <a:t>repentance</a:t>
            </a:r>
          </a:p>
          <a:p>
            <a:pPr lvl="1">
              <a:lnSpc>
                <a:spcPct val="90000"/>
              </a:lnSpc>
              <a:buClr>
                <a:srgbClr val="66FFFF"/>
              </a:buClr>
              <a:buSzPct val="70000"/>
              <a:buFont typeface="Wingdings" pitchFamily="2" charset="2"/>
              <a:buChar char="§"/>
            </a:pPr>
            <a:r>
              <a:rPr lang="en-US" sz="3200" dirty="0" smtClean="0">
                <a:solidFill>
                  <a:schemeClr val="bg1"/>
                </a:solidFill>
              </a:rPr>
              <a:t>Comes from recognition of sin against God</a:t>
            </a:r>
            <a:endParaRPr lang="en-US" sz="3200" dirty="0" smtClean="0"/>
          </a:p>
          <a:p>
            <a:pPr>
              <a:lnSpc>
                <a:spcPct val="90000"/>
              </a:lnSpc>
              <a:buClr>
                <a:srgbClr val="FFFF00"/>
              </a:buClr>
            </a:pPr>
            <a:r>
              <a:rPr lang="en-US" sz="3600" dirty="0" smtClean="0">
                <a:solidFill>
                  <a:schemeClr val="bg1"/>
                </a:solidFill>
              </a:rPr>
              <a:t>Causes</a:t>
            </a:r>
            <a:r>
              <a:rPr lang="en-US" sz="3600" dirty="0" smtClean="0"/>
              <a:t> </a:t>
            </a:r>
            <a:r>
              <a:rPr lang="en-US" sz="3600" b="1" i="1" dirty="0" smtClean="0"/>
              <a:t>“</a:t>
            </a:r>
            <a:r>
              <a:rPr lang="en-US" sz="3600" b="1" i="1" dirty="0" smtClean="0">
                <a:solidFill>
                  <a:srgbClr val="FFFF00"/>
                </a:solidFill>
              </a:rPr>
              <a:t>diligence</a:t>
            </a:r>
            <a:r>
              <a:rPr lang="en-US" sz="3600" b="1" i="1" dirty="0" smtClean="0"/>
              <a:t>”</a:t>
            </a:r>
            <a:endParaRPr lang="en-US" sz="3600" dirty="0" smtClean="0"/>
          </a:p>
          <a:p>
            <a:pPr>
              <a:lnSpc>
                <a:spcPct val="90000"/>
              </a:lnSpc>
              <a:buClr>
                <a:srgbClr val="FFFF00"/>
              </a:buClr>
            </a:pPr>
            <a:r>
              <a:rPr lang="en-US" sz="3600" dirty="0" smtClean="0">
                <a:solidFill>
                  <a:schemeClr val="bg1"/>
                </a:solidFill>
              </a:rPr>
              <a:t>Causes</a:t>
            </a:r>
            <a:r>
              <a:rPr lang="en-US" sz="3600" dirty="0" smtClean="0"/>
              <a:t> </a:t>
            </a:r>
            <a:r>
              <a:rPr lang="en-US" sz="3600" b="1" i="1" dirty="0" smtClean="0"/>
              <a:t>“</a:t>
            </a:r>
            <a:r>
              <a:rPr lang="en-US" sz="3600" b="1" i="1" dirty="0" smtClean="0">
                <a:solidFill>
                  <a:srgbClr val="FFFF00"/>
                </a:solidFill>
              </a:rPr>
              <a:t>clearing</a:t>
            </a:r>
            <a:r>
              <a:rPr lang="en-US" sz="3600" b="1" i="1" dirty="0" smtClean="0"/>
              <a:t>”</a:t>
            </a:r>
            <a:endParaRPr lang="en-US" sz="3600" dirty="0" smtClean="0"/>
          </a:p>
          <a:p>
            <a:pPr>
              <a:lnSpc>
                <a:spcPct val="90000"/>
              </a:lnSpc>
              <a:buClr>
                <a:srgbClr val="FFFF00"/>
              </a:buClr>
            </a:pPr>
            <a:r>
              <a:rPr lang="en-US" sz="3600" dirty="0" smtClean="0">
                <a:solidFill>
                  <a:schemeClr val="bg1"/>
                </a:solidFill>
              </a:rPr>
              <a:t>Causes</a:t>
            </a:r>
            <a:r>
              <a:rPr lang="en-US" sz="3600" dirty="0" smtClean="0"/>
              <a:t> </a:t>
            </a:r>
            <a:r>
              <a:rPr lang="en-US" sz="3600" b="1" i="1" dirty="0" smtClean="0"/>
              <a:t>“</a:t>
            </a:r>
            <a:r>
              <a:rPr lang="en-US" sz="3600" b="1" i="1" dirty="0" smtClean="0">
                <a:solidFill>
                  <a:srgbClr val="FFFF00"/>
                </a:solidFill>
              </a:rPr>
              <a:t>indignation</a:t>
            </a:r>
            <a:r>
              <a:rPr lang="en-US" sz="3600" b="1" i="1" dirty="0" smtClean="0"/>
              <a:t>”</a:t>
            </a:r>
            <a:endParaRPr lang="en-US" sz="3600" dirty="0" smtClean="0"/>
          </a:p>
          <a:p>
            <a:pPr>
              <a:lnSpc>
                <a:spcPct val="90000"/>
              </a:lnSpc>
              <a:buClr>
                <a:srgbClr val="FFFF00"/>
              </a:buClr>
            </a:pPr>
            <a:r>
              <a:rPr lang="en-US" sz="3600" dirty="0" smtClean="0">
                <a:solidFill>
                  <a:schemeClr val="bg1"/>
                </a:solidFill>
              </a:rPr>
              <a:t>Causes</a:t>
            </a:r>
            <a:r>
              <a:rPr lang="en-US" sz="3600" dirty="0" smtClean="0"/>
              <a:t> </a:t>
            </a:r>
            <a:r>
              <a:rPr lang="en-US" sz="3600" b="1" i="1" dirty="0" smtClean="0"/>
              <a:t>“</a:t>
            </a:r>
            <a:r>
              <a:rPr lang="en-US" sz="3600" b="1" i="1" dirty="0" smtClean="0">
                <a:solidFill>
                  <a:srgbClr val="FFFF00"/>
                </a:solidFill>
              </a:rPr>
              <a:t>fear</a:t>
            </a:r>
            <a:r>
              <a:rPr lang="en-US" sz="3600" b="1" i="1" dirty="0" smtClean="0"/>
              <a:t>”</a:t>
            </a:r>
          </a:p>
          <a:p>
            <a:pPr>
              <a:lnSpc>
                <a:spcPct val="90000"/>
              </a:lnSpc>
              <a:buClr>
                <a:srgbClr val="FFFF00"/>
              </a:buClr>
            </a:pPr>
            <a:r>
              <a:rPr lang="en-US" sz="3600" dirty="0" smtClean="0">
                <a:solidFill>
                  <a:schemeClr val="bg1"/>
                </a:solidFill>
              </a:rPr>
              <a:t>Causes</a:t>
            </a:r>
            <a:r>
              <a:rPr lang="en-US" sz="3600" dirty="0" smtClean="0"/>
              <a:t> </a:t>
            </a:r>
            <a:r>
              <a:rPr lang="en-US" sz="3600" b="1" i="1" dirty="0" smtClean="0">
                <a:solidFill>
                  <a:srgbClr val="FFFF00"/>
                </a:solidFill>
              </a:rPr>
              <a:t>“</a:t>
            </a:r>
            <a:r>
              <a:rPr lang="en-US" sz="3600" i="1" dirty="0" smtClean="0">
                <a:solidFill>
                  <a:srgbClr val="FFFF00"/>
                </a:solidFill>
              </a:rPr>
              <a:t>vehement </a:t>
            </a:r>
            <a:r>
              <a:rPr lang="en-US" sz="3600" b="1" i="1" dirty="0" smtClean="0">
                <a:solidFill>
                  <a:srgbClr val="FFFF00"/>
                </a:solidFill>
              </a:rPr>
              <a:t>desire” </a:t>
            </a:r>
            <a:r>
              <a:rPr lang="en-US" sz="3600" i="1" dirty="0" smtClean="0">
                <a:solidFill>
                  <a:srgbClr val="FFFF00"/>
                </a:solidFill>
              </a:rPr>
              <a:t>(“</a:t>
            </a:r>
            <a:r>
              <a:rPr lang="en-US" sz="3600" b="1" i="1" dirty="0" smtClean="0"/>
              <a:t>longing</a:t>
            </a:r>
            <a:r>
              <a:rPr lang="en-US" sz="3600" i="1" dirty="0" smtClean="0"/>
              <a:t>”)</a:t>
            </a:r>
            <a:endParaRPr lang="en-US" sz="3600" dirty="0" smtClean="0"/>
          </a:p>
          <a:p>
            <a:pPr>
              <a:lnSpc>
                <a:spcPct val="90000"/>
              </a:lnSpc>
              <a:buClr>
                <a:srgbClr val="FFFF00"/>
              </a:buClr>
            </a:pPr>
            <a:r>
              <a:rPr lang="en-US" sz="3600" dirty="0" smtClean="0">
                <a:solidFill>
                  <a:schemeClr val="bg1"/>
                </a:solidFill>
              </a:rPr>
              <a:t>Causes</a:t>
            </a:r>
            <a:r>
              <a:rPr lang="en-US" sz="3600" dirty="0" smtClean="0"/>
              <a:t> </a:t>
            </a:r>
            <a:r>
              <a:rPr lang="en-US" sz="3600" b="1" i="1" dirty="0" smtClean="0"/>
              <a:t>“</a:t>
            </a:r>
            <a:r>
              <a:rPr lang="en-US" sz="3600" b="1" i="1" dirty="0" smtClean="0">
                <a:solidFill>
                  <a:srgbClr val="FFFF00"/>
                </a:solidFill>
              </a:rPr>
              <a:t>zeal</a:t>
            </a:r>
            <a:r>
              <a:rPr lang="en-US" sz="3600" b="1" i="1" dirty="0" smtClean="0"/>
              <a:t>”</a:t>
            </a:r>
          </a:p>
          <a:p>
            <a:pPr>
              <a:lnSpc>
                <a:spcPct val="90000"/>
              </a:lnSpc>
              <a:buClr>
                <a:srgbClr val="FFFF00"/>
              </a:buClr>
            </a:pPr>
            <a:r>
              <a:rPr lang="en-US" sz="3600" dirty="0" smtClean="0">
                <a:solidFill>
                  <a:schemeClr val="bg1"/>
                </a:solidFill>
              </a:rPr>
              <a:t>Causes</a:t>
            </a:r>
            <a:r>
              <a:rPr lang="en-US" sz="3600" dirty="0" smtClean="0"/>
              <a:t> </a:t>
            </a:r>
            <a:r>
              <a:rPr lang="en-US" sz="3600" b="1" i="1" dirty="0" smtClean="0"/>
              <a:t>“</a:t>
            </a:r>
            <a:r>
              <a:rPr lang="en-US" sz="3600" b="1" i="1" dirty="0" smtClean="0">
                <a:solidFill>
                  <a:srgbClr val="FFFF00"/>
                </a:solidFill>
              </a:rPr>
              <a:t>vindication</a:t>
            </a:r>
            <a:r>
              <a:rPr lang="en-US" sz="3600" b="1" i="1" dirty="0" smtClean="0"/>
              <a:t>”</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4406900"/>
            <a:ext cx="8915400" cy="1362075"/>
          </a:xfrm>
        </p:spPr>
        <p:txBody>
          <a:bodyPr/>
          <a:lstStyle/>
          <a:p>
            <a:pPr algn="ctr"/>
            <a:r>
              <a:rPr lang="en-US" sz="4800" dirty="0" smtClean="0"/>
              <a:t>What Kind Of works are worthy of repentance?</a:t>
            </a:r>
            <a:endParaRPr lang="en-US" sz="4800" dirty="0"/>
          </a:p>
        </p:txBody>
      </p:sp>
      <p:sp>
        <p:nvSpPr>
          <p:cNvPr id="5" name="Text Placeholder 4"/>
          <p:cNvSpPr>
            <a:spLocks noGrp="1"/>
          </p:cNvSpPr>
          <p:nvPr>
            <p:ph type="body" idx="1"/>
          </p:nvPr>
        </p:nvSpPr>
        <p:spPr>
          <a:xfrm>
            <a:off x="381000" y="533400"/>
            <a:ext cx="8458200" cy="2882900"/>
          </a:xfrm>
        </p:spPr>
        <p:txBody>
          <a:bodyPr/>
          <a:lstStyle/>
          <a:p>
            <a:pPr algn="ctr"/>
            <a:r>
              <a:rPr lang="en-US" sz="6600" b="1" i="1" dirty="0"/>
              <a:t>Acts 26:20</a:t>
            </a:r>
          </a:p>
          <a:p>
            <a:r>
              <a:rPr lang="en-US" sz="3600" dirty="0">
                <a:solidFill>
                  <a:srgbClr val="FFFFFF"/>
                </a:solidFill>
                <a:latin typeface="Times New Roman" pitchFamily="18" charset="0"/>
                <a:cs typeface="Times New Roman" pitchFamily="18" charset="0"/>
              </a:rPr>
              <a:t>Repent and turn to God, doing works worthy of repentance.</a:t>
            </a:r>
          </a:p>
          <a:p>
            <a:endParaRPr lang="en-US" b="1" dirty="0"/>
          </a:p>
        </p:txBody>
      </p:sp>
    </p:spTree>
    <p:extLst>
      <p:ext uri="{BB962C8B-B14F-4D97-AF65-F5344CB8AC3E}">
        <p14:creationId xmlns:p14="http://schemas.microsoft.com/office/powerpoint/2010/main" val="289552576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209801" y="685800"/>
            <a:ext cx="4038600" cy="1143000"/>
          </a:xfrm>
        </p:spPr>
        <p:txBody>
          <a:bodyPr/>
          <a:lstStyle/>
          <a:p>
            <a:pPr eaLnBrk="1" hangingPunct="1">
              <a:defRPr/>
            </a:pPr>
            <a:r>
              <a:rPr lang="en-US" sz="6600" dirty="0" smtClean="0">
                <a:solidFill>
                  <a:srgbClr val="FFFF00"/>
                </a:solidFill>
                <a:latin typeface="Times New Roman" pitchFamily="18" charset="0"/>
                <a:cs typeface="Times New Roman" pitchFamily="18" charset="0"/>
              </a:rPr>
              <a:t>No Gambling</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2876550"/>
            <a:ext cx="6248400" cy="390525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9050"/>
            <a:ext cx="2209800" cy="229391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8400" y="0"/>
            <a:ext cx="2879678" cy="2312960"/>
          </a:xfrm>
          <a:prstGeom prst="rect">
            <a:avLst/>
          </a:prstGeom>
        </p:spPr>
      </p:pic>
    </p:spTree>
    <p:extLst>
      <p:ext uri="{BB962C8B-B14F-4D97-AF65-F5344CB8AC3E}">
        <p14:creationId xmlns:p14="http://schemas.microsoft.com/office/powerpoint/2010/main" val="418371539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4000" cy="1066800"/>
          </a:xfrm>
        </p:spPr>
        <p:txBody>
          <a:bodyPr/>
          <a:lstStyle/>
          <a:p>
            <a:pPr eaLnBrk="1" hangingPunct="1">
              <a:defRPr/>
            </a:pPr>
            <a:r>
              <a:rPr lang="en-US" sz="4800" dirty="0" smtClean="0"/>
              <a:t>Gambling Is Condemned</a:t>
            </a:r>
          </a:p>
        </p:txBody>
      </p:sp>
      <p:sp>
        <p:nvSpPr>
          <p:cNvPr id="22531" name="Rectangle 3"/>
          <p:cNvSpPr>
            <a:spLocks noGrp="1" noChangeArrowheads="1"/>
          </p:cNvSpPr>
          <p:nvPr>
            <p:ph type="body" idx="1"/>
          </p:nvPr>
        </p:nvSpPr>
        <p:spPr>
          <a:xfrm>
            <a:off x="0" y="990600"/>
            <a:ext cx="9144000" cy="5943600"/>
          </a:xfrm>
        </p:spPr>
        <p:txBody>
          <a:bodyPr/>
          <a:lstStyle/>
          <a:p>
            <a:pPr>
              <a:lnSpc>
                <a:spcPct val="95000"/>
              </a:lnSpc>
              <a:spcBef>
                <a:spcPts val="0"/>
              </a:spcBef>
              <a:spcAft>
                <a:spcPts val="600"/>
              </a:spcAft>
              <a:buClr>
                <a:srgbClr val="FFFF00"/>
              </a:buClr>
            </a:pPr>
            <a:r>
              <a:rPr lang="en-US" dirty="0">
                <a:solidFill>
                  <a:srgbClr val="FFFFFF"/>
                </a:solidFill>
                <a:latin typeface="Times New Roman" pitchFamily="18" charset="0"/>
                <a:cs typeface="Times New Roman" pitchFamily="18" charset="0"/>
              </a:rPr>
              <a:t>God </a:t>
            </a:r>
            <a:r>
              <a:rPr lang="en-US" dirty="0" smtClean="0">
                <a:solidFill>
                  <a:srgbClr val="FFFFFF"/>
                </a:solidFill>
                <a:latin typeface="Times New Roman" pitchFamily="18" charset="0"/>
                <a:cs typeface="Times New Roman" pitchFamily="18" charset="0"/>
              </a:rPr>
              <a:t>Authorizes Three Ways of Gain:</a:t>
            </a:r>
            <a:endParaRPr lang="en-US" dirty="0">
              <a:solidFill>
                <a:srgbClr val="FFFFFF"/>
              </a:solidFill>
              <a:latin typeface="Times New Roman" pitchFamily="18" charset="0"/>
              <a:cs typeface="Times New Roman" pitchFamily="18" charset="0"/>
            </a:endParaRPr>
          </a:p>
          <a:p>
            <a:pPr lvl="1">
              <a:lnSpc>
                <a:spcPct val="95000"/>
              </a:lnSpc>
              <a:spcBef>
                <a:spcPts val="0"/>
              </a:spcBef>
              <a:spcAft>
                <a:spcPts val="600"/>
              </a:spcAft>
              <a:buClr>
                <a:srgbClr val="66FFFF"/>
              </a:buClr>
              <a:buSzPct val="70000"/>
              <a:buFont typeface="Wingdings" pitchFamily="2" charset="2"/>
              <a:buChar char="§"/>
            </a:pPr>
            <a:r>
              <a:rPr lang="en-US" b="1" cap="all" dirty="0" smtClean="0">
                <a:solidFill>
                  <a:srgbClr val="FFFFFF"/>
                </a:solidFill>
                <a:latin typeface="Times New Roman" pitchFamily="18" charset="0"/>
                <a:cs typeface="Times New Roman" pitchFamily="18" charset="0"/>
              </a:rPr>
              <a:t>Labor</a:t>
            </a:r>
            <a:r>
              <a:rPr lang="en-US" dirty="0">
                <a:solidFill>
                  <a:srgbClr val="FFFFFF"/>
                </a:solidFill>
                <a:latin typeface="Times New Roman" pitchFamily="18" charset="0"/>
                <a:cs typeface="Times New Roman" pitchFamily="18" charset="0"/>
              </a:rPr>
              <a:t> - </a:t>
            </a:r>
            <a:r>
              <a:rPr lang="en-US" b="1" i="1" dirty="0">
                <a:solidFill>
                  <a:srgbClr val="FFFF00"/>
                </a:solidFill>
                <a:latin typeface="Times New Roman" pitchFamily="18" charset="0"/>
                <a:cs typeface="Times New Roman" pitchFamily="18" charset="0"/>
              </a:rPr>
              <a:t>Eph. 4:28</a:t>
            </a:r>
            <a:r>
              <a:rPr lang="en-US" dirty="0">
                <a:solidFill>
                  <a:srgbClr val="FFFFFF"/>
                </a:solidFill>
                <a:latin typeface="Times New Roman" pitchFamily="18" charset="0"/>
                <a:cs typeface="Times New Roman" pitchFamily="18" charset="0"/>
              </a:rPr>
              <a:t>; </a:t>
            </a:r>
            <a:r>
              <a:rPr lang="en-US" b="1" i="1" dirty="0">
                <a:solidFill>
                  <a:srgbClr val="FFFF00"/>
                </a:solidFill>
                <a:latin typeface="Times New Roman" pitchFamily="18" charset="0"/>
                <a:cs typeface="Times New Roman" pitchFamily="18" charset="0"/>
              </a:rPr>
              <a:t>2 Thess. 3:l2</a:t>
            </a:r>
            <a:r>
              <a:rPr lang="en-US" dirty="0">
                <a:solidFill>
                  <a:srgbClr val="FFFFFF"/>
                </a:solidFill>
                <a:latin typeface="Times New Roman" pitchFamily="18" charset="0"/>
                <a:cs typeface="Times New Roman" pitchFamily="18" charset="0"/>
              </a:rPr>
              <a:t>; </a:t>
            </a:r>
            <a:r>
              <a:rPr lang="en-US" b="1" i="1" dirty="0">
                <a:solidFill>
                  <a:srgbClr val="FFFF00"/>
                </a:solidFill>
                <a:latin typeface="Times New Roman" pitchFamily="18" charset="0"/>
                <a:cs typeface="Times New Roman" pitchFamily="18" charset="0"/>
              </a:rPr>
              <a:t>Luke </a:t>
            </a:r>
            <a:r>
              <a:rPr lang="en-US" b="1" i="1" dirty="0" smtClean="0">
                <a:solidFill>
                  <a:srgbClr val="FFFF00"/>
                </a:solidFill>
                <a:latin typeface="Times New Roman" pitchFamily="18" charset="0"/>
                <a:cs typeface="Times New Roman" pitchFamily="18" charset="0"/>
              </a:rPr>
              <a:t>10:7</a:t>
            </a:r>
          </a:p>
          <a:p>
            <a:pPr lvl="1">
              <a:lnSpc>
                <a:spcPct val="95000"/>
              </a:lnSpc>
              <a:spcBef>
                <a:spcPts val="0"/>
              </a:spcBef>
              <a:spcAft>
                <a:spcPts val="600"/>
              </a:spcAft>
              <a:buClr>
                <a:srgbClr val="66FFFF"/>
              </a:buClr>
              <a:buSzPct val="70000"/>
              <a:buFont typeface="Wingdings" pitchFamily="2" charset="2"/>
              <a:buChar char="§"/>
            </a:pPr>
            <a:r>
              <a:rPr lang="en-US" b="1" cap="all" dirty="0" smtClean="0">
                <a:solidFill>
                  <a:srgbClr val="FFFFFF"/>
                </a:solidFill>
                <a:latin typeface="Times New Roman" pitchFamily="18" charset="0"/>
                <a:cs typeface="Times New Roman" pitchFamily="18" charset="0"/>
              </a:rPr>
              <a:t>Investment</a:t>
            </a:r>
            <a:r>
              <a:rPr lang="en-US" dirty="0" smtClean="0">
                <a:solidFill>
                  <a:srgbClr val="FFFFFF"/>
                </a:solidFill>
                <a:latin typeface="Times New Roman" pitchFamily="18" charset="0"/>
                <a:cs typeface="Times New Roman" pitchFamily="18" charset="0"/>
              </a:rPr>
              <a:t> (buy &amp; sell)</a:t>
            </a:r>
            <a:r>
              <a:rPr lang="en-US" dirty="0">
                <a:solidFill>
                  <a:srgbClr val="FFFFFF"/>
                </a:solidFill>
                <a:latin typeface="Times New Roman" pitchFamily="18" charset="0"/>
                <a:cs typeface="Times New Roman" pitchFamily="18" charset="0"/>
              </a:rPr>
              <a:t> - </a:t>
            </a:r>
            <a:r>
              <a:rPr lang="en-US" b="1" i="1" dirty="0">
                <a:solidFill>
                  <a:srgbClr val="FFFF00"/>
                </a:solidFill>
                <a:latin typeface="Times New Roman" pitchFamily="18" charset="0"/>
                <a:cs typeface="Times New Roman" pitchFamily="18" charset="0"/>
              </a:rPr>
              <a:t>Matt. 13:44</a:t>
            </a:r>
            <a:r>
              <a:rPr lang="en-US" dirty="0">
                <a:solidFill>
                  <a:srgbClr val="FFFFFF"/>
                </a:solidFill>
                <a:latin typeface="Times New Roman" pitchFamily="18" charset="0"/>
                <a:cs typeface="Times New Roman" pitchFamily="18" charset="0"/>
              </a:rPr>
              <a:t>; </a:t>
            </a:r>
            <a:r>
              <a:rPr lang="en-US" b="1" i="1" dirty="0">
                <a:solidFill>
                  <a:srgbClr val="FFFF00"/>
                </a:solidFill>
                <a:latin typeface="Times New Roman" pitchFamily="18" charset="0"/>
                <a:cs typeface="Times New Roman" pitchFamily="18" charset="0"/>
              </a:rPr>
              <a:t>Matt. </a:t>
            </a:r>
            <a:r>
              <a:rPr lang="en-US" b="1" i="1" dirty="0" smtClean="0">
                <a:solidFill>
                  <a:srgbClr val="FFFF00"/>
                </a:solidFill>
                <a:latin typeface="Times New Roman" pitchFamily="18" charset="0"/>
                <a:cs typeface="Times New Roman" pitchFamily="18" charset="0"/>
              </a:rPr>
              <a:t>25:27</a:t>
            </a:r>
          </a:p>
          <a:p>
            <a:pPr lvl="1">
              <a:lnSpc>
                <a:spcPct val="95000"/>
              </a:lnSpc>
              <a:spcBef>
                <a:spcPts val="0"/>
              </a:spcBef>
              <a:spcAft>
                <a:spcPts val="600"/>
              </a:spcAft>
              <a:buClr>
                <a:srgbClr val="66FFFF"/>
              </a:buClr>
              <a:buSzPct val="70000"/>
              <a:buFont typeface="Wingdings" pitchFamily="2" charset="2"/>
              <a:buChar char="§"/>
            </a:pPr>
            <a:r>
              <a:rPr lang="en-US" b="1" cap="all" dirty="0" smtClean="0">
                <a:solidFill>
                  <a:srgbClr val="FFFFFF"/>
                </a:solidFill>
                <a:latin typeface="Times New Roman" pitchFamily="18" charset="0"/>
                <a:cs typeface="Times New Roman" pitchFamily="18" charset="0"/>
              </a:rPr>
              <a:t>Voluntary Gift</a:t>
            </a:r>
            <a:r>
              <a:rPr lang="en-US" dirty="0">
                <a:solidFill>
                  <a:srgbClr val="FFFFFF"/>
                </a:solidFill>
                <a:latin typeface="Times New Roman" pitchFamily="18" charset="0"/>
                <a:cs typeface="Times New Roman" pitchFamily="18" charset="0"/>
              </a:rPr>
              <a:t> - </a:t>
            </a:r>
            <a:r>
              <a:rPr lang="en-US" b="1" i="1" dirty="0">
                <a:solidFill>
                  <a:srgbClr val="FFFF00"/>
                </a:solidFill>
                <a:latin typeface="Times New Roman" pitchFamily="18" charset="0"/>
                <a:cs typeface="Times New Roman" pitchFamily="18" charset="0"/>
              </a:rPr>
              <a:t>Eph. 4:28</a:t>
            </a:r>
            <a:r>
              <a:rPr lang="en-US" dirty="0">
                <a:solidFill>
                  <a:srgbClr val="FFFFFF"/>
                </a:solidFill>
                <a:latin typeface="Times New Roman" pitchFamily="18" charset="0"/>
                <a:cs typeface="Times New Roman" pitchFamily="18" charset="0"/>
              </a:rPr>
              <a:t>; </a:t>
            </a:r>
            <a:r>
              <a:rPr lang="en-US" b="1" i="1" dirty="0">
                <a:solidFill>
                  <a:srgbClr val="FFFF00"/>
                </a:solidFill>
                <a:latin typeface="Times New Roman" pitchFamily="18" charset="0"/>
                <a:cs typeface="Times New Roman" pitchFamily="18" charset="0"/>
              </a:rPr>
              <a:t>Acts </a:t>
            </a:r>
            <a:r>
              <a:rPr lang="en-US" b="1" i="1" dirty="0" smtClean="0">
                <a:solidFill>
                  <a:srgbClr val="FFFF00"/>
                </a:solidFill>
                <a:latin typeface="Times New Roman" pitchFamily="18" charset="0"/>
                <a:cs typeface="Times New Roman" pitchFamily="18" charset="0"/>
              </a:rPr>
              <a:t>2:45</a:t>
            </a:r>
          </a:p>
          <a:p>
            <a:pPr lvl="1">
              <a:lnSpc>
                <a:spcPct val="95000"/>
              </a:lnSpc>
              <a:spcBef>
                <a:spcPts val="0"/>
              </a:spcBef>
              <a:spcAft>
                <a:spcPts val="600"/>
              </a:spcAft>
              <a:buClr>
                <a:srgbClr val="66FFFF"/>
              </a:buClr>
              <a:buSzPct val="70000"/>
              <a:buFont typeface="Wingdings" pitchFamily="2" charset="2"/>
              <a:buChar char="§"/>
            </a:pPr>
            <a:r>
              <a:rPr lang="en-US" i="1" dirty="0" smtClean="0">
                <a:solidFill>
                  <a:srgbClr val="FFFFFF"/>
                </a:solidFill>
                <a:latin typeface="Times New Roman" pitchFamily="18" charset="0"/>
                <a:cs typeface="Times New Roman" pitchFamily="18" charset="0"/>
              </a:rPr>
              <a:t>Gambling </a:t>
            </a:r>
            <a:r>
              <a:rPr lang="en-US" i="1" dirty="0">
                <a:solidFill>
                  <a:srgbClr val="FFFFFF"/>
                </a:solidFill>
                <a:latin typeface="Times New Roman" pitchFamily="18" charset="0"/>
                <a:cs typeface="Times New Roman" pitchFamily="18" charset="0"/>
              </a:rPr>
              <a:t>is </a:t>
            </a:r>
            <a:r>
              <a:rPr lang="en-US" i="1" dirty="0" smtClean="0">
                <a:solidFill>
                  <a:srgbClr val="FFFFFF"/>
                </a:solidFill>
                <a:cs typeface="Times New Roman" pitchFamily="18" charset="0"/>
              </a:rPr>
              <a:t>not authorized by any</a:t>
            </a:r>
            <a:r>
              <a:rPr lang="en-US" i="1" dirty="0" smtClean="0">
                <a:solidFill>
                  <a:srgbClr val="FFFFFF"/>
                </a:solidFill>
                <a:latin typeface="Times New Roman" pitchFamily="18" charset="0"/>
                <a:cs typeface="Times New Roman" pitchFamily="18" charset="0"/>
              </a:rPr>
              <a:t> </a:t>
            </a:r>
            <a:r>
              <a:rPr lang="en-US" i="1" dirty="0">
                <a:solidFill>
                  <a:srgbClr val="FFFFFF"/>
                </a:solidFill>
                <a:latin typeface="Times New Roman" pitchFamily="18" charset="0"/>
                <a:cs typeface="Times New Roman" pitchFamily="18" charset="0"/>
              </a:rPr>
              <a:t>of </a:t>
            </a:r>
            <a:r>
              <a:rPr lang="en-US" i="1" dirty="0" smtClean="0">
                <a:solidFill>
                  <a:srgbClr val="FFFFFF"/>
                </a:solidFill>
                <a:latin typeface="Times New Roman" pitchFamily="18" charset="0"/>
                <a:cs typeface="Times New Roman" pitchFamily="18" charset="0"/>
              </a:rPr>
              <a:t>these (it is lawless)</a:t>
            </a:r>
            <a:endParaRPr lang="en-US" dirty="0">
              <a:solidFill>
                <a:srgbClr val="FFFFFF"/>
              </a:solidFill>
              <a:latin typeface="Times New Roman" pitchFamily="18" charset="0"/>
              <a:cs typeface="Times New Roman" pitchFamily="18" charset="0"/>
            </a:endParaRPr>
          </a:p>
          <a:p>
            <a:pPr>
              <a:lnSpc>
                <a:spcPct val="95000"/>
              </a:lnSpc>
              <a:spcBef>
                <a:spcPts val="0"/>
              </a:spcBef>
              <a:spcAft>
                <a:spcPts val="600"/>
              </a:spcAft>
              <a:buClr>
                <a:srgbClr val="FFFF00"/>
              </a:buClr>
            </a:pPr>
            <a:r>
              <a:rPr lang="en-US" sz="3200" dirty="0" smtClean="0">
                <a:solidFill>
                  <a:srgbClr val="FFFFFF"/>
                </a:solidFill>
                <a:latin typeface="Times New Roman" pitchFamily="18" charset="0"/>
                <a:cs typeface="Times New Roman" pitchFamily="18" charset="0"/>
              </a:rPr>
              <a:t>Sinful Traits of Gambling:</a:t>
            </a:r>
            <a:endParaRPr lang="en-US" dirty="0">
              <a:solidFill>
                <a:srgbClr val="FFFFFF"/>
              </a:solidFill>
              <a:latin typeface="Times New Roman" pitchFamily="18" charset="0"/>
              <a:cs typeface="Times New Roman" pitchFamily="18" charset="0"/>
            </a:endParaRPr>
          </a:p>
          <a:p>
            <a:pPr lvl="1">
              <a:lnSpc>
                <a:spcPct val="95000"/>
              </a:lnSpc>
              <a:spcBef>
                <a:spcPts val="0"/>
              </a:spcBef>
              <a:spcAft>
                <a:spcPts val="600"/>
              </a:spcAft>
              <a:buClr>
                <a:srgbClr val="66FFFF"/>
              </a:buClr>
              <a:buSzPct val="70000"/>
              <a:buFont typeface="Wingdings" pitchFamily="2" charset="2"/>
              <a:buChar char="§"/>
            </a:pPr>
            <a:r>
              <a:rPr lang="en-US" dirty="0" smtClean="0">
                <a:solidFill>
                  <a:srgbClr val="FFFFFF"/>
                </a:solidFill>
                <a:latin typeface="Times New Roman" pitchFamily="18" charset="0"/>
                <a:cs typeface="Times New Roman" pitchFamily="18" charset="0"/>
              </a:rPr>
              <a:t>Covetousness</a:t>
            </a:r>
            <a:r>
              <a:rPr lang="en-US" dirty="0">
                <a:solidFill>
                  <a:srgbClr val="FFFFFF"/>
                </a:solidFill>
                <a:latin typeface="Times New Roman" pitchFamily="18" charset="0"/>
                <a:cs typeface="Times New Roman" pitchFamily="18" charset="0"/>
              </a:rPr>
              <a:t> </a:t>
            </a:r>
            <a:r>
              <a:rPr lang="en-US" dirty="0" smtClean="0">
                <a:solidFill>
                  <a:srgbClr val="FFFFFF"/>
                </a:solidFill>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smtClean="0">
                <a:solidFill>
                  <a:srgbClr val="FFFF00"/>
                </a:solidFill>
                <a:latin typeface="Times New Roman" pitchFamily="18" charset="0"/>
                <a:cs typeface="Times New Roman" pitchFamily="18" charset="0"/>
              </a:rPr>
              <a:t>Luke 12:15</a:t>
            </a:r>
            <a:r>
              <a:rPr lang="en-US" dirty="0" smtClean="0">
                <a:latin typeface="Times New Roman" pitchFamily="18" charset="0"/>
                <a:cs typeface="Times New Roman" pitchFamily="18" charset="0"/>
              </a:rPr>
              <a:t>; </a:t>
            </a:r>
            <a:r>
              <a:rPr lang="en-US" dirty="0" smtClean="0">
                <a:solidFill>
                  <a:srgbClr val="FFFF00"/>
                </a:solidFill>
                <a:latin typeface="Times New Roman" pitchFamily="18" charset="0"/>
                <a:cs typeface="Times New Roman" pitchFamily="18" charset="0"/>
              </a:rPr>
              <a:t>Eph</a:t>
            </a:r>
            <a:r>
              <a:rPr lang="en-US" dirty="0" smtClean="0">
                <a:solidFill>
                  <a:srgbClr val="FFFF00"/>
                </a:solidFill>
                <a:cs typeface="Times New Roman" pitchFamily="18" charset="0"/>
              </a:rPr>
              <a:t>esians</a:t>
            </a:r>
            <a:r>
              <a:rPr lang="en-US" dirty="0" smtClean="0">
                <a:solidFill>
                  <a:srgbClr val="FFFF00"/>
                </a:solidFill>
                <a:latin typeface="Times New Roman" pitchFamily="18" charset="0"/>
                <a:cs typeface="Times New Roman" pitchFamily="18" charset="0"/>
              </a:rPr>
              <a:t> </a:t>
            </a:r>
            <a:r>
              <a:rPr lang="en-US" dirty="0">
                <a:solidFill>
                  <a:srgbClr val="FFFF00"/>
                </a:solidFill>
                <a:latin typeface="Times New Roman" pitchFamily="18" charset="0"/>
                <a:cs typeface="Times New Roman" pitchFamily="18" charset="0"/>
              </a:rPr>
              <a:t>5:3, 5</a:t>
            </a:r>
            <a:r>
              <a:rPr lang="en-US" dirty="0">
                <a:latin typeface="Times New Roman" pitchFamily="18" charset="0"/>
                <a:cs typeface="Times New Roman" pitchFamily="18" charset="0"/>
              </a:rPr>
              <a:t>; </a:t>
            </a:r>
            <a:r>
              <a:rPr lang="en-US" dirty="0">
                <a:solidFill>
                  <a:srgbClr val="FFFF00"/>
                </a:solidFill>
                <a:latin typeface="Times New Roman" pitchFamily="18" charset="0"/>
                <a:cs typeface="Times New Roman" pitchFamily="18" charset="0"/>
              </a:rPr>
              <a:t>Col. </a:t>
            </a:r>
            <a:r>
              <a:rPr lang="en-US" dirty="0" smtClean="0">
                <a:solidFill>
                  <a:srgbClr val="FFFF00"/>
                </a:solidFill>
                <a:latin typeface="Times New Roman" pitchFamily="18" charset="0"/>
                <a:cs typeface="Times New Roman" pitchFamily="18" charset="0"/>
              </a:rPr>
              <a:t>3:5-6</a:t>
            </a:r>
          </a:p>
          <a:p>
            <a:pPr lvl="1">
              <a:lnSpc>
                <a:spcPct val="95000"/>
              </a:lnSpc>
              <a:spcBef>
                <a:spcPts val="0"/>
              </a:spcBef>
              <a:spcAft>
                <a:spcPts val="600"/>
              </a:spcAft>
              <a:buClr>
                <a:srgbClr val="66FFFF"/>
              </a:buClr>
              <a:buSzPct val="70000"/>
              <a:buFont typeface="Wingdings" pitchFamily="2" charset="2"/>
              <a:buChar char="§"/>
            </a:pPr>
            <a:r>
              <a:rPr lang="en-US" dirty="0" smtClean="0">
                <a:solidFill>
                  <a:srgbClr val="FFFFFF"/>
                </a:solidFill>
                <a:latin typeface="Times New Roman" pitchFamily="18" charset="0"/>
                <a:cs typeface="Times New Roman" pitchFamily="18" charset="0"/>
              </a:rPr>
              <a:t>Selfishness (no love of neighbor) -</a:t>
            </a:r>
            <a:r>
              <a:rPr lang="en-US" dirty="0" smtClean="0">
                <a:latin typeface="Times New Roman" pitchFamily="18" charset="0"/>
                <a:cs typeface="Times New Roman" pitchFamily="18" charset="0"/>
              </a:rPr>
              <a:t> </a:t>
            </a:r>
            <a:r>
              <a:rPr lang="en-US" dirty="0" smtClean="0">
                <a:solidFill>
                  <a:srgbClr val="FFFF00"/>
                </a:solidFill>
                <a:latin typeface="Times New Roman" pitchFamily="18" charset="0"/>
                <a:cs typeface="Times New Roman" pitchFamily="18" charset="0"/>
              </a:rPr>
              <a:t>Romans 13:10</a:t>
            </a:r>
          </a:p>
          <a:p>
            <a:pPr lvl="1">
              <a:lnSpc>
                <a:spcPct val="95000"/>
              </a:lnSpc>
              <a:spcBef>
                <a:spcPts val="0"/>
              </a:spcBef>
              <a:spcAft>
                <a:spcPts val="600"/>
              </a:spcAft>
              <a:buClr>
                <a:srgbClr val="66FFFF"/>
              </a:buClr>
              <a:buSzPct val="70000"/>
              <a:buFont typeface="Wingdings" pitchFamily="2" charset="2"/>
              <a:buChar char="§"/>
            </a:pPr>
            <a:r>
              <a:rPr lang="en-US" dirty="0" smtClean="0">
                <a:solidFill>
                  <a:srgbClr val="FFFFFF"/>
                </a:solidFill>
                <a:latin typeface="Times New Roman" pitchFamily="18" charset="0"/>
                <a:cs typeface="Times New Roman" pitchFamily="18" charset="0"/>
              </a:rPr>
              <a:t>Wastefulness </a:t>
            </a:r>
            <a:r>
              <a:rPr lang="en-US" dirty="0">
                <a:solidFill>
                  <a:srgbClr val="FFFFFF"/>
                </a:solidFill>
                <a:latin typeface="Times New Roman" pitchFamily="18" charset="0"/>
                <a:cs typeface="Times New Roman" pitchFamily="18" charset="0"/>
              </a:rPr>
              <a:t>(poor stewardship</a:t>
            </a:r>
            <a:r>
              <a:rPr lang="en-US" dirty="0" smtClean="0">
                <a:solidFill>
                  <a:srgbClr val="FFFFFF"/>
                </a:solidFill>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solidFill>
                  <a:srgbClr val="FFFF00"/>
                </a:solidFill>
                <a:latin typeface="Times New Roman" pitchFamily="18" charset="0"/>
                <a:cs typeface="Times New Roman" pitchFamily="18" charset="0"/>
              </a:rPr>
              <a:t>Luke 16:10-12</a:t>
            </a:r>
          </a:p>
          <a:p>
            <a:pPr lvl="1">
              <a:lnSpc>
                <a:spcPct val="95000"/>
              </a:lnSpc>
              <a:spcBef>
                <a:spcPts val="0"/>
              </a:spcBef>
              <a:spcAft>
                <a:spcPts val="600"/>
              </a:spcAft>
              <a:buClr>
                <a:srgbClr val="66FFFF"/>
              </a:buClr>
              <a:buSzPct val="70000"/>
              <a:buFont typeface="Wingdings" pitchFamily="2" charset="2"/>
              <a:buChar char="§"/>
            </a:pPr>
            <a:r>
              <a:rPr lang="en-US" dirty="0" smtClean="0">
                <a:solidFill>
                  <a:srgbClr val="FFFFFF"/>
                </a:solidFill>
                <a:latin typeface="Times New Roman" pitchFamily="18" charset="0"/>
                <a:cs typeface="Times New Roman" pitchFamily="18" charset="0"/>
              </a:rPr>
              <a:t>Evil companions - </a:t>
            </a:r>
            <a:r>
              <a:rPr lang="en-US" dirty="0" smtClean="0">
                <a:solidFill>
                  <a:srgbClr val="FFFF00"/>
                </a:solidFill>
                <a:latin typeface="Times New Roman" pitchFamily="18" charset="0"/>
                <a:cs typeface="Times New Roman" pitchFamily="18" charset="0"/>
              </a:rPr>
              <a:t>James 3:11-12</a:t>
            </a:r>
            <a:endParaRPr lang="en-US" dirty="0">
              <a:solidFill>
                <a:srgbClr val="FFFF00"/>
              </a:solidFill>
              <a:latin typeface="Times New Roman" pitchFamily="18" charset="0"/>
              <a:cs typeface="Times New Roman" pitchFamily="18" charset="0"/>
            </a:endParaRPr>
          </a:p>
          <a:p>
            <a:pPr lvl="1">
              <a:lnSpc>
                <a:spcPct val="95000"/>
              </a:lnSpc>
              <a:spcBef>
                <a:spcPts val="0"/>
              </a:spcBef>
              <a:spcAft>
                <a:spcPts val="600"/>
              </a:spcAft>
              <a:buClr>
                <a:srgbClr val="66FFFF"/>
              </a:buClr>
              <a:buSzPct val="70000"/>
              <a:buFont typeface="Wingdings" pitchFamily="2" charset="2"/>
              <a:buChar char="§"/>
            </a:pPr>
            <a:r>
              <a:rPr lang="en-US" dirty="0" smtClean="0">
                <a:solidFill>
                  <a:srgbClr val="FFFFFF"/>
                </a:solidFill>
                <a:latin typeface="Times New Roman" pitchFamily="18" charset="0"/>
                <a:cs typeface="Times New Roman" pitchFamily="18" charset="0"/>
              </a:rPr>
              <a:t>Harms society - </a:t>
            </a:r>
            <a:r>
              <a:rPr lang="en-US" dirty="0" smtClean="0">
                <a:solidFill>
                  <a:srgbClr val="FFFF00"/>
                </a:solidFill>
                <a:latin typeface="Times New Roman" pitchFamily="18" charset="0"/>
                <a:cs typeface="Times New Roman" pitchFamily="18" charset="0"/>
              </a:rPr>
              <a:t>Proverbs </a:t>
            </a:r>
            <a:r>
              <a:rPr lang="en-US" dirty="0">
                <a:solidFill>
                  <a:srgbClr val="FFFF00"/>
                </a:solidFill>
                <a:latin typeface="Times New Roman" pitchFamily="18" charset="0"/>
                <a:cs typeface="Times New Roman" pitchFamily="18" charset="0"/>
              </a:rPr>
              <a:t>14:34</a:t>
            </a:r>
            <a:r>
              <a:rPr lang="en-US" dirty="0">
                <a:latin typeface="Times New Roman" pitchFamily="18" charset="0"/>
                <a:cs typeface="Times New Roman" pitchFamily="18" charset="0"/>
              </a:rPr>
              <a:t>; </a:t>
            </a:r>
            <a:r>
              <a:rPr lang="en-US" dirty="0" smtClean="0">
                <a:solidFill>
                  <a:srgbClr val="FFFF00"/>
                </a:solidFill>
                <a:latin typeface="Times New Roman" pitchFamily="18" charset="0"/>
                <a:cs typeface="Times New Roman" pitchFamily="18" charset="0"/>
              </a:rPr>
              <a:t>Matthew 5:13-16</a:t>
            </a:r>
          </a:p>
          <a:p>
            <a:pPr lvl="1">
              <a:lnSpc>
                <a:spcPct val="95000"/>
              </a:lnSpc>
              <a:spcBef>
                <a:spcPts val="0"/>
              </a:spcBef>
              <a:spcAft>
                <a:spcPts val="600"/>
              </a:spcAft>
              <a:buClr>
                <a:srgbClr val="66FFFF"/>
              </a:buClr>
              <a:buSzPct val="70000"/>
              <a:buFont typeface="Wingdings" pitchFamily="2" charset="2"/>
              <a:buChar char="§"/>
            </a:pPr>
            <a:r>
              <a:rPr lang="en-US" dirty="0" smtClean="0">
                <a:solidFill>
                  <a:srgbClr val="FFFFFF"/>
                </a:solidFill>
                <a:latin typeface="Times New Roman" pitchFamily="18" charset="0"/>
                <a:cs typeface="Times New Roman" pitchFamily="18" charset="0"/>
              </a:rPr>
              <a:t>Deceptiveness -</a:t>
            </a:r>
            <a:r>
              <a:rPr lang="en-US" dirty="0" smtClean="0">
                <a:latin typeface="Times New Roman" pitchFamily="18" charset="0"/>
                <a:cs typeface="Times New Roman" pitchFamily="18" charset="0"/>
              </a:rPr>
              <a:t> </a:t>
            </a:r>
            <a:r>
              <a:rPr lang="en-US" dirty="0" smtClean="0">
                <a:solidFill>
                  <a:srgbClr val="FFFF00"/>
                </a:solidFill>
                <a:latin typeface="Times New Roman" pitchFamily="18" charset="0"/>
                <a:cs typeface="Times New Roman" pitchFamily="18" charset="0"/>
              </a:rPr>
              <a:t>James 1:15-16</a:t>
            </a:r>
            <a:r>
              <a:rPr lang="en-US" dirty="0" smtClean="0">
                <a:latin typeface="Times New Roman" pitchFamily="18" charset="0"/>
                <a:cs typeface="Times New Roman" pitchFamily="18" charset="0"/>
              </a:rPr>
              <a:t>; </a:t>
            </a:r>
            <a:r>
              <a:rPr lang="en-US" dirty="0" smtClean="0">
                <a:solidFill>
                  <a:srgbClr val="FFFF00"/>
                </a:solidFill>
                <a:latin typeface="Times New Roman" pitchFamily="18" charset="0"/>
                <a:cs typeface="Times New Roman" pitchFamily="18" charset="0"/>
              </a:rPr>
              <a:t>Hebrews </a:t>
            </a:r>
            <a:r>
              <a:rPr lang="en-US" dirty="0">
                <a:solidFill>
                  <a:srgbClr val="FFFF00"/>
                </a:solidFill>
                <a:latin typeface="Times New Roman" pitchFamily="18" charset="0"/>
                <a:cs typeface="Times New Roman" pitchFamily="18" charset="0"/>
              </a:rPr>
              <a:t>11:25</a:t>
            </a:r>
            <a:r>
              <a:rPr lang="en-US" dirty="0">
                <a:latin typeface="Times New Roman" pitchFamily="18" charset="0"/>
                <a:cs typeface="Times New Roman" pitchFamily="18" charset="0"/>
              </a:rPr>
              <a:t>; </a:t>
            </a:r>
            <a:r>
              <a:rPr lang="en-US" dirty="0" smtClean="0">
                <a:solidFill>
                  <a:srgbClr val="FFFF00"/>
                </a:solidFill>
                <a:latin typeface="Times New Roman" pitchFamily="18" charset="0"/>
                <a:cs typeface="Times New Roman" pitchFamily="18" charset="0"/>
              </a:rPr>
              <a:t>3:12-13</a:t>
            </a:r>
            <a:endParaRPr lang="en-US" dirty="0">
              <a:solidFill>
                <a:srgbClr val="FFFF00"/>
              </a:solidFill>
              <a:latin typeface="Times New Roman" pitchFamily="18" charset="0"/>
              <a:cs typeface="Times New Roman" pitchFamily="18" charset="0"/>
            </a:endParaRPr>
          </a:p>
          <a:p>
            <a:pPr lvl="1">
              <a:buClr>
                <a:srgbClr val="66FFFF"/>
              </a:buClr>
              <a:buSzPct val="70000"/>
              <a:buFont typeface="Wingdings" pitchFamily="2" charset="2"/>
              <a:buChar char="§"/>
            </a:pPr>
            <a:endParaRPr lang="en-US" dirty="0" smtClean="0">
              <a:solidFill>
                <a:srgbClr val="FFFFFF"/>
              </a:solidFill>
              <a:latin typeface="Times New Roman" pitchFamily="18" charset="0"/>
              <a:cs typeface="Times New Roman" pitchFamily="18" charset="0"/>
            </a:endParaRPr>
          </a:p>
        </p:txBody>
      </p:sp>
    </p:spTree>
    <p:extLst>
      <p:ext uri="{BB962C8B-B14F-4D97-AF65-F5344CB8AC3E}">
        <p14:creationId xmlns:p14="http://schemas.microsoft.com/office/powerpoint/2010/main" val="360208790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wipe(left)">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wipe(left)">
                                      <p:cBhvr>
                                        <p:cTn id="12" dur="500"/>
                                        <p:tgtEl>
                                          <p:spTgt spid="22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wipe(left)">
                                      <p:cBhvr>
                                        <p:cTn id="17" dur="500"/>
                                        <p:tgtEl>
                                          <p:spTgt spid="22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wipe(left)">
                                      <p:cBhvr>
                                        <p:cTn id="22" dur="500"/>
                                        <p:tgtEl>
                                          <p:spTgt spid="225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wipe(left)">
                                      <p:cBhvr>
                                        <p:cTn id="27" dur="500"/>
                                        <p:tgtEl>
                                          <p:spTgt spid="225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531">
                                            <p:txEl>
                                              <p:pRg st="5" end="5"/>
                                            </p:txEl>
                                          </p:spTgt>
                                        </p:tgtEl>
                                        <p:attrNameLst>
                                          <p:attrName>style.visibility</p:attrName>
                                        </p:attrNameLst>
                                      </p:cBhvr>
                                      <p:to>
                                        <p:strVal val="visible"/>
                                      </p:to>
                                    </p:set>
                                    <p:animEffect transition="in" filter="wipe(left)">
                                      <p:cBhvr>
                                        <p:cTn id="32" dur="500"/>
                                        <p:tgtEl>
                                          <p:spTgt spid="225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531">
                                            <p:txEl>
                                              <p:pRg st="6" end="6"/>
                                            </p:txEl>
                                          </p:spTgt>
                                        </p:tgtEl>
                                        <p:attrNameLst>
                                          <p:attrName>style.visibility</p:attrName>
                                        </p:attrNameLst>
                                      </p:cBhvr>
                                      <p:to>
                                        <p:strVal val="visible"/>
                                      </p:to>
                                    </p:set>
                                    <p:animEffect transition="in" filter="wipe(left)">
                                      <p:cBhvr>
                                        <p:cTn id="37" dur="500"/>
                                        <p:tgtEl>
                                          <p:spTgt spid="2253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2531">
                                            <p:txEl>
                                              <p:pRg st="7" end="7"/>
                                            </p:txEl>
                                          </p:spTgt>
                                        </p:tgtEl>
                                        <p:attrNameLst>
                                          <p:attrName>style.visibility</p:attrName>
                                        </p:attrNameLst>
                                      </p:cBhvr>
                                      <p:to>
                                        <p:strVal val="visible"/>
                                      </p:to>
                                    </p:set>
                                    <p:animEffect transition="in" filter="wipe(left)">
                                      <p:cBhvr>
                                        <p:cTn id="42" dur="500"/>
                                        <p:tgtEl>
                                          <p:spTgt spid="2253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2531">
                                            <p:txEl>
                                              <p:pRg st="8" end="8"/>
                                            </p:txEl>
                                          </p:spTgt>
                                        </p:tgtEl>
                                        <p:attrNameLst>
                                          <p:attrName>style.visibility</p:attrName>
                                        </p:attrNameLst>
                                      </p:cBhvr>
                                      <p:to>
                                        <p:strVal val="visible"/>
                                      </p:to>
                                    </p:set>
                                    <p:animEffect transition="in" filter="wipe(left)">
                                      <p:cBhvr>
                                        <p:cTn id="47" dur="500"/>
                                        <p:tgtEl>
                                          <p:spTgt spid="2253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2531">
                                            <p:txEl>
                                              <p:pRg st="9" end="9"/>
                                            </p:txEl>
                                          </p:spTgt>
                                        </p:tgtEl>
                                        <p:attrNameLst>
                                          <p:attrName>style.visibility</p:attrName>
                                        </p:attrNameLst>
                                      </p:cBhvr>
                                      <p:to>
                                        <p:strVal val="visible"/>
                                      </p:to>
                                    </p:set>
                                    <p:animEffect transition="in" filter="wipe(left)">
                                      <p:cBhvr>
                                        <p:cTn id="52" dur="500"/>
                                        <p:tgtEl>
                                          <p:spTgt spid="2253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2531">
                                            <p:txEl>
                                              <p:pRg st="10" end="10"/>
                                            </p:txEl>
                                          </p:spTgt>
                                        </p:tgtEl>
                                        <p:attrNameLst>
                                          <p:attrName>style.visibility</p:attrName>
                                        </p:attrNameLst>
                                      </p:cBhvr>
                                      <p:to>
                                        <p:strVal val="visible"/>
                                      </p:to>
                                    </p:set>
                                    <p:animEffect transition="in" filter="wipe(left)">
                                      <p:cBhvr>
                                        <p:cTn id="57" dur="500"/>
                                        <p:tgtEl>
                                          <p:spTgt spid="22531">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2531">
                                            <p:txEl>
                                              <p:pRg st="11" end="11"/>
                                            </p:txEl>
                                          </p:spTgt>
                                        </p:tgtEl>
                                        <p:attrNameLst>
                                          <p:attrName>style.visibility</p:attrName>
                                        </p:attrNameLst>
                                      </p:cBhvr>
                                      <p:to>
                                        <p:strVal val="visible"/>
                                      </p:to>
                                    </p:set>
                                    <p:animEffect transition="in" filter="wipe(left)">
                                      <p:cBhvr>
                                        <p:cTn id="62" dur="500"/>
                                        <p:tgtEl>
                                          <p:spTgt spid="2253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862161" y="609600"/>
            <a:ext cx="5376839" cy="1066800"/>
          </a:xfrm>
        </p:spPr>
        <p:txBody>
          <a:bodyPr/>
          <a:lstStyle/>
          <a:p>
            <a:pPr>
              <a:lnSpc>
                <a:spcPct val="80000"/>
              </a:lnSpc>
            </a:pPr>
            <a:r>
              <a:rPr lang="en-US" sz="6600" b="1" dirty="0">
                <a:solidFill>
                  <a:schemeClr val="bg1"/>
                </a:solidFill>
              </a:rPr>
              <a:t>The Sin </a:t>
            </a:r>
            <a:r>
              <a:rPr lang="en-US" sz="6600" b="1" dirty="0" smtClean="0">
                <a:solidFill>
                  <a:schemeClr val="bg1"/>
                </a:solidFill>
              </a:rPr>
              <a:t>of</a:t>
            </a:r>
            <a:br>
              <a:rPr lang="en-US" sz="6600" b="1" dirty="0" smtClean="0">
                <a:solidFill>
                  <a:schemeClr val="bg1"/>
                </a:solidFill>
              </a:rPr>
            </a:br>
            <a:r>
              <a:rPr lang="en-US" sz="6600" b="1" dirty="0" smtClean="0">
                <a:solidFill>
                  <a:schemeClr val="bg1"/>
                </a:solidFill>
              </a:rPr>
              <a:t>Gambling</a:t>
            </a:r>
            <a:endParaRPr lang="en-US" sz="6600" b="1" dirty="0">
              <a:solidFill>
                <a:schemeClr val="bg1"/>
              </a:solidFill>
            </a:endParaRPr>
          </a:p>
        </p:txBody>
      </p:sp>
      <p:sp>
        <p:nvSpPr>
          <p:cNvPr id="106499" name="Rectangle 3"/>
          <p:cNvSpPr>
            <a:spLocks noGrp="1" noChangeArrowheads="1"/>
          </p:cNvSpPr>
          <p:nvPr>
            <p:ph type="body" idx="1"/>
          </p:nvPr>
        </p:nvSpPr>
        <p:spPr>
          <a:xfrm>
            <a:off x="685800" y="2438400"/>
            <a:ext cx="8153400" cy="4419600"/>
          </a:xfrm>
          <a:effectLst/>
        </p:spPr>
        <p:txBody>
          <a:bodyPr/>
          <a:lstStyle/>
          <a:p>
            <a:pPr>
              <a:lnSpc>
                <a:spcPct val="85000"/>
              </a:lnSpc>
              <a:spcBef>
                <a:spcPts val="0"/>
              </a:spcBef>
            </a:pPr>
            <a:r>
              <a:rPr lang="en-US" sz="4400" b="1" dirty="0">
                <a:solidFill>
                  <a:srgbClr val="FFFF00"/>
                </a:solidFill>
              </a:rPr>
              <a:t>Encourages </a:t>
            </a:r>
            <a:r>
              <a:rPr lang="en-US" sz="4400" b="1" dirty="0" smtClean="0">
                <a:solidFill>
                  <a:srgbClr val="FFFF00"/>
                </a:solidFill>
              </a:rPr>
              <a:t>laziness, lust &amp; selfishness</a:t>
            </a:r>
            <a:endParaRPr lang="en-US" sz="4400" b="1" dirty="0">
              <a:solidFill>
                <a:srgbClr val="FFFF00"/>
              </a:solidFill>
            </a:endParaRPr>
          </a:p>
          <a:p>
            <a:pPr>
              <a:lnSpc>
                <a:spcPct val="93000"/>
              </a:lnSpc>
              <a:buFont typeface="Monotype Sorts" pitchFamily="2" charset="2"/>
              <a:buNone/>
            </a:pPr>
            <a:r>
              <a:rPr lang="en-US" sz="3600" b="1" i="1" dirty="0">
                <a:solidFill>
                  <a:srgbClr val="66FFFF"/>
                </a:solidFill>
              </a:rPr>
              <a:t>	</a:t>
            </a:r>
            <a:r>
              <a:rPr lang="en-US" sz="4000" b="1" dirty="0">
                <a:solidFill>
                  <a:schemeClr val="bg1"/>
                </a:solidFill>
              </a:rPr>
              <a:t>“The desire of the lazy man kills him, for his hands refuse to labor.  He covets greedily all day long, but the righteous gives and does not </a:t>
            </a:r>
            <a:r>
              <a:rPr lang="en-US" sz="4000" b="1" dirty="0" smtClean="0">
                <a:solidFill>
                  <a:schemeClr val="bg1"/>
                </a:solidFill>
              </a:rPr>
              <a:t>spare” </a:t>
            </a:r>
            <a:r>
              <a:rPr lang="en-US" sz="4000" b="1" i="1" dirty="0" smtClean="0">
                <a:solidFill>
                  <a:schemeClr val="hlink"/>
                </a:solidFill>
              </a:rPr>
              <a:t>(</a:t>
            </a:r>
            <a:r>
              <a:rPr lang="en-US" sz="4000" b="1" i="1" dirty="0"/>
              <a:t>Prov. 21:25-26</a:t>
            </a:r>
            <a:r>
              <a:rPr lang="en-US" sz="4000" b="1" i="1" dirty="0" smtClean="0">
                <a:solidFill>
                  <a:schemeClr val="hlink"/>
                </a:solidFill>
              </a:rPr>
              <a:t>)</a:t>
            </a:r>
            <a:r>
              <a:rPr lang="en-US" sz="4000" b="1" dirty="0" smtClean="0">
                <a:solidFill>
                  <a:srgbClr val="FFFFFF"/>
                </a:solidFill>
              </a:rPr>
              <a:t>.</a:t>
            </a:r>
            <a:endParaRPr lang="en-US" sz="4000" b="1" dirty="0">
              <a:solidFill>
                <a:srgbClr val="FFFFFF"/>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1" y="0"/>
            <a:ext cx="1854200" cy="1454758"/>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9000" y="0"/>
            <a:ext cx="1905000" cy="1524000"/>
          </a:xfrm>
          <a:prstGeom prst="rect">
            <a:avLst/>
          </a:prstGeom>
        </p:spPr>
      </p:pic>
    </p:spTree>
    <p:extLst>
      <p:ext uri="{BB962C8B-B14F-4D97-AF65-F5344CB8AC3E}">
        <p14:creationId xmlns:p14="http://schemas.microsoft.com/office/powerpoint/2010/main" val="48939335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p:cTn id="7" dur="1000" fill="hold"/>
                                        <p:tgtEl>
                                          <p:spTgt spid="106499">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10649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6499">
                                            <p:txEl>
                                              <p:pRg st="0" end="0"/>
                                            </p:txEl>
                                          </p:spTgt>
                                        </p:tgtEl>
                                      </p:cBhvr>
                                    </p:animEffect>
                                  </p:childTnLst>
                                </p:cTn>
                              </p:par>
                            </p:childTnLst>
                          </p:cTn>
                        </p:par>
                        <p:par>
                          <p:cTn id="10" fill="hold" nodeType="afterGroup">
                            <p:stCondLst>
                              <p:cond delay="1000"/>
                            </p:stCondLst>
                            <p:childTnLst>
                              <p:par>
                                <p:cTn id="11" presetID="12" presetClass="entr" presetSubtype="1" fill="hold" nodeType="afterEffect">
                                  <p:stCondLst>
                                    <p:cond delay="0"/>
                                  </p:stCondLst>
                                  <p:childTnLst>
                                    <p:set>
                                      <p:cBhvr>
                                        <p:cTn id="12" dur="1" fill="hold">
                                          <p:stCondLst>
                                            <p:cond delay="0"/>
                                          </p:stCondLst>
                                        </p:cTn>
                                        <p:tgtEl>
                                          <p:spTgt spid="106499">
                                            <p:txEl>
                                              <p:pRg st="1" end="1"/>
                                            </p:txEl>
                                          </p:spTgt>
                                        </p:tgtEl>
                                        <p:attrNameLst>
                                          <p:attrName>style.visibility</p:attrName>
                                        </p:attrNameLst>
                                      </p:cBhvr>
                                      <p:to>
                                        <p:strVal val="visible"/>
                                      </p:to>
                                    </p:set>
                                    <p:animEffect transition="in" filter="slide(fromTop)">
                                      <p:cBhvr>
                                        <p:cTn id="13" dur="1000"/>
                                        <p:tgtEl>
                                          <p:spTgt spid="1064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1862161" y="228600"/>
            <a:ext cx="5376840" cy="1828800"/>
          </a:xfrm>
        </p:spPr>
        <p:txBody>
          <a:bodyPr/>
          <a:lstStyle/>
          <a:p>
            <a:pPr>
              <a:lnSpc>
                <a:spcPct val="80000"/>
              </a:lnSpc>
            </a:pPr>
            <a:r>
              <a:rPr lang="en-US" sz="6600" b="1" dirty="0">
                <a:solidFill>
                  <a:schemeClr val="bg1"/>
                </a:solidFill>
              </a:rPr>
              <a:t>The Sin of Gambling</a:t>
            </a:r>
          </a:p>
        </p:txBody>
      </p:sp>
      <p:sp>
        <p:nvSpPr>
          <p:cNvPr id="108547" name="Rectangle 3"/>
          <p:cNvSpPr>
            <a:spLocks noGrp="1" noChangeArrowheads="1"/>
          </p:cNvSpPr>
          <p:nvPr>
            <p:ph type="body" idx="1"/>
          </p:nvPr>
        </p:nvSpPr>
        <p:spPr>
          <a:xfrm>
            <a:off x="609600" y="2438400"/>
            <a:ext cx="8077200" cy="4419600"/>
          </a:xfrm>
          <a:effectLst/>
        </p:spPr>
        <p:txBody>
          <a:bodyPr/>
          <a:lstStyle/>
          <a:p>
            <a:pPr>
              <a:tabLst>
                <a:tab pos="690563" algn="l"/>
              </a:tabLst>
            </a:pPr>
            <a:r>
              <a:rPr lang="en-US" sz="4400" b="1" dirty="0" smtClean="0">
                <a:solidFill>
                  <a:srgbClr val="FFFF00"/>
                </a:solidFill>
              </a:rPr>
              <a:t>Discourages productive labor</a:t>
            </a:r>
            <a:endParaRPr lang="en-US" sz="4400" b="1" dirty="0">
              <a:solidFill>
                <a:srgbClr val="FFFF00"/>
              </a:solidFill>
            </a:endParaRPr>
          </a:p>
          <a:p>
            <a:pPr>
              <a:spcBef>
                <a:spcPts val="1200"/>
              </a:spcBef>
              <a:buFont typeface="Monotype Sorts" pitchFamily="2" charset="2"/>
              <a:buNone/>
              <a:tabLst>
                <a:tab pos="690563" algn="l"/>
              </a:tabLst>
            </a:pPr>
            <a:r>
              <a:rPr lang="en-US" sz="3600" b="1" i="1" dirty="0">
                <a:solidFill>
                  <a:srgbClr val="66FFFF"/>
                </a:solidFill>
              </a:rPr>
              <a:t>	</a:t>
            </a:r>
            <a:r>
              <a:rPr lang="en-US" sz="4000" b="1" dirty="0" smtClean="0">
                <a:solidFill>
                  <a:schemeClr val="bg1"/>
                </a:solidFill>
              </a:rPr>
              <a:t>“</a:t>
            </a:r>
            <a:r>
              <a:rPr lang="en-US" sz="4000" b="1" dirty="0">
                <a:solidFill>
                  <a:schemeClr val="bg1"/>
                </a:solidFill>
              </a:rPr>
              <a:t>In all labor there is profit, but </a:t>
            </a:r>
            <a:r>
              <a:rPr lang="en-US" sz="4000" b="1" dirty="0" smtClean="0">
                <a:solidFill>
                  <a:schemeClr val="bg1"/>
                </a:solidFill>
              </a:rPr>
              <a:t>idle chatter </a:t>
            </a:r>
            <a:r>
              <a:rPr lang="en-US" sz="4000" b="1" dirty="0">
                <a:solidFill>
                  <a:schemeClr val="bg1"/>
                </a:solidFill>
              </a:rPr>
              <a:t>leads only to </a:t>
            </a:r>
            <a:r>
              <a:rPr lang="en-US" sz="4000" b="1" dirty="0" smtClean="0">
                <a:solidFill>
                  <a:schemeClr val="bg1"/>
                </a:solidFill>
              </a:rPr>
              <a:t>poverty”</a:t>
            </a:r>
            <a:r>
              <a:rPr lang="en-US" sz="4000" b="1" i="1" dirty="0">
                <a:solidFill>
                  <a:srgbClr val="66FFFF"/>
                </a:solidFill>
              </a:rPr>
              <a:t> </a:t>
            </a:r>
            <a:r>
              <a:rPr lang="en-US" sz="4000" b="1" i="1" dirty="0" smtClean="0">
                <a:solidFill>
                  <a:schemeClr val="hlink"/>
                </a:solidFill>
              </a:rPr>
              <a:t>(</a:t>
            </a:r>
            <a:r>
              <a:rPr lang="en-US" sz="4000" b="1" i="1" dirty="0"/>
              <a:t>Prov. 14:23</a:t>
            </a:r>
            <a:r>
              <a:rPr lang="en-US" sz="4000" b="1" i="1" dirty="0" smtClean="0">
                <a:solidFill>
                  <a:schemeClr val="hlink"/>
                </a:solidFill>
              </a:rPr>
              <a:t>)</a:t>
            </a:r>
            <a:r>
              <a:rPr lang="en-US" sz="4000" b="1" dirty="0" smtClean="0">
                <a:solidFill>
                  <a:schemeClr val="bg1"/>
                </a:solidFill>
              </a:rPr>
              <a:t>.</a:t>
            </a:r>
            <a:endParaRPr lang="en-US" sz="4000" b="1" i="1" dirty="0">
              <a:solidFill>
                <a:schemeClr val="hlink"/>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1" y="0"/>
            <a:ext cx="1854200" cy="145475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9000" y="0"/>
            <a:ext cx="1905000" cy="1524000"/>
          </a:xfrm>
          <a:prstGeom prst="rect">
            <a:avLst/>
          </a:prstGeom>
        </p:spPr>
      </p:pic>
    </p:spTree>
    <p:extLst>
      <p:ext uri="{BB962C8B-B14F-4D97-AF65-F5344CB8AC3E}">
        <p14:creationId xmlns:p14="http://schemas.microsoft.com/office/powerpoint/2010/main" val="404528659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p:cTn id="7" dur="1000" fill="hold"/>
                                        <p:tgtEl>
                                          <p:spTgt spid="108547">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10854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8547">
                                            <p:txEl>
                                              <p:pRg st="0" end="0"/>
                                            </p:txEl>
                                          </p:spTgt>
                                        </p:tgtEl>
                                      </p:cBhvr>
                                    </p:animEffect>
                                  </p:childTnLst>
                                </p:cTn>
                              </p:par>
                            </p:childTnLst>
                          </p:cTn>
                        </p:par>
                        <p:par>
                          <p:cTn id="10" fill="hold" nodeType="afterGroup">
                            <p:stCondLst>
                              <p:cond delay="1000"/>
                            </p:stCondLst>
                            <p:childTnLst>
                              <p:par>
                                <p:cTn id="11" presetID="12" presetClass="entr" presetSubtype="1" fill="hold" nodeType="afterEffect">
                                  <p:stCondLst>
                                    <p:cond delay="1000"/>
                                  </p:stCondLst>
                                  <p:childTnLst>
                                    <p:set>
                                      <p:cBhvr>
                                        <p:cTn id="12" dur="1" fill="hold">
                                          <p:stCondLst>
                                            <p:cond delay="0"/>
                                          </p:stCondLst>
                                        </p:cTn>
                                        <p:tgtEl>
                                          <p:spTgt spid="108547">
                                            <p:txEl>
                                              <p:pRg st="1" end="1"/>
                                            </p:txEl>
                                          </p:spTgt>
                                        </p:tgtEl>
                                        <p:attrNameLst>
                                          <p:attrName>style.visibility</p:attrName>
                                        </p:attrNameLst>
                                      </p:cBhvr>
                                      <p:to>
                                        <p:strVal val="visible"/>
                                      </p:to>
                                    </p:set>
                                    <p:animEffect transition="in" filter="slide(fromTop)">
                                      <p:cBhvr>
                                        <p:cTn id="13" dur="1000"/>
                                        <p:tgtEl>
                                          <p:spTgt spid="1085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ueSpeed">
  <a:themeElements>
    <a:clrScheme name="BlueSpee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ueSpe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ueSpee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ueSpee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ueSpeed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ueSpeed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ueSpee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ueSpee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ueSpee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Designs\BlueSpeed.ppt</Template>
  <TotalTime>23143</TotalTime>
  <Words>469</Words>
  <Application>Microsoft Office PowerPoint</Application>
  <PresentationFormat>Letter Paper (8.5x11 in)</PresentationFormat>
  <Paragraphs>73</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BlueSpeed</vt:lpstr>
      <vt:lpstr>Repentance &amp; Its Works</vt:lpstr>
      <vt:lpstr>Two Pictures of Repentance</vt:lpstr>
      <vt:lpstr>PowerPoint Presentation</vt:lpstr>
      <vt:lpstr>Repentance &amp; 2 Cor. 7</vt:lpstr>
      <vt:lpstr>What Kind Of works are worthy of repentance?</vt:lpstr>
      <vt:lpstr>No Gambling</vt:lpstr>
      <vt:lpstr>Gambling Is Condemned</vt:lpstr>
      <vt:lpstr>The Sin of Gambling</vt:lpstr>
      <vt:lpstr>The Sin of Gambling</vt:lpstr>
      <vt:lpstr>The Sin of Gambling</vt:lpstr>
      <vt:lpstr>The Sin of Gambling</vt:lpstr>
      <vt:lpstr>The Sin of Gambling</vt:lpstr>
      <vt:lpstr>The Sin of Gambling</vt:lpstr>
      <vt:lpstr>Beware of Gambling!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Repentance</dc:title>
  <dc:creator>Harry Osborne</dc:creator>
  <cp:lastModifiedBy>Harry</cp:lastModifiedBy>
  <cp:revision>55</cp:revision>
  <cp:lastPrinted>1998-05-30T20:15:40Z</cp:lastPrinted>
  <dcterms:created xsi:type="dcterms:W3CDTF">1998-05-30T17:43:04Z</dcterms:created>
  <dcterms:modified xsi:type="dcterms:W3CDTF">2013-03-31T13:13:28Z</dcterms:modified>
</cp:coreProperties>
</file>