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</p:sldMasterIdLst>
  <p:notesMasterIdLst>
    <p:notesMasterId r:id="rId17"/>
  </p:notesMasterIdLst>
  <p:sldIdLst>
    <p:sldId id="261" r:id="rId2"/>
    <p:sldId id="273" r:id="rId3"/>
    <p:sldId id="271" r:id="rId4"/>
    <p:sldId id="258" r:id="rId5"/>
    <p:sldId id="257" r:id="rId6"/>
    <p:sldId id="277" r:id="rId7"/>
    <p:sldId id="280" r:id="rId8"/>
    <p:sldId id="275" r:id="rId9"/>
    <p:sldId id="262" r:id="rId10"/>
    <p:sldId id="263" r:id="rId11"/>
    <p:sldId id="265" r:id="rId12"/>
    <p:sldId id="266" r:id="rId13"/>
    <p:sldId id="267" r:id="rId14"/>
    <p:sldId id="268" r:id="rId15"/>
    <p:sldId id="279" r:id="rId16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CC00"/>
    <a:srgbClr val="FFFF66"/>
    <a:srgbClr val="5B6733"/>
    <a:srgbClr val="839549"/>
    <a:srgbClr val="1C1C1C"/>
    <a:srgbClr val="080808"/>
    <a:srgbClr val="000000"/>
    <a:srgbClr val="996633"/>
    <a:srgbClr val="29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2787" autoAdjust="0"/>
    <p:restoredTop sz="93688" autoAdjust="0"/>
  </p:normalViewPr>
  <p:slideViewPr>
    <p:cSldViewPr>
      <p:cViewPr>
        <p:scale>
          <a:sx n="75" d="100"/>
          <a:sy n="75" d="100"/>
        </p:scale>
        <p:origin x="-258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8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fld id="{513E75B4-32AB-4DDC-8551-E8F320AFF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349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2AAFA0D-C2C9-4023-816D-023CAF1A179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1960DB-F86B-44D3-84AF-2C21113E187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7C1FC-88CF-4E09-9FBA-42A2F173DFF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B653134-C661-49A8-BDA8-B5DBC6608B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3EB4D0-D6D8-40B6-9A83-AB2A2256CD9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4630EF-1DFA-4754-A09C-07229C9601D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493F54-E51A-43B7-945C-D3C4E45050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21F487-9E63-4E86-9881-01033B090B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F0F5C3-B1E6-49C5-A7E2-A813633375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413EDE1F-7958-4602-8584-0FF20BA9DC8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455EAF8-51B4-4291-B2BB-20DA18B3E9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902E728-E056-48F3-9846-91E2F3CA42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ransition spd="med">
    <p:cover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200400"/>
            <a:ext cx="8382000" cy="2167596"/>
          </a:xfrm>
        </p:spPr>
        <p:txBody>
          <a:bodyPr/>
          <a:lstStyle/>
          <a:p>
            <a:pPr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the works of the flesh are evident, which are: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adultery, fornication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uncleanness,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lewdness…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</a:p>
          <a:p>
            <a:pPr eaLnBrk="1" hangingPunct="1">
              <a:defRPr/>
            </a:pPr>
            <a:r>
              <a:rPr lang="en-US" sz="32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Galatians 5:19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838200"/>
            <a:ext cx="9144000" cy="2057400"/>
          </a:xfrm>
        </p:spPr>
        <p:txBody>
          <a:bodyPr/>
          <a:lstStyle/>
          <a:p>
            <a:pPr eaLnBrk="1" hangingPunct="1">
              <a:defRPr/>
            </a:pPr>
            <a:r>
              <a:rPr lang="en-US" sz="72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Call to Purity</a:t>
            </a:r>
            <a: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b="1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 Two Worlds of Sexual Promiscuity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6096000" y="3712191"/>
            <a:ext cx="20574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28600" y="5638800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CC00"/>
                </a:solidFill>
              </a:rPr>
              <a:t>How were the works of the flesh evident then?</a:t>
            </a:r>
            <a:endParaRPr lang="en-US" sz="3200" b="1" dirty="0">
              <a:solidFill>
                <a:srgbClr val="FFCC00"/>
              </a:solidFill>
            </a:endParaRP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24000"/>
            <a:ext cx="8686800" cy="5029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3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US" sz="33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Lustful (</a:t>
            </a:r>
            <a:r>
              <a:rPr lang="en-US" sz="33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Mk</a:t>
            </a:r>
            <a:r>
              <a:rPr lang="en-US" sz="33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. 7:21; Matt. </a:t>
            </a:r>
            <a:r>
              <a:rPr lang="en-US" sz="33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5:28; Prov</a:t>
            </a:r>
            <a:r>
              <a:rPr lang="en-US" sz="33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. 6: 23-29</a:t>
            </a:r>
            <a:r>
              <a:rPr lang="en-US" sz="33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)</a:t>
            </a:r>
          </a:p>
          <a:p>
            <a:pPr eaLnBrk="1" hangingPunct="1">
              <a:lnSpc>
                <a:spcPct val="93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US" sz="33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Loveless (</a:t>
            </a:r>
            <a:r>
              <a:rPr lang="en-US" sz="33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1 Thess</a:t>
            </a:r>
            <a:r>
              <a:rPr lang="en-US" sz="33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. </a:t>
            </a:r>
            <a:r>
              <a:rPr lang="en-US" sz="33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4:6; Heb</a:t>
            </a:r>
            <a:r>
              <a:rPr lang="en-US" sz="33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. 13:4</a:t>
            </a:r>
            <a:r>
              <a:rPr lang="en-US" sz="33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)</a:t>
            </a:r>
          </a:p>
          <a:p>
            <a:pPr eaLnBrk="1" hangingPunct="1">
              <a:lnSpc>
                <a:spcPct val="93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US" sz="33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Against </a:t>
            </a:r>
            <a:r>
              <a:rPr lang="en-US" sz="33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body </a:t>
            </a:r>
            <a:r>
              <a:rPr lang="en-US" sz="33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&amp; dishonors </a:t>
            </a:r>
            <a:r>
              <a:rPr lang="en-US" sz="33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it (</a:t>
            </a:r>
            <a:r>
              <a:rPr lang="en-US" sz="33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1 Cor. 6:13</a:t>
            </a:r>
            <a:r>
              <a:rPr lang="en-US" sz="33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, 15, </a:t>
            </a:r>
            <a:r>
              <a:rPr lang="en-US" sz="33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18; 1 Thess</a:t>
            </a:r>
            <a:r>
              <a:rPr lang="en-US" sz="33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. 4:3-5</a:t>
            </a:r>
            <a:r>
              <a:rPr lang="en-US" sz="33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)</a:t>
            </a:r>
          </a:p>
          <a:p>
            <a:pPr eaLnBrk="1" hangingPunct="1">
              <a:lnSpc>
                <a:spcPct val="93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US" sz="33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Punished by </a:t>
            </a:r>
            <a:r>
              <a:rPr lang="en-US" sz="33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God (</a:t>
            </a:r>
            <a:r>
              <a:rPr lang="en-US" sz="33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1 Thess</a:t>
            </a:r>
            <a:r>
              <a:rPr lang="en-US" sz="33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. </a:t>
            </a:r>
            <a:r>
              <a:rPr lang="en-US" sz="33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4:6; Heb</a:t>
            </a:r>
            <a:r>
              <a:rPr lang="en-US" sz="33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. 13:4</a:t>
            </a:r>
            <a:r>
              <a:rPr lang="en-US" sz="33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)</a:t>
            </a:r>
          </a:p>
          <a:p>
            <a:pPr eaLnBrk="1" hangingPunct="1">
              <a:lnSpc>
                <a:spcPct val="93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US" sz="33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Avoid fornication by…</a:t>
            </a:r>
          </a:p>
          <a:p>
            <a:pPr lvl="1">
              <a:lnSpc>
                <a:spcPct val="93000"/>
              </a:lnSpc>
              <a:spcBef>
                <a:spcPts val="0"/>
              </a:spcBef>
              <a:spcAft>
                <a:spcPts val="800"/>
              </a:spcAft>
              <a:buFont typeface="Wingdings" pitchFamily="2" charset="2"/>
              <a:buChar char="§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Marriage (</a:t>
            </a:r>
            <a:r>
              <a:rPr lang="en-US" sz="30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</a:t>
            </a:r>
            <a:r>
              <a:rPr lang="en-US" sz="3000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Cor. </a:t>
            </a:r>
            <a:r>
              <a:rPr lang="en-US" sz="30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7:2</a:t>
            </a:r>
            <a:r>
              <a:rPr lang="en-US" sz="3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endParaRPr lang="en-US" sz="30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>
              <a:lnSpc>
                <a:spcPct val="93000"/>
              </a:lnSpc>
              <a:spcBef>
                <a:spcPts val="0"/>
              </a:spcBef>
              <a:spcAft>
                <a:spcPts val="800"/>
              </a:spcAft>
              <a:buFont typeface="Wingdings" pitchFamily="2" charset="2"/>
              <a:buChar char="§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Self-control (</a:t>
            </a:r>
            <a:r>
              <a:rPr lang="en-US" sz="30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Gal</a:t>
            </a:r>
            <a:r>
              <a:rPr lang="en-US" sz="3000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5:23; 2 Pet. </a:t>
            </a:r>
            <a:r>
              <a:rPr lang="en-US" sz="30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1:6</a:t>
            </a:r>
            <a:r>
              <a:rPr lang="en-US" sz="3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endParaRPr lang="en-US" sz="30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>
              <a:lnSpc>
                <a:spcPct val="93000"/>
              </a:lnSpc>
              <a:spcBef>
                <a:spcPts val="0"/>
              </a:spcBef>
              <a:spcAft>
                <a:spcPts val="800"/>
              </a:spcAft>
              <a:buFont typeface="Wingdings" pitchFamily="2" charset="2"/>
              <a:buChar char="§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Flee fornication (</a:t>
            </a:r>
            <a:r>
              <a:rPr lang="en-US" sz="30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</a:t>
            </a:r>
            <a:r>
              <a:rPr lang="en-US" sz="3000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Cor. </a:t>
            </a:r>
            <a:r>
              <a:rPr lang="en-US" sz="30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6:18</a:t>
            </a:r>
            <a:r>
              <a:rPr lang="en-US" sz="30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)</a:t>
            </a:r>
            <a:endParaRPr lang="en-US" sz="3000" b="1" dirty="0">
              <a:effectLst>
                <a:outerShdw blurRad="38100" dist="38100" dir="2700000" algn="tl">
                  <a:srgbClr val="000000"/>
                </a:outerShdw>
              </a:effectLst>
              <a:cs typeface="Times New Roman" charset="0"/>
            </a:endParaRPr>
          </a:p>
          <a:p>
            <a:pPr lvl="1">
              <a:lnSpc>
                <a:spcPct val="80000"/>
              </a:lnSpc>
              <a:defRPr/>
            </a:pPr>
            <a:endParaRPr lang="en-US" sz="34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charset="0"/>
            </a:endParaRP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382000" cy="9906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Characteristics of Fornication</a:t>
            </a:r>
            <a:endParaRPr lang="en-US" sz="4800" b="1" i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819400"/>
            <a:ext cx="8610600" cy="3657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Physical dirt, dirtiness</a:t>
            </a:r>
          </a:p>
          <a:p>
            <a:pPr eaLnBrk="1" hangingPunct="1"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Ceremonial uncleanness </a:t>
            </a:r>
            <a:r>
              <a:rPr 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(Lev. 22:2-3)</a:t>
            </a:r>
          </a:p>
          <a:p>
            <a:pPr eaLnBrk="1" hangingPunct="1"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Moral </a:t>
            </a:r>
            <a:r>
              <a:rPr 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defilement</a:t>
            </a:r>
          </a:p>
          <a:p>
            <a:pPr lvl="1">
              <a:defRPr/>
            </a:pPr>
            <a:r>
              <a:rPr lang="en-US" sz="31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“in </a:t>
            </a:r>
            <a:r>
              <a:rPr lang="en-US" sz="31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 moral sense: the impurity of lustful, luxurious, profligate living … used of impure motives in 1 </a:t>
            </a:r>
            <a:r>
              <a:rPr lang="en-US" sz="31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Ths</a:t>
            </a:r>
            <a:r>
              <a:rPr lang="en-US" sz="31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 2:3” </a:t>
            </a:r>
            <a:r>
              <a:rPr lang="en-US" sz="33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3300" b="1" u="sng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Thayer</a:t>
            </a:r>
            <a:r>
              <a:rPr lang="en-US" sz="33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21</a:t>
            </a:r>
            <a:r>
              <a:rPr lang="en-US" sz="33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endParaRPr lang="en-US" sz="3300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447800"/>
            <a:ext cx="8001000" cy="1143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52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Uncleanness</a:t>
            </a:r>
            <a:r>
              <a:rPr lang="en-US" sz="52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5200" b="1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52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akatharsia</a:t>
            </a:r>
            <a:r>
              <a:rPr lang="en-US" sz="5200" b="1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</p:txBody>
      </p:sp>
      <p:sp>
        <p:nvSpPr>
          <p:cNvPr id="4" name="Rectangle 3"/>
          <p:cNvSpPr/>
          <p:nvPr/>
        </p:nvSpPr>
        <p:spPr>
          <a:xfrm>
            <a:off x="533400" y="381000"/>
            <a:ext cx="8229600" cy="1219200"/>
          </a:xfrm>
          <a:prstGeom prst="rect">
            <a:avLst/>
          </a:prstGeom>
          <a:solidFill>
            <a:srgbClr val="5B67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solidFill>
                  <a:srgbClr val="FFCC00"/>
                </a:solidFill>
                <a:latin typeface="+mj-lt"/>
              </a:rPr>
              <a:t>Bible Terms</a:t>
            </a:r>
            <a:endParaRPr lang="en-US" sz="6600" b="1" dirty="0">
              <a:solidFill>
                <a:srgbClr val="FFCC00"/>
              </a:solidFill>
              <a:latin typeface="+mj-lt"/>
            </a:endParaRP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924800" cy="43434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Thought, </a:t>
            </a:r>
            <a:r>
              <a:rPr lang="en-US" sz="40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Gen. 6:5; Prov. 23:7</a:t>
            </a:r>
          </a:p>
          <a:p>
            <a:pPr eaLnBrk="1" hangingPunct="1"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Word, </a:t>
            </a:r>
            <a:r>
              <a:rPr lang="en-US" sz="40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Eph. 5:3-4</a:t>
            </a:r>
          </a:p>
          <a:p>
            <a:pPr eaLnBrk="1" hangingPunct="1"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Deed, </a:t>
            </a:r>
            <a:r>
              <a:rPr lang="en-US" sz="40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Eph. 4:19-20</a:t>
            </a:r>
          </a:p>
          <a:p>
            <a:pPr eaLnBrk="1" hangingPunct="1"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 greedy, selfish act designed  to gratify fleshly lusts through impure means </a:t>
            </a:r>
            <a:r>
              <a:rPr lang="en-US" sz="40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(cf. Matt. 5:8)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Uncleanness is Inclusive</a:t>
            </a:r>
            <a:endParaRPr lang="en-US" sz="5400" b="1" i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743200"/>
            <a:ext cx="8686800" cy="3886200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“Unbridled lust, excess, licentiousness, lasciviousness, </a:t>
            </a:r>
            <a:r>
              <a:rPr lang="en-US" sz="34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wantonness, </a:t>
            </a:r>
            <a:r>
              <a:rPr lang="en-US" sz="34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outrageousness</a:t>
            </a:r>
            <a:r>
              <a:rPr lang="en-US" sz="34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, shamelessness, </a:t>
            </a:r>
            <a:r>
              <a:rPr lang="en-US" sz="34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insolence …wanton </a:t>
            </a:r>
            <a:r>
              <a:rPr lang="en-US" sz="34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(acts or) manners, as filthy words, indecent bodily movements, unchaste handling of males </a:t>
            </a:r>
            <a:r>
              <a:rPr lang="en-US" sz="34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and </a:t>
            </a:r>
            <a:r>
              <a:rPr lang="en-US" sz="34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females” </a:t>
            </a:r>
            <a:r>
              <a:rPr lang="en-US" sz="34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(</a:t>
            </a:r>
            <a:r>
              <a:rPr lang="en-US" sz="3400" b="1" u="sng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Thayer</a:t>
            </a:r>
            <a:r>
              <a:rPr lang="en-US" sz="34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, 79-80</a:t>
            </a:r>
            <a:r>
              <a:rPr lang="en-US" sz="34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)</a:t>
            </a:r>
          </a:p>
          <a:p>
            <a:pPr marL="290513" indent="-290513">
              <a:defRPr/>
            </a:pPr>
            <a:r>
              <a:rPr lang="en-US" sz="3400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“The terrible thing about </a:t>
            </a:r>
            <a:r>
              <a:rPr lang="en-US" sz="3400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‘</a:t>
            </a:r>
            <a:r>
              <a:rPr lang="en-US" sz="3400" b="1" i="1" dirty="0" err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aselgeia</a:t>
            </a:r>
            <a:r>
              <a:rPr lang="en-US" sz="3400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’</a:t>
            </a:r>
            <a:r>
              <a:rPr lang="en-US" sz="3400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 is that it is the act of a character which has lost that which ought to be its greatest defense -- its self-respect, and its sense of shame.”  (</a:t>
            </a:r>
            <a:r>
              <a:rPr lang="en-US" sz="3400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Flesh &amp; Spirit</a:t>
            </a:r>
            <a:r>
              <a:rPr lang="en-US" sz="3400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, Barclay, p. 33)</a:t>
            </a:r>
          </a:p>
          <a:p>
            <a:pPr marL="290513" indent="-290513">
              <a:defRPr/>
            </a:pPr>
            <a:r>
              <a:rPr lang="en-US" sz="3400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Christians must cease such thoughts &amp; practices –</a:t>
            </a: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400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Pet. 4:2-4; Gal. </a:t>
            </a:r>
            <a:r>
              <a:rPr lang="en-US" sz="34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5:23-24; Rom. 13:13</a:t>
            </a:r>
            <a:endParaRPr lang="en-US" sz="3400" b="1" i="1" dirty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800" b="1" dirty="0" smtClean="0">
              <a:effectLst>
                <a:outerShdw blurRad="38100" dist="38100" dir="2700000" algn="tl">
                  <a:srgbClr val="000000"/>
                </a:outerShdw>
              </a:effectLst>
              <a:cs typeface="Times New Roman" charset="0"/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752600"/>
            <a:ext cx="7772400" cy="9144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US" sz="52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Lewdness</a:t>
            </a:r>
            <a:r>
              <a:rPr lang="en-US" sz="5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5200" b="1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52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aselgeia</a:t>
            </a:r>
            <a:r>
              <a:rPr lang="en-US" sz="5200" b="1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</p:txBody>
      </p:sp>
      <p:sp>
        <p:nvSpPr>
          <p:cNvPr id="4" name="Rectangle 3"/>
          <p:cNvSpPr/>
          <p:nvPr/>
        </p:nvSpPr>
        <p:spPr>
          <a:xfrm>
            <a:off x="533400" y="381000"/>
            <a:ext cx="8229600" cy="1219200"/>
          </a:xfrm>
          <a:prstGeom prst="rect">
            <a:avLst/>
          </a:prstGeom>
          <a:solidFill>
            <a:srgbClr val="5B67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solidFill>
                  <a:srgbClr val="FFCC00"/>
                </a:solidFill>
                <a:latin typeface="+mj-lt"/>
              </a:rPr>
              <a:t>Bible Terms</a:t>
            </a:r>
            <a:endParaRPr lang="en-US" sz="6600" b="1" dirty="0">
              <a:solidFill>
                <a:srgbClr val="FFCC00"/>
              </a:solidFill>
              <a:latin typeface="+mj-lt"/>
            </a:endParaRP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209800"/>
            <a:ext cx="8229600" cy="4419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Unbridled lust, </a:t>
            </a:r>
            <a:r>
              <a:rPr lang="en-US" sz="36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Jas. 1:14-15</a:t>
            </a:r>
          </a:p>
          <a:p>
            <a:pPr eaLnBrk="1" hangingPunct="1"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Shameless, unrestrained conduct</a:t>
            </a:r>
          </a:p>
          <a:p>
            <a:pPr lvl="1" eaLnBrk="1" hangingPunct="1">
              <a:lnSpc>
                <a:spcPct val="90000"/>
              </a:lnSpc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Indecent </a:t>
            </a:r>
            <a:r>
              <a:rPr 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bodily movements</a:t>
            </a:r>
          </a:p>
          <a:p>
            <a:pPr lvl="1" eaLnBrk="1" hangingPunct="1">
              <a:lnSpc>
                <a:spcPct val="90000"/>
              </a:lnSpc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Unchaste</a:t>
            </a:r>
            <a:r>
              <a:rPr 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handling of males &amp; </a:t>
            </a:r>
            <a:r>
              <a:rPr 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females</a:t>
            </a:r>
          </a:p>
          <a:p>
            <a:pPr lvl="1" eaLnBrk="1" hangingPunct="1">
              <a:lnSpc>
                <a:spcPct val="90000"/>
              </a:lnSpc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Dancing</a:t>
            </a:r>
            <a:endParaRPr lang="en-US" sz="3200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 eaLnBrk="1" hangingPunct="1">
              <a:lnSpc>
                <a:spcPct val="90000"/>
              </a:lnSpc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Immodest dress</a:t>
            </a:r>
          </a:p>
          <a:p>
            <a:pPr lvl="1" eaLnBrk="1" hangingPunct="1">
              <a:lnSpc>
                <a:spcPct val="90000"/>
              </a:lnSpc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Pornography, cyber-sex, etc</a:t>
            </a:r>
            <a:r>
              <a:rPr 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 lvl="1">
              <a:lnSpc>
                <a:spcPct val="90000"/>
              </a:lnSpc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Filthy </a:t>
            </a:r>
            <a:r>
              <a:rPr 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words</a:t>
            </a:r>
            <a:endParaRPr lang="en-US" sz="32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458200" cy="13716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5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Lewdness Starts in the </a:t>
            </a:r>
            <a:r>
              <a:rPr lang="en-US" sz="5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Mind</a:t>
            </a:r>
            <a:r>
              <a:rPr lang="en-US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9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Mark </a:t>
            </a:r>
            <a:r>
              <a:rPr lang="en-US" sz="49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7:21-23</a:t>
            </a: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905000"/>
            <a:ext cx="7696200" cy="4724400"/>
          </a:xfrm>
        </p:spPr>
        <p:txBody>
          <a:bodyPr>
            <a:normAutofit/>
          </a:bodyPr>
          <a:lstStyle/>
          <a:p>
            <a:pPr eaLnBrk="1" hangingPunct="1">
              <a:spcBef>
                <a:spcPts val="0"/>
              </a:spcBef>
              <a:spcAft>
                <a:spcPts val="1800"/>
              </a:spcAft>
              <a:defRPr/>
            </a:pPr>
            <a:r>
              <a:rPr lang="en-US" sz="4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en-US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nsult God </a:t>
            </a:r>
            <a:r>
              <a:rPr lang="en-US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&amp; His </a:t>
            </a:r>
            <a:r>
              <a:rPr lang="en-US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people    (</a:t>
            </a:r>
            <a:r>
              <a:rPr lang="en-US" sz="40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Rom</a:t>
            </a:r>
            <a:r>
              <a:rPr lang="en-US" sz="40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1:24-27; Eph. 5:3, </a:t>
            </a:r>
            <a:r>
              <a:rPr lang="en-US" sz="40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12</a:t>
            </a:r>
            <a:r>
              <a:rPr lang="en-US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endParaRPr lang="en-US" sz="4000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spcBef>
                <a:spcPts val="0"/>
              </a:spcBef>
              <a:spcAft>
                <a:spcPts val="1800"/>
              </a:spcAft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Will reap God’s punishment (</a:t>
            </a:r>
            <a:r>
              <a:rPr lang="en-US" sz="40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Gal</a:t>
            </a:r>
            <a:r>
              <a:rPr lang="en-US" sz="40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  <a:r>
              <a:rPr lang="en-US" sz="40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5:21</a:t>
            </a:r>
            <a:r>
              <a:rPr lang="en-US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endParaRPr lang="en-US" sz="4000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spcBef>
                <a:spcPts val="0"/>
              </a:spcBef>
              <a:spcAft>
                <a:spcPts val="1800"/>
              </a:spcAft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God’s remedy:  Repent &amp; </a:t>
            </a:r>
            <a:r>
              <a:rPr lang="en-US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cease (</a:t>
            </a:r>
            <a:r>
              <a:rPr lang="en-US" sz="40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</a:t>
            </a:r>
            <a:r>
              <a:rPr lang="en-US" sz="40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Cor. </a:t>
            </a:r>
            <a:r>
              <a:rPr lang="en-US" sz="40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12:21; Col</a:t>
            </a:r>
            <a:r>
              <a:rPr lang="en-US" sz="40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3:5-8</a:t>
            </a:r>
            <a:r>
              <a:rPr lang="en-US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Sins of Sensuality</a:t>
            </a:r>
            <a:endParaRPr lang="en-US" sz="6000" b="1" i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533400" y="1665506"/>
            <a:ext cx="80772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sz="3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  <a:t>“In Greece there </a:t>
            </a:r>
            <a:r>
              <a:rPr lang="en-US" sz="3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  <a:t>had </a:t>
            </a:r>
            <a:r>
              <a:rPr lang="en-US" sz="3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  <a:t>never been any shame in relationships before marriage or </a:t>
            </a:r>
            <a:r>
              <a:rPr lang="en-US" sz="3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  <a:t>outside marriage. Demosthenes </a:t>
            </a:r>
            <a:r>
              <a:rPr lang="en-US" sz="3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  <a:t>writes as if it was the merest commonplace, as indeed it was:  ‘We keep mistresses for pleasure, concubines for the day-to-day needs of the body, but we have wives in order to produce children legitimately and to have a trustworthy guardian of our homes.’”</a:t>
            </a:r>
          </a:p>
          <a:p>
            <a:pPr algn="r">
              <a:spcBef>
                <a:spcPts val="0"/>
              </a:spcBef>
              <a:defRPr/>
            </a:pP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  <a:t>(Barclay, </a:t>
            </a:r>
            <a:r>
              <a:rPr lang="en-US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  <a:t>Flesh &amp; Spirit, 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  <a:t>p. 24)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762000" y="457200"/>
            <a:ext cx="7620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6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Ancient Greece</a:t>
            </a: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026"/>
          <p:cNvSpPr txBox="1">
            <a:spLocks noChangeArrowheads="1"/>
          </p:cNvSpPr>
          <p:nvPr/>
        </p:nvSpPr>
        <p:spPr bwMode="auto">
          <a:xfrm>
            <a:off x="838200" y="381000"/>
            <a:ext cx="75438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6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Roman Empire</a:t>
            </a:r>
          </a:p>
        </p:txBody>
      </p:sp>
      <p:sp>
        <p:nvSpPr>
          <p:cNvPr id="19459" name="Text Box 1027"/>
          <p:cNvSpPr txBox="1">
            <a:spLocks noChangeArrowheads="1"/>
          </p:cNvSpPr>
          <p:nvPr/>
        </p:nvSpPr>
        <p:spPr bwMode="auto">
          <a:xfrm>
            <a:off x="685800" y="3664565"/>
            <a:ext cx="7696200" cy="2431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  <a:t>“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  <a:t>Chastity is simply a proof of ugliness.”</a:t>
            </a:r>
          </a:p>
          <a:p>
            <a:pPr algn="l">
              <a:spcBef>
                <a:spcPct val="50000"/>
              </a:spcBef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  <a:t>“Innocence is not rare, it is non-existent.”</a:t>
            </a:r>
            <a:r>
              <a:rPr lang="en-US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  <a:t>  </a:t>
            </a:r>
          </a:p>
          <a:p>
            <a:pPr algn="r">
              <a:spcBef>
                <a:spcPct val="50000"/>
              </a:spcBef>
              <a:defRPr/>
            </a:pPr>
            <a:endParaRPr lang="en-US" sz="12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  <a:cs typeface="Times New Roman" charset="0"/>
            </a:endParaRPr>
          </a:p>
          <a:p>
            <a:pPr algn="r">
              <a:spcBef>
                <a:spcPct val="50000"/>
              </a:spcBef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  <a:t>(Seneca, </a:t>
            </a:r>
            <a:r>
              <a:rPr lang="en-US" sz="28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  <a:t>On Benefits</a:t>
            </a: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  <a:t>, 3.16.1-3; </a:t>
            </a:r>
            <a:r>
              <a:rPr lang="en-US" sz="28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  <a:t>On Anger</a:t>
            </a: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  <a:t>, </a:t>
            </a:r>
            <a:r>
              <a:rPr lang="en-US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  <a:t>2.8)              </a:t>
            </a:r>
            <a:endParaRPr lang="en-US" sz="28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  <a:cs typeface="Times New Roman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838200" y="1591985"/>
            <a:ext cx="7467600" cy="176081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31775" algn="l"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FFFFFF"/>
                </a:solidFill>
                <a:latin typeface="Times New Roman" charset="0"/>
                <a:cs typeface="Times New Roman" charset="0"/>
              </a:rPr>
              <a:t>“…an age when shame seems to have vanished from the </a:t>
            </a:r>
            <a:r>
              <a:rPr lang="en-US" sz="3200" b="1" dirty="0" smtClean="0">
                <a:solidFill>
                  <a:srgbClr val="FFFFFF"/>
                </a:solidFill>
                <a:latin typeface="Times New Roman" charset="0"/>
                <a:cs typeface="Times New Roman" charset="0"/>
              </a:rPr>
              <a:t>earth”</a:t>
            </a:r>
            <a:r>
              <a:rPr lang="en-US" b="1" dirty="0" smtClean="0">
                <a:latin typeface="Times New Roman" charset="0"/>
                <a:cs typeface="Times New Roman" charset="0"/>
              </a:rPr>
              <a:t>(</a:t>
            </a:r>
            <a:r>
              <a:rPr lang="en-US" b="1" dirty="0">
                <a:latin typeface="Times New Roman" charset="0"/>
                <a:cs typeface="Times New Roman" charset="0"/>
              </a:rPr>
              <a:t>J. J. Chapman, cited </a:t>
            </a:r>
            <a:r>
              <a:rPr lang="en-US" b="1" dirty="0" smtClean="0">
                <a:latin typeface="Times New Roman" charset="0"/>
                <a:cs typeface="Times New Roman" charset="0"/>
              </a:rPr>
              <a:t>in </a:t>
            </a:r>
            <a:r>
              <a:rPr lang="en-US" b="1" i="1" dirty="0">
                <a:latin typeface="Times New Roman" charset="0"/>
                <a:cs typeface="Times New Roman" charset="0"/>
              </a:rPr>
              <a:t>Flesh &amp; Spirit</a:t>
            </a:r>
            <a:r>
              <a:rPr lang="en-US" b="1" dirty="0">
                <a:latin typeface="Times New Roman" charset="0"/>
                <a:cs typeface="Times New Roman" charset="0"/>
              </a:rPr>
              <a:t>, Barclay, p. 24</a:t>
            </a:r>
            <a:r>
              <a:rPr lang="en-US" b="1" dirty="0" smtClean="0">
                <a:latin typeface="Times New Roman" charset="0"/>
                <a:cs typeface="Times New Roman" charset="0"/>
              </a:rPr>
              <a:t>)</a:t>
            </a:r>
            <a:endParaRPr lang="en-US" b="1" dirty="0">
              <a:latin typeface="Times New Roman" charset="0"/>
              <a:cs typeface="Times New Roman" charset="0"/>
            </a:endParaRP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762000" y="609600"/>
            <a:ext cx="7620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6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Roman Empire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457200" y="1828800"/>
            <a:ext cx="82296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  <a:t>“</a:t>
            </a: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  <a:t>Roman women were married to be divorced &amp; were divorced to be married.  Some of them distinguished the years, not by the names of the consuls, but by the names of their husbands.”  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  <a:t>(</a:t>
            </a:r>
            <a:r>
              <a:rPr 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  <a:t>Seneca)</a:t>
            </a:r>
            <a:endParaRPr lang="en-US" sz="32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1028"/>
          <p:cNvSpPr txBox="1">
            <a:spLocks noChangeArrowheads="1"/>
          </p:cNvSpPr>
          <p:nvPr/>
        </p:nvSpPr>
        <p:spPr bwMode="auto">
          <a:xfrm>
            <a:off x="457200" y="1447800"/>
            <a:ext cx="8305800" cy="2215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  <a:t>“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  <a:t>Of the first fifteen Emperors, Claudius was the only one whose taste in love was entirely correct.”  </a:t>
            </a:r>
          </a:p>
          <a:p>
            <a:pPr algn="r">
              <a:spcBef>
                <a:spcPct val="50000"/>
              </a:spcBef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  <a:t>(Gibbon, 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  <a:t>Rise </a:t>
            </a:r>
            <a:r>
              <a:rPr lang="en-US" sz="28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  <a:t>and Fall of the Roman 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  <a:t>Empire</a:t>
            </a:r>
            <a:r>
              <a:rPr lang="en-US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  <a:t>)</a:t>
            </a:r>
            <a:endParaRPr lang="en-US" sz="28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  <a:cs typeface="Times New Roman" charset="0"/>
            </a:endParaRPr>
          </a:p>
        </p:txBody>
      </p:sp>
      <p:sp>
        <p:nvSpPr>
          <p:cNvPr id="3077" name="Text Box 1029"/>
          <p:cNvSpPr txBox="1">
            <a:spLocks noChangeArrowheads="1"/>
          </p:cNvSpPr>
          <p:nvPr/>
        </p:nvSpPr>
        <p:spPr bwMode="auto">
          <a:xfrm>
            <a:off x="762000" y="304800"/>
            <a:ext cx="7620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6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Roman Empire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57200" y="3845510"/>
            <a:ext cx="8229600" cy="2631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31775" indent="-231775" algn="l">
              <a:spcBef>
                <a:spcPct val="50000"/>
              </a:spcBef>
              <a:buClr>
                <a:schemeClr val="tx1"/>
              </a:buClr>
              <a:buFontTx/>
              <a:buChar char="•"/>
              <a:defRPr/>
            </a:pPr>
            <a:r>
              <a:rPr lang="en-US" sz="30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  <a:t>Julius </a:t>
            </a:r>
            <a:r>
              <a:rPr lang="en-US" sz="30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  <a:t>Caesar was notoriously the lover of king </a:t>
            </a:r>
            <a:r>
              <a:rPr lang="en-US" sz="3000" b="1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  <a:t>Nicomedes</a:t>
            </a:r>
            <a:r>
              <a:rPr lang="en-US" sz="30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  <a:t> of Bithynia</a:t>
            </a:r>
          </a:p>
          <a:p>
            <a:pPr marL="231775" indent="-231775" algn="l">
              <a:spcBef>
                <a:spcPct val="50000"/>
              </a:spcBef>
              <a:buClr>
                <a:schemeClr val="tx1"/>
              </a:buClr>
              <a:buFontTx/>
              <a:buChar char="•"/>
              <a:defRPr/>
            </a:pPr>
            <a:r>
              <a:rPr lang="en-US" sz="30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  <a:t>Nero “married” a youth called </a:t>
            </a:r>
            <a:r>
              <a:rPr lang="en-US" sz="3000" b="1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  <a:t>Sporus</a:t>
            </a:r>
            <a:r>
              <a:rPr lang="en-US" sz="30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  <a:t> &amp; had a marriage procession through the streets of Rome   (Barclay, p. 27)</a:t>
            </a: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838200" y="2931855"/>
            <a:ext cx="74676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  <a:t>“There was no strong body of opinion against immorality.  To the 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  <a:t>Greco-Roman </a:t>
            </a: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  <a:t>world immorality in sexual matters was not immorality; it was established custom and practice.”  </a:t>
            </a:r>
            <a:r>
              <a:rPr lang="en-US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  <a:t>(Barclay, 28)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304800" y="838200"/>
            <a:ext cx="8534400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Greco-Roman World:</a:t>
            </a:r>
          </a:p>
          <a:p>
            <a:pPr>
              <a:spcBef>
                <a:spcPts val="0"/>
              </a:spcBef>
              <a:defRPr/>
            </a:pPr>
            <a:r>
              <a:rPr lang="en-US" sz="4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The New Testament Age</a:t>
            </a:r>
            <a:endParaRPr lang="en-US" sz="4800" b="1" i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304800"/>
            <a:ext cx="7391400" cy="2362200"/>
          </a:xfrm>
        </p:spPr>
        <p:txBody>
          <a:bodyPr anchor="ctr">
            <a:normAutofit/>
          </a:bodyPr>
          <a:lstStyle/>
          <a:p>
            <a:pPr algn="ctr"/>
            <a:r>
              <a:rPr lang="en-US" sz="6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…and in the Modern World</a:t>
            </a:r>
            <a:endParaRPr lang="en-US" sz="6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http://images.cityhdwallpapers.com/images/1280x1024/Shanghai%20city%20wallpaper%20traffic%20at%20nigh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12719"/>
            <a:ext cx="9143999" cy="4145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5971970"/>
      </p:ext>
    </p:extLst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457200" y="1468088"/>
            <a:ext cx="8229600" cy="4978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1313" indent="-341313" algn="l">
              <a:lnSpc>
                <a:spcPct val="90000"/>
              </a:lnSpc>
              <a:spcBef>
                <a:spcPts val="0"/>
              </a:spcBef>
              <a:spcAft>
                <a:spcPts val="1400"/>
              </a:spcAft>
              <a:buClr>
                <a:schemeClr val="accent2"/>
              </a:buClr>
              <a:buFontTx/>
              <a:buChar char="•"/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  <a:t>Pervasive sexual promiscuity</a:t>
            </a:r>
            <a:endParaRPr lang="en-US" sz="32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  <a:cs typeface="Times New Roman" charset="0"/>
            </a:endParaRPr>
          </a:p>
          <a:p>
            <a:pPr marL="341313" indent="-341313" algn="l">
              <a:lnSpc>
                <a:spcPct val="90000"/>
              </a:lnSpc>
              <a:spcBef>
                <a:spcPts val="0"/>
              </a:spcBef>
              <a:spcAft>
                <a:spcPts val="1400"/>
              </a:spcAft>
              <a:buClr>
                <a:schemeClr val="accent2"/>
              </a:buClr>
              <a:buFontTx/>
              <a:buChar char="•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  <a:t>Premarital </a:t>
            </a: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  <a:t>sex is </a:t>
            </a:r>
            <a:r>
              <a:rPr 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  <a:t>common &amp; accepted</a:t>
            </a:r>
          </a:p>
          <a:p>
            <a:pPr marL="341313" indent="-341313" algn="l">
              <a:lnSpc>
                <a:spcPct val="90000"/>
              </a:lnSpc>
              <a:spcBef>
                <a:spcPts val="0"/>
              </a:spcBef>
              <a:spcAft>
                <a:spcPts val="1400"/>
              </a:spcAft>
              <a:buClr>
                <a:schemeClr val="accent2"/>
              </a:buClr>
              <a:buFontTx/>
              <a:buChar char="•"/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  <a:t>A</a:t>
            </a:r>
            <a:r>
              <a:rPr 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  <a:t>dultery is widespread &amp; taken lightly</a:t>
            </a:r>
            <a:endParaRPr lang="en-US" sz="36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  <a:cs typeface="Times New Roman" charset="0"/>
            </a:endParaRPr>
          </a:p>
          <a:p>
            <a:pPr marL="341313" indent="-341313" algn="l">
              <a:lnSpc>
                <a:spcPct val="90000"/>
              </a:lnSpc>
              <a:spcBef>
                <a:spcPts val="0"/>
              </a:spcBef>
              <a:spcAft>
                <a:spcPts val="1400"/>
              </a:spcAft>
              <a:buClr>
                <a:schemeClr val="accent2"/>
              </a:buClr>
              <a:buFontTx/>
              <a:buChar char="•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  <a:t>Homosexual </a:t>
            </a: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  <a:t>acceptance by some churches, in clergy, entertainment, etc</a:t>
            </a:r>
            <a:r>
              <a:rPr 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  <a:t>.</a:t>
            </a:r>
          </a:p>
          <a:p>
            <a:pPr marL="341313" indent="-341313" algn="l">
              <a:lnSpc>
                <a:spcPct val="90000"/>
              </a:lnSpc>
              <a:spcBef>
                <a:spcPts val="0"/>
              </a:spcBef>
              <a:spcAft>
                <a:spcPts val="1400"/>
              </a:spcAft>
              <a:buClr>
                <a:schemeClr val="accent2"/>
              </a:buClr>
              <a:buFontTx/>
              <a:buChar char="•"/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  <a:t>Same-sex marriage being advanced</a:t>
            </a:r>
          </a:p>
          <a:p>
            <a:pPr marL="341313" indent="-341313" algn="l">
              <a:lnSpc>
                <a:spcPct val="90000"/>
              </a:lnSpc>
              <a:spcBef>
                <a:spcPts val="0"/>
              </a:spcBef>
              <a:spcAft>
                <a:spcPts val="1400"/>
              </a:spcAft>
              <a:buClr>
                <a:schemeClr val="accent2"/>
              </a:buClr>
              <a:buFontTx/>
              <a:buChar char="•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  <a:t>Bible condemnation of immorality is rejected as narrow &amp; judgmental</a:t>
            </a:r>
            <a:endParaRPr lang="en-US" sz="36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  <a:cs typeface="Times New Roman" charset="0"/>
            </a:endParaRP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304800" y="381000"/>
            <a:ext cx="85344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Sensually-Sick </a:t>
            </a:r>
            <a:r>
              <a:rPr lang="en-US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America</a:t>
            </a:r>
            <a:endParaRPr lang="en-US" sz="60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3124200"/>
            <a:ext cx="8686800" cy="3352800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“Illicit sexual intercourse in general” (</a:t>
            </a:r>
            <a:r>
              <a:rPr lang="en-US" sz="3600" b="1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Thayer</a:t>
            </a:r>
            <a:r>
              <a:rPr 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532) </a:t>
            </a:r>
            <a:r>
              <a:rPr lang="en-US" sz="36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 </a:t>
            </a:r>
            <a:r>
              <a:rPr lang="en-US" sz="36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Matt</a:t>
            </a:r>
            <a:r>
              <a:rPr lang="en-US" sz="36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  <a:r>
              <a:rPr lang="en-US" sz="36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5:27-28</a:t>
            </a:r>
            <a:endParaRPr lang="en-US" sz="3600" b="1" i="1" dirty="0" smtClean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 eaLnBrk="1" hangingPunct="1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Adultery –</a:t>
            </a:r>
            <a:r>
              <a:rPr 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Rom. 7:2-3; Heb. </a:t>
            </a:r>
            <a:r>
              <a:rPr lang="en-US" sz="32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13:4; Matt. 19:9</a:t>
            </a:r>
            <a:endParaRPr lang="en-US" sz="3200" b="1" i="1" dirty="0" smtClean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 eaLnBrk="1" hangingPunct="1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Homosexuality –</a:t>
            </a:r>
            <a:r>
              <a:rPr 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Cor. </a:t>
            </a:r>
            <a:r>
              <a:rPr lang="en-US" sz="32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6:9; 1 </a:t>
            </a:r>
            <a:r>
              <a:rPr lang="en-US" sz="32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Tim. </a:t>
            </a:r>
            <a:r>
              <a:rPr lang="en-US" sz="32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1:10</a:t>
            </a:r>
            <a:endParaRPr lang="en-US" sz="3200" b="1" i="1" dirty="0" smtClean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 eaLnBrk="1" hangingPunct="1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Bestiality –</a:t>
            </a:r>
            <a:r>
              <a:rPr 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Lev. 18:23; </a:t>
            </a:r>
            <a:r>
              <a:rPr lang="en-US" sz="32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Exod. </a:t>
            </a:r>
            <a:r>
              <a:rPr lang="en-US" sz="32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22:19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752600"/>
            <a:ext cx="7772400" cy="1219200"/>
          </a:xfrm>
        </p:spPr>
        <p:txBody>
          <a:bodyPr anchor="ctr">
            <a:normAutofit/>
          </a:bodyPr>
          <a:lstStyle/>
          <a:p>
            <a:pPr algn="ctr" eaLnBrk="1" hangingPunct="1">
              <a:defRPr/>
            </a:pPr>
            <a:r>
              <a:rPr lang="en-US" sz="5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Fornication</a:t>
            </a: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5400" b="1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54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porneia</a:t>
            </a:r>
            <a:r>
              <a:rPr lang="en-US" sz="5400" b="1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</p:txBody>
      </p:sp>
      <p:sp>
        <p:nvSpPr>
          <p:cNvPr id="2" name="Rectangle 1"/>
          <p:cNvSpPr/>
          <p:nvPr/>
        </p:nvSpPr>
        <p:spPr>
          <a:xfrm>
            <a:off x="533400" y="381000"/>
            <a:ext cx="8229600" cy="1219200"/>
          </a:xfrm>
          <a:prstGeom prst="rect">
            <a:avLst/>
          </a:prstGeom>
          <a:solidFill>
            <a:srgbClr val="5B67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solidFill>
                  <a:srgbClr val="FFCC00"/>
                </a:solidFill>
                <a:latin typeface="+mj-lt"/>
              </a:rPr>
              <a:t>Bible Terms</a:t>
            </a:r>
            <a:endParaRPr lang="en-US" sz="6600" b="1" dirty="0">
              <a:solidFill>
                <a:srgbClr val="FFCC00"/>
              </a:solidFill>
              <a:latin typeface="+mj-lt"/>
            </a:endParaRP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8087</TotalTime>
  <Words>826</Words>
  <Application>Microsoft Office PowerPoint</Application>
  <PresentationFormat>On-screen Show (4:3)</PresentationFormat>
  <Paragraphs>75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Paper</vt:lpstr>
      <vt:lpstr>The Call to Purity In Two Worlds of Sexual Promiscuity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…and in the Modern World</vt:lpstr>
      <vt:lpstr>PowerPoint Presentation</vt:lpstr>
      <vt:lpstr>Fornication (porneia)</vt:lpstr>
      <vt:lpstr>Characteristics of Fornication</vt:lpstr>
      <vt:lpstr>Uncleanness (akatharsia)</vt:lpstr>
      <vt:lpstr>Uncleanness is Inclusive</vt:lpstr>
      <vt:lpstr>Lewdness (aselgeia)</vt:lpstr>
      <vt:lpstr>Lewdness Starts in the Mind Mark 7:21-23</vt:lpstr>
      <vt:lpstr>Sins of Sensuality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Works of the Flesh</dc:title>
  <dc:creator>Joe R Price</dc:creator>
  <cp:lastModifiedBy>Harry</cp:lastModifiedBy>
  <cp:revision>78</cp:revision>
  <dcterms:created xsi:type="dcterms:W3CDTF">2004-02-12T23:13:31Z</dcterms:created>
  <dcterms:modified xsi:type="dcterms:W3CDTF">2013-04-28T12:51:13Z</dcterms:modified>
</cp:coreProperties>
</file>