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9" r:id="rId2"/>
    <p:sldId id="264" r:id="rId3"/>
    <p:sldId id="260" r:id="rId4"/>
    <p:sldId id="263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66"/>
    <a:srgbClr val="600000"/>
    <a:srgbClr val="3A0000"/>
    <a:srgbClr val="1A0000"/>
    <a:srgbClr val="260000"/>
    <a:srgbClr val="FFFFFF"/>
    <a:srgbClr val="800000"/>
    <a:srgbClr val="5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9F5588-A92F-4602-A2AC-6FE867556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50F03-9BB6-4033-8D90-714074D071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1CC06-011E-4351-BFB8-A26D7BE4F6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CE298-A28E-4AB6-A2F6-F3E769E895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0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3718-31F2-4BD8-A6E2-BC846FF9BF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5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86464-50BC-4962-A2D5-1E92A4A1A8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1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03DE6-304A-46B8-B081-B83CC16D60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1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781DE-BE38-414A-9ADA-84E5A46660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0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599F5-B91B-49BA-BA11-AF7BF06DC7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0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66CB5-505D-49C2-8E33-6BAB3158C2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1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61221-8E62-41CD-9069-C1D2B70FD8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6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5000">
              <a:srgbClr val="3A0000"/>
            </a:gs>
            <a:gs pos="50000">
              <a:srgbClr val="1A0000"/>
            </a:gs>
            <a:gs pos="100000">
              <a:srgbClr val="6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07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fld id="{39BA4517-5E36-429F-AE00-BD3C7BFAF18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0" y="533400"/>
            <a:ext cx="9144000" cy="15557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8000" b="1" dirty="0" smtClean="0">
                <a:effectLst/>
              </a:rPr>
              <a:t>Pass </a:t>
            </a:r>
            <a:r>
              <a:rPr lang="en-US" sz="8000" b="1" dirty="0" smtClean="0">
                <a:effectLst/>
              </a:rPr>
              <a:t>the Test?</a:t>
            </a:r>
            <a:endParaRPr lang="en-US" sz="8000" b="1" dirty="0">
              <a:effectLst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1371600" y="2133600"/>
            <a:ext cx="6400800" cy="1371600"/>
          </a:xfrm>
        </p:spPr>
        <p:txBody>
          <a:bodyPr anchor="ctr"/>
          <a:lstStyle/>
          <a:p>
            <a:r>
              <a:rPr lang="en-US" sz="5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5400" b="1" i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5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Corinthians 13:5</a:t>
            </a:r>
            <a:endParaRPr lang="en-US" sz="5400" b="1" i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889" y="3857624"/>
            <a:ext cx="2875141" cy="15525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sz="4800" b="1" dirty="0" smtClean="0">
                <a:effectLst/>
              </a:rPr>
              <a:t>2</a:t>
            </a:r>
            <a:r>
              <a:rPr lang="en-US" sz="4800" b="1" baseline="30000" dirty="0" smtClean="0">
                <a:effectLst/>
              </a:rPr>
              <a:t>nd</a:t>
            </a:r>
            <a:r>
              <a:rPr lang="en-US" sz="4800" b="1" dirty="0" smtClean="0">
                <a:effectLst/>
              </a:rPr>
              <a:t> Corinthians </a:t>
            </a:r>
            <a:r>
              <a:rPr lang="en-US" sz="4800" b="1" dirty="0" smtClean="0">
                <a:effectLst/>
              </a:rPr>
              <a:t>13:5</a:t>
            </a:r>
            <a:endParaRPr lang="en-US" sz="4800" b="1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990600"/>
            <a:ext cx="9067800" cy="1904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Examine </a:t>
            </a:r>
            <a:r>
              <a:rPr lang="en-US" sz="3200" dirty="0"/>
              <a:t>yourselves as to whether you are in the faith. Test yourselves. Do you not know yourselves, that Jesus Christ is in </a:t>
            </a:r>
            <a:r>
              <a:rPr lang="en-US" sz="3200" dirty="0" smtClean="0"/>
              <a:t>you? – unless indeed </a:t>
            </a:r>
            <a:r>
              <a:rPr lang="en-US" sz="3200" dirty="0"/>
              <a:t>you are disqualified</a:t>
            </a:r>
            <a:r>
              <a:rPr lang="en-US" sz="3200" dirty="0" smtClean="0"/>
              <a:t>.   </a:t>
            </a:r>
            <a:r>
              <a:rPr lang="en-US" sz="3200" dirty="0" smtClean="0">
                <a:solidFill>
                  <a:srgbClr val="66FFFF"/>
                </a:solidFill>
              </a:rPr>
              <a:t>--- </a:t>
            </a:r>
            <a:r>
              <a:rPr lang="en-US" sz="3200" b="1" i="1" dirty="0" smtClean="0">
                <a:solidFill>
                  <a:srgbClr val="FFFF00"/>
                </a:solidFill>
              </a:rPr>
              <a:t>NKJ</a:t>
            </a:r>
            <a:r>
              <a:rPr lang="en-US" sz="3200" dirty="0" smtClean="0">
                <a:solidFill>
                  <a:srgbClr val="66FFFF"/>
                </a:solidFill>
              </a:rPr>
              <a:t> ---</a:t>
            </a:r>
            <a:endParaRPr lang="en-US" sz="3200" dirty="0">
              <a:solidFill>
                <a:srgbClr val="66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2971800"/>
            <a:ext cx="9067800" cy="1904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Try </a:t>
            </a:r>
            <a:r>
              <a:rPr lang="en-US" sz="3200" dirty="0"/>
              <a:t>your own selves, whether ye are in the faith</a:t>
            </a:r>
            <a:r>
              <a:rPr lang="en-US" sz="3200" dirty="0" smtClean="0"/>
              <a:t>; prove your own </a:t>
            </a:r>
            <a:r>
              <a:rPr lang="en-US" sz="3200" dirty="0"/>
              <a:t>selves. Or know ye not as to your own selves, that Jesus Christ is in you? unless indeed ye be </a:t>
            </a:r>
            <a:r>
              <a:rPr lang="en-US" sz="3200" dirty="0" smtClean="0"/>
              <a:t>reprobate</a:t>
            </a:r>
            <a:r>
              <a:rPr lang="en-US" sz="3200" dirty="0" smtClean="0"/>
              <a:t>.   </a:t>
            </a:r>
            <a:r>
              <a:rPr lang="en-US" sz="3200" dirty="0" smtClean="0">
                <a:solidFill>
                  <a:srgbClr val="66FFFF"/>
                </a:solidFill>
              </a:rPr>
              <a:t>--- </a:t>
            </a:r>
            <a:r>
              <a:rPr lang="en-US" sz="3200" b="1" i="1" dirty="0" smtClean="0">
                <a:solidFill>
                  <a:srgbClr val="FFFF00"/>
                </a:solidFill>
              </a:rPr>
              <a:t>ASV</a:t>
            </a:r>
            <a:r>
              <a:rPr lang="en-US" sz="3200" dirty="0" smtClean="0">
                <a:solidFill>
                  <a:srgbClr val="66FFFF"/>
                </a:solidFill>
              </a:rPr>
              <a:t> ---</a:t>
            </a:r>
            <a:endParaRPr lang="en-US" sz="3200" dirty="0">
              <a:solidFill>
                <a:srgbClr val="66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4953376"/>
            <a:ext cx="9067800" cy="1904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Test </a:t>
            </a:r>
            <a:r>
              <a:rPr lang="en-US" sz="3200" dirty="0"/>
              <a:t>yourselves to see if you are in </a:t>
            </a:r>
            <a:r>
              <a:rPr lang="en-US" sz="3200" dirty="0" smtClean="0"/>
              <a:t>the faith; examine yourselves</a:t>
            </a:r>
            <a:r>
              <a:rPr lang="en-US" sz="3200" dirty="0"/>
              <a:t>! Or do you not recognize this about yourselves, that Jesus Christ is in </a:t>
            </a:r>
            <a:r>
              <a:rPr lang="en-US" sz="3200" dirty="0" smtClean="0"/>
              <a:t>you – unless indeed you fail </a:t>
            </a:r>
            <a:r>
              <a:rPr lang="en-US" sz="3200" dirty="0"/>
              <a:t>the test?</a:t>
            </a:r>
            <a:r>
              <a:rPr lang="en-US" sz="3200" dirty="0" smtClean="0"/>
              <a:t>   </a:t>
            </a:r>
            <a:r>
              <a:rPr lang="en-US" sz="3200" dirty="0" smtClean="0">
                <a:solidFill>
                  <a:srgbClr val="66FFFF"/>
                </a:solidFill>
              </a:rPr>
              <a:t>--- </a:t>
            </a:r>
            <a:r>
              <a:rPr lang="en-US" sz="3200" b="1" i="1" dirty="0" smtClean="0">
                <a:solidFill>
                  <a:srgbClr val="FFFF00"/>
                </a:solidFill>
              </a:rPr>
              <a:t>NASB</a:t>
            </a:r>
            <a:r>
              <a:rPr lang="en-US" sz="3200" dirty="0" smtClean="0">
                <a:solidFill>
                  <a:srgbClr val="66FFFF"/>
                </a:solidFill>
              </a:rPr>
              <a:t> ---</a:t>
            </a:r>
            <a:endParaRPr lang="en-US" sz="3200" dirty="0">
              <a:solidFill>
                <a:srgbClr val="66FFFF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838200" y="6705600"/>
            <a:ext cx="18288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2156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 dirty="0" smtClean="0">
                <a:effectLst/>
              </a:rPr>
              <a:t>Maturity in Knowing &amp; Using Truth</a:t>
            </a:r>
            <a:endParaRPr lang="en-US" b="1" dirty="0">
              <a:effectLst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4606925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dirty="0">
                <a:effectLst/>
              </a:rPr>
              <a:t>If no growth &amp; </a:t>
            </a:r>
            <a:r>
              <a:rPr lang="en-US" dirty="0" smtClean="0">
                <a:effectLst/>
              </a:rPr>
              <a:t>maturation is taking place in my life, </a:t>
            </a:r>
            <a:r>
              <a:rPr lang="en-US" dirty="0">
                <a:effectLst/>
              </a:rPr>
              <a:t>something is wrong &amp; needs correction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effectLst/>
              </a:rPr>
              <a:t>Spiritual maturing is mandatory </a:t>
            </a:r>
            <a:r>
              <a:rPr lang="en-US" dirty="0">
                <a:effectLst/>
              </a:rPr>
              <a:t>(</a:t>
            </a:r>
            <a:r>
              <a:rPr lang="en-US" b="1" i="1" dirty="0">
                <a:solidFill>
                  <a:srgbClr val="FFFF66"/>
                </a:solidFill>
                <a:effectLst/>
              </a:rPr>
              <a:t>Heb. 5:12-14</a:t>
            </a:r>
            <a:r>
              <a:rPr lang="en-US" dirty="0">
                <a:effectLst/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dirty="0">
                <a:effectLst/>
              </a:rPr>
              <a:t>Growth in knowledge requires diligence &amp; time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F66"/>
                </a:solidFill>
                <a:effectLst/>
              </a:rPr>
              <a:t>2 Tim. 2:15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F66"/>
                </a:solidFill>
                <a:effectLst/>
              </a:rPr>
              <a:t>Psa. 1:1-2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F66"/>
                </a:solidFill>
                <a:effectLst/>
              </a:rPr>
              <a:t>Psa. 119:147-148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F66"/>
                </a:solidFill>
                <a:effectLst/>
              </a:rPr>
              <a:t>Psa. 119:9-16</a:t>
            </a:r>
          </a:p>
          <a:p>
            <a:pPr>
              <a:buClr>
                <a:srgbClr val="FFFF00"/>
              </a:buClr>
            </a:pPr>
            <a:r>
              <a:rPr lang="en-US" dirty="0">
                <a:effectLst/>
              </a:rPr>
              <a:t>Are we growing in knowledge of God’s word?</a:t>
            </a:r>
          </a:p>
          <a:p>
            <a:pPr>
              <a:buClr>
                <a:srgbClr val="FFFF00"/>
              </a:buClr>
            </a:pPr>
            <a:r>
              <a:rPr lang="en-US" dirty="0">
                <a:solidFill>
                  <a:srgbClr val="66FFFF"/>
                </a:solidFill>
                <a:effectLst/>
              </a:rPr>
              <a:t>How much time are we spending on it each day?</a:t>
            </a:r>
            <a:endParaRPr lang="en-US" dirty="0"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 dirty="0" smtClean="0">
                <a:effectLst/>
              </a:rPr>
              <a:t>Dependable Part of Local Church</a:t>
            </a:r>
            <a:endParaRPr lang="en-US" b="1" dirty="0">
              <a:effectLst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91600" cy="5715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400"/>
              </a:spcBef>
              <a:buClr>
                <a:srgbClr val="FFFF00"/>
              </a:buClr>
            </a:pPr>
            <a:r>
              <a:rPr lang="en-US" dirty="0" smtClean="0">
                <a:effectLst/>
              </a:rPr>
              <a:t>Identifying &amp; working with a local church was a priority with 1</a:t>
            </a:r>
            <a:r>
              <a:rPr lang="en-US" baseline="30000" dirty="0" smtClean="0">
                <a:effectLst/>
              </a:rPr>
              <a:t>st</a:t>
            </a:r>
            <a:r>
              <a:rPr lang="en-US" dirty="0" smtClean="0">
                <a:effectLst/>
              </a:rPr>
              <a:t> century saints (</a:t>
            </a:r>
            <a:r>
              <a:rPr lang="en-US" b="1" i="1" dirty="0" smtClean="0">
                <a:solidFill>
                  <a:srgbClr val="FFFF66"/>
                </a:solidFill>
                <a:effectLst/>
              </a:rPr>
              <a:t>Acts 9:26</a:t>
            </a:r>
            <a:r>
              <a:rPr lang="en-US" dirty="0" smtClean="0">
                <a:effectLst/>
              </a:rPr>
              <a:t>; </a:t>
            </a:r>
            <a:r>
              <a:rPr lang="en-US" b="1" i="1" dirty="0" smtClean="0">
                <a:solidFill>
                  <a:srgbClr val="FFFF66"/>
                </a:solidFill>
                <a:effectLst/>
              </a:rPr>
              <a:t>18:27</a:t>
            </a:r>
            <a:r>
              <a:rPr lang="en-US" dirty="0" smtClean="0">
                <a:effectLst/>
              </a:rPr>
              <a:t>)</a:t>
            </a:r>
            <a:endParaRPr lang="en-US" dirty="0">
              <a:effectLst/>
            </a:endParaRP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FFFF00"/>
              </a:buClr>
            </a:pPr>
            <a:r>
              <a:rPr lang="en-US" dirty="0">
                <a:effectLst/>
              </a:rPr>
              <a:t>Spiritual </a:t>
            </a:r>
            <a:r>
              <a:rPr lang="en-US" dirty="0" smtClean="0">
                <a:effectLst/>
              </a:rPr>
              <a:t>well-being </a:t>
            </a:r>
            <a:r>
              <a:rPr lang="en-US" dirty="0">
                <a:effectLst/>
              </a:rPr>
              <a:t>depends in part on assembling with </a:t>
            </a:r>
            <a:r>
              <a:rPr lang="en-US" dirty="0" smtClean="0">
                <a:effectLst/>
              </a:rPr>
              <a:t>a faithful church </a:t>
            </a:r>
            <a:r>
              <a:rPr lang="en-US" dirty="0">
                <a:effectLst/>
              </a:rPr>
              <a:t>to worship (</a:t>
            </a:r>
            <a:r>
              <a:rPr lang="en-US" b="1" i="1" dirty="0">
                <a:solidFill>
                  <a:srgbClr val="FFFF66"/>
                </a:solidFill>
                <a:effectLst/>
              </a:rPr>
              <a:t>Heb. 10:22-25</a:t>
            </a:r>
            <a:r>
              <a:rPr lang="en-US" dirty="0">
                <a:effectLst/>
              </a:rPr>
              <a:t>)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FFFF00"/>
              </a:buClr>
            </a:pPr>
            <a:r>
              <a:rPr lang="en-US" dirty="0">
                <a:effectLst/>
              </a:rPr>
              <a:t>Importance of worshiping together is apparent: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FFFF66"/>
                </a:solidFill>
                <a:effectLst/>
              </a:rPr>
              <a:t>Luke </a:t>
            </a:r>
            <a:r>
              <a:rPr lang="en-US" b="1" i="1" dirty="0">
                <a:solidFill>
                  <a:srgbClr val="FFFF66"/>
                </a:solidFill>
                <a:effectLst/>
              </a:rPr>
              <a:t>4:16</a:t>
            </a:r>
            <a:r>
              <a:rPr lang="en-US" dirty="0">
                <a:solidFill>
                  <a:srgbClr val="66FFFF"/>
                </a:solidFill>
                <a:effectLst/>
              </a:rPr>
              <a:t>	Jesus had custom of regular attendance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F66"/>
                </a:solidFill>
                <a:effectLst/>
              </a:rPr>
              <a:t>Acts 2:46</a:t>
            </a:r>
            <a:r>
              <a:rPr lang="en-US" dirty="0">
                <a:solidFill>
                  <a:srgbClr val="66FFFF"/>
                </a:solidFill>
                <a:effectLst/>
              </a:rPr>
              <a:t>	First century </a:t>
            </a:r>
            <a:r>
              <a:rPr lang="en-US" dirty="0" smtClean="0">
                <a:solidFill>
                  <a:srgbClr val="66FFFF"/>
                </a:solidFill>
                <a:effectLst/>
              </a:rPr>
              <a:t>Christians at times </a:t>
            </a:r>
            <a:r>
              <a:rPr lang="en-US" dirty="0">
                <a:solidFill>
                  <a:srgbClr val="66FFFF"/>
                </a:solidFill>
                <a:effectLst/>
              </a:rPr>
              <a:t>met daily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F66"/>
                </a:solidFill>
                <a:effectLst/>
              </a:rPr>
              <a:t>Col. 3:16</a:t>
            </a:r>
            <a:r>
              <a:rPr lang="en-US" dirty="0">
                <a:solidFill>
                  <a:srgbClr val="66FFFF"/>
                </a:solidFill>
                <a:effectLst/>
              </a:rPr>
              <a:t>	Teach &amp; admonish each other in worship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F66"/>
                </a:solidFill>
                <a:effectLst/>
              </a:rPr>
              <a:t>Psa. 122:1</a:t>
            </a:r>
            <a:r>
              <a:rPr lang="en-US" dirty="0">
                <a:solidFill>
                  <a:srgbClr val="66FFFF"/>
                </a:solidFill>
                <a:effectLst/>
              </a:rPr>
              <a:t>	Child of God is glad, not sad, to worship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FFFF00"/>
              </a:buClr>
            </a:pPr>
            <a:r>
              <a:rPr lang="en-US" dirty="0" smtClean="0">
                <a:effectLst/>
              </a:rPr>
              <a:t>When attendance diminishes, something is wrong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FFFF00"/>
              </a:buClr>
            </a:pPr>
            <a:r>
              <a:rPr lang="en-US" dirty="0" smtClean="0">
                <a:effectLst/>
              </a:rPr>
              <a:t>Do </a:t>
            </a:r>
            <a:r>
              <a:rPr lang="en-US" dirty="0">
                <a:effectLst/>
              </a:rPr>
              <a:t>we gladly take every opportunity to worship?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FFFF00"/>
              </a:buClr>
            </a:pPr>
            <a:r>
              <a:rPr lang="en-US" dirty="0">
                <a:solidFill>
                  <a:srgbClr val="66FFFF"/>
                </a:solidFill>
                <a:effectLst/>
              </a:rPr>
              <a:t>How many services am I planning to miss?</a:t>
            </a:r>
            <a:endParaRPr lang="en-US" dirty="0"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 dirty="0" smtClean="0">
                <a:effectLst/>
              </a:rPr>
              <a:t>Godly Life Manifest in Conduct</a:t>
            </a:r>
            <a:endParaRPr lang="en-US" b="1" dirty="0">
              <a:effectLst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530725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dirty="0">
                <a:effectLst/>
              </a:rPr>
              <a:t>Our lifestyle </a:t>
            </a:r>
            <a:r>
              <a:rPr lang="en-US" dirty="0" smtClean="0">
                <a:effectLst/>
              </a:rPr>
              <a:t>shows in our actions, dress, language…</a:t>
            </a:r>
            <a:endParaRPr lang="en-US" dirty="0">
              <a:effectLst/>
            </a:endParaRPr>
          </a:p>
          <a:p>
            <a:pPr>
              <a:buClr>
                <a:srgbClr val="FFFF00"/>
              </a:buClr>
            </a:pPr>
            <a:r>
              <a:rPr lang="en-US" dirty="0" smtClean="0">
                <a:effectLst/>
              </a:rPr>
              <a:t>Spirit within bears fruit in our living (</a:t>
            </a:r>
            <a:r>
              <a:rPr lang="en-US" b="1" i="1" dirty="0" smtClean="0">
                <a:solidFill>
                  <a:srgbClr val="FFFF66"/>
                </a:solidFill>
                <a:effectLst/>
              </a:rPr>
              <a:t>Gal. 5:22-24</a:t>
            </a:r>
            <a:r>
              <a:rPr lang="en-US" sz="1600" b="1" i="1" dirty="0" smtClean="0">
                <a:solidFill>
                  <a:srgbClr val="FFFF66"/>
                </a:solidFill>
                <a:effectLst/>
              </a:rPr>
              <a:t> </a:t>
            </a:r>
            <a:r>
              <a:rPr lang="en-US" dirty="0">
                <a:effectLst/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dirty="0">
                <a:effectLst/>
              </a:rPr>
              <a:t>Godliness is essential </a:t>
            </a:r>
            <a:r>
              <a:rPr lang="en-US" dirty="0" smtClean="0">
                <a:effectLst/>
              </a:rPr>
              <a:t>in </a:t>
            </a:r>
            <a:r>
              <a:rPr lang="en-US" dirty="0">
                <a:effectLst/>
              </a:rPr>
              <a:t>life of true Christian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F66"/>
                </a:solidFill>
                <a:effectLst/>
              </a:rPr>
              <a:t>1 Tim. 6:3-10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F66"/>
                </a:solidFill>
                <a:effectLst/>
              </a:rPr>
              <a:t>Eph. 4:17-24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F66"/>
                </a:solidFill>
                <a:effectLst/>
              </a:rPr>
              <a:t>Titus 2:11-12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F66"/>
                </a:solidFill>
                <a:effectLst/>
              </a:rPr>
              <a:t>2 Pet. 3:10-12</a:t>
            </a:r>
          </a:p>
          <a:p>
            <a:pPr>
              <a:buClr>
                <a:srgbClr val="FFFF00"/>
              </a:buClr>
            </a:pPr>
            <a:r>
              <a:rPr lang="en-US" dirty="0">
                <a:effectLst/>
              </a:rPr>
              <a:t>Are we </a:t>
            </a:r>
            <a:r>
              <a:rPr lang="en-US" dirty="0" smtClean="0">
                <a:effectLst/>
              </a:rPr>
              <a:t>showing lives of godliness in all areas?</a:t>
            </a:r>
            <a:endParaRPr lang="en-US" dirty="0">
              <a:effectLst/>
            </a:endParaRPr>
          </a:p>
          <a:p>
            <a:pPr>
              <a:buClr>
                <a:srgbClr val="FFFF00"/>
              </a:buClr>
            </a:pPr>
            <a:r>
              <a:rPr lang="en-US" dirty="0">
                <a:solidFill>
                  <a:srgbClr val="66FFFF"/>
                </a:solidFill>
                <a:effectLst/>
              </a:rPr>
              <a:t>Do I place higher value on godliness than I place on possessions, </a:t>
            </a:r>
            <a:r>
              <a:rPr lang="en-US" dirty="0" smtClean="0">
                <a:solidFill>
                  <a:srgbClr val="66FFFF"/>
                </a:solidFill>
                <a:effectLst/>
              </a:rPr>
              <a:t>recreation, ease </a:t>
            </a:r>
            <a:r>
              <a:rPr lang="en-US" dirty="0">
                <a:solidFill>
                  <a:srgbClr val="66FFFF"/>
                </a:solidFill>
                <a:effectLst/>
              </a:rPr>
              <a:t>&amp; popular acceptance?</a:t>
            </a:r>
            <a:endParaRPr lang="en-US" dirty="0"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4800" b="1" dirty="0" smtClean="0">
                <a:effectLst/>
              </a:rPr>
              <a:t>Steadfast </a:t>
            </a:r>
            <a:r>
              <a:rPr lang="en-US" sz="4800" b="1" dirty="0">
                <a:effectLst/>
              </a:rPr>
              <a:t>in </a:t>
            </a:r>
            <a:r>
              <a:rPr lang="en-US" sz="4800" b="1" dirty="0" smtClean="0">
                <a:effectLst/>
              </a:rPr>
              <a:t>Prayer</a:t>
            </a:r>
            <a:endParaRPr lang="en-US" sz="4800" b="1" dirty="0">
              <a:effectLst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dirty="0" smtClean="0">
                <a:effectLst/>
              </a:rPr>
              <a:t>1</a:t>
            </a:r>
            <a:r>
              <a:rPr lang="en-US" baseline="30000" dirty="0" smtClean="0">
                <a:effectLst/>
              </a:rPr>
              <a:t>st</a:t>
            </a:r>
            <a:r>
              <a:rPr lang="en-US" dirty="0" smtClean="0">
                <a:effectLst/>
              </a:rPr>
              <a:t> century Christians followed Christ’s example of constant prayer (</a:t>
            </a:r>
            <a:r>
              <a:rPr lang="en-US" b="1" i="1" dirty="0" err="1" smtClean="0">
                <a:solidFill>
                  <a:srgbClr val="FFFF66"/>
                </a:solidFill>
                <a:effectLst/>
              </a:rPr>
              <a:t>Lk</a:t>
            </a:r>
            <a:r>
              <a:rPr lang="en-US" b="1" i="1" dirty="0" smtClean="0">
                <a:solidFill>
                  <a:srgbClr val="FFFF66"/>
                </a:solidFill>
                <a:effectLst/>
              </a:rPr>
              <a:t>.</a:t>
            </a:r>
            <a:r>
              <a:rPr lang="en-US" sz="1800" b="1" i="1" dirty="0" smtClean="0">
                <a:solidFill>
                  <a:srgbClr val="FFFF66"/>
                </a:solidFill>
                <a:effectLst/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/>
              </a:rPr>
              <a:t>6:12</a:t>
            </a:r>
            <a:r>
              <a:rPr lang="en-US" dirty="0" smtClean="0">
                <a:effectLst/>
              </a:rPr>
              <a:t>;</a:t>
            </a:r>
            <a:r>
              <a:rPr lang="en-US" sz="2000" dirty="0" smtClean="0">
                <a:effectLst/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/>
              </a:rPr>
              <a:t>11:1</a:t>
            </a:r>
            <a:r>
              <a:rPr lang="en-US" dirty="0" smtClean="0">
                <a:effectLst/>
              </a:rPr>
              <a:t>;</a:t>
            </a:r>
            <a:r>
              <a:rPr lang="en-US" sz="2400" dirty="0" smtClean="0">
                <a:effectLst/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/>
              </a:rPr>
              <a:t>18:1</a:t>
            </a:r>
            <a:r>
              <a:rPr lang="en-US" dirty="0" smtClean="0">
                <a:effectLst/>
              </a:rPr>
              <a:t>; </a:t>
            </a:r>
            <a:r>
              <a:rPr lang="en-US" b="1" i="1" dirty="0" smtClean="0">
                <a:solidFill>
                  <a:srgbClr val="FFFF66"/>
                </a:solidFill>
                <a:effectLst/>
              </a:rPr>
              <a:t>1</a:t>
            </a:r>
            <a:r>
              <a:rPr lang="en-US" sz="1600" b="1" i="1" dirty="0" smtClean="0">
                <a:solidFill>
                  <a:srgbClr val="FFFF66"/>
                </a:solidFill>
                <a:effectLst/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/>
              </a:rPr>
              <a:t>Thess. 5:17</a:t>
            </a:r>
            <a:r>
              <a:rPr lang="en-US" sz="1600" b="1" i="1" dirty="0" smtClean="0">
                <a:solidFill>
                  <a:srgbClr val="FFFF66"/>
                </a:solidFill>
                <a:effectLst/>
              </a:rPr>
              <a:t> </a:t>
            </a:r>
            <a:r>
              <a:rPr lang="en-US" dirty="0" smtClean="0">
                <a:effectLst/>
              </a:rPr>
              <a:t>)</a:t>
            </a:r>
            <a:endParaRPr lang="en-US" dirty="0">
              <a:effectLst/>
            </a:endParaRPr>
          </a:p>
          <a:p>
            <a:pPr>
              <a:buClr>
                <a:srgbClr val="FFFF00"/>
              </a:buClr>
            </a:pPr>
            <a:r>
              <a:rPr lang="en-US" dirty="0" smtClean="0">
                <a:effectLst/>
              </a:rPr>
              <a:t>We</a:t>
            </a:r>
            <a:r>
              <a:rPr lang="en-US" sz="2400" dirty="0" smtClean="0">
                <a:effectLst/>
              </a:rPr>
              <a:t> </a:t>
            </a:r>
            <a:r>
              <a:rPr lang="en-US" dirty="0" smtClean="0">
                <a:effectLst/>
              </a:rPr>
              <a:t>also</a:t>
            </a:r>
            <a:r>
              <a:rPr lang="en-US" sz="2400" dirty="0" smtClean="0">
                <a:effectLst/>
              </a:rPr>
              <a:t> </a:t>
            </a:r>
            <a:r>
              <a:rPr lang="en-US" dirty="0" smtClean="0">
                <a:effectLst/>
              </a:rPr>
              <a:t>must</a:t>
            </a:r>
            <a:r>
              <a:rPr lang="en-US" sz="2400" dirty="0" smtClean="0">
                <a:effectLst/>
              </a:rPr>
              <a:t> </a:t>
            </a:r>
            <a:r>
              <a:rPr lang="en-US" dirty="0" smtClean="0">
                <a:effectLst/>
              </a:rPr>
              <a:t>continue</a:t>
            </a:r>
            <a:r>
              <a:rPr lang="en-US" sz="2400" dirty="0" smtClean="0">
                <a:effectLst/>
              </a:rPr>
              <a:t> </a:t>
            </a:r>
            <a:r>
              <a:rPr lang="en-US" dirty="0" smtClean="0">
                <a:effectLst/>
              </a:rPr>
              <a:t>steadfastly</a:t>
            </a:r>
            <a:r>
              <a:rPr lang="en-US" sz="2400" dirty="0" smtClean="0">
                <a:effectLst/>
              </a:rPr>
              <a:t> </a:t>
            </a:r>
            <a:r>
              <a:rPr lang="en-US" dirty="0" smtClean="0">
                <a:effectLst/>
              </a:rPr>
              <a:t>in</a:t>
            </a:r>
            <a:r>
              <a:rPr lang="en-US" sz="2000" dirty="0" smtClean="0">
                <a:effectLst/>
              </a:rPr>
              <a:t> </a:t>
            </a:r>
            <a:r>
              <a:rPr lang="en-US" dirty="0" smtClean="0">
                <a:effectLst/>
              </a:rPr>
              <a:t>prayer</a:t>
            </a:r>
            <a:r>
              <a:rPr lang="en-US" sz="2000" dirty="0" smtClean="0">
                <a:effectLst/>
              </a:rPr>
              <a:t> </a:t>
            </a:r>
            <a:r>
              <a:rPr lang="en-US" dirty="0">
                <a:effectLst/>
              </a:rPr>
              <a:t>(</a:t>
            </a:r>
            <a:r>
              <a:rPr lang="en-US" b="1" i="1" dirty="0">
                <a:solidFill>
                  <a:srgbClr val="FFFF66"/>
                </a:solidFill>
                <a:effectLst/>
              </a:rPr>
              <a:t>Col.</a:t>
            </a:r>
            <a:r>
              <a:rPr lang="en-US" sz="2000" b="1" i="1" dirty="0">
                <a:solidFill>
                  <a:srgbClr val="FFFF66"/>
                </a:solidFill>
                <a:effectLst/>
              </a:rPr>
              <a:t> </a:t>
            </a:r>
            <a:r>
              <a:rPr lang="en-US" b="1" i="1" dirty="0">
                <a:solidFill>
                  <a:srgbClr val="FFFF66"/>
                </a:solidFill>
                <a:effectLst/>
              </a:rPr>
              <a:t>4:2</a:t>
            </a:r>
            <a:r>
              <a:rPr lang="en-US" dirty="0">
                <a:effectLst/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dirty="0">
                <a:effectLst/>
              </a:rPr>
              <a:t>God promises help in answer to our prayers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F66"/>
                </a:solidFill>
                <a:effectLst/>
              </a:rPr>
              <a:t>Matt. 7:7-11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F66"/>
                </a:solidFill>
                <a:effectLst/>
              </a:rPr>
              <a:t>Luke 18:1-7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F66"/>
                </a:solidFill>
                <a:effectLst/>
              </a:rPr>
              <a:t>Jas. 5:16-18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F66"/>
                </a:solidFill>
                <a:effectLst/>
              </a:rPr>
              <a:t>1 Jn. 3:21-24</a:t>
            </a:r>
            <a:endParaRPr lang="en-US" b="1" i="1" dirty="0">
              <a:solidFill>
                <a:srgbClr val="66FFFF"/>
              </a:solidFill>
              <a:effectLst/>
            </a:endParaRPr>
          </a:p>
          <a:p>
            <a:pPr>
              <a:buClr>
                <a:srgbClr val="FFFF00"/>
              </a:buClr>
            </a:pPr>
            <a:r>
              <a:rPr lang="en-US" dirty="0">
                <a:effectLst/>
              </a:rPr>
              <a:t>Are we praying steadfastly &amp; without ceasing?</a:t>
            </a:r>
          </a:p>
          <a:p>
            <a:pPr>
              <a:buClr>
                <a:srgbClr val="FFFF00"/>
              </a:buClr>
            </a:pPr>
            <a:r>
              <a:rPr lang="en-US" dirty="0">
                <a:solidFill>
                  <a:srgbClr val="66FFFF"/>
                </a:solidFill>
                <a:effectLst/>
              </a:rPr>
              <a:t>Is there something in my life that keeps me from it?</a:t>
            </a:r>
            <a:endParaRPr lang="en-US" dirty="0"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Office\Templates\Orbit.pot</Template>
  <TotalTime>3500</TotalTime>
  <Words>339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Orbit</vt:lpstr>
      <vt:lpstr>Pass the Test?</vt:lpstr>
      <vt:lpstr>2nd Corinthians 13:5</vt:lpstr>
      <vt:lpstr>Maturity in Knowing &amp; Using Truth</vt:lpstr>
      <vt:lpstr>Dependable Part of Local Church</vt:lpstr>
      <vt:lpstr>Godly Life Manifest in Conduct</vt:lpstr>
      <vt:lpstr>Steadfast in Prayer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User</dc:creator>
  <cp:lastModifiedBy>Harry</cp:lastModifiedBy>
  <cp:revision>18</cp:revision>
  <dcterms:created xsi:type="dcterms:W3CDTF">2004-07-25T01:58:32Z</dcterms:created>
  <dcterms:modified xsi:type="dcterms:W3CDTF">2013-04-28T12:52:09Z</dcterms:modified>
</cp:coreProperties>
</file>