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1" r:id="rId3"/>
    <p:sldId id="272" r:id="rId4"/>
    <p:sldId id="297" r:id="rId5"/>
    <p:sldId id="298" r:id="rId6"/>
    <p:sldId id="296" r:id="rId7"/>
    <p:sldId id="273" r:id="rId8"/>
    <p:sldId id="274" r:id="rId9"/>
    <p:sldId id="275" r:id="rId10"/>
    <p:sldId id="276" r:id="rId11"/>
    <p:sldId id="280" r:id="rId12"/>
    <p:sldId id="281" r:id="rId13"/>
    <p:sldId id="278" r:id="rId14"/>
    <p:sldId id="279" r:id="rId15"/>
    <p:sldId id="282" r:id="rId16"/>
    <p:sldId id="258" r:id="rId17"/>
    <p:sldId id="283" r:id="rId18"/>
    <p:sldId id="285" r:id="rId19"/>
    <p:sldId id="284" r:id="rId20"/>
    <p:sldId id="286" r:id="rId21"/>
    <p:sldId id="287" r:id="rId22"/>
    <p:sldId id="289" r:id="rId23"/>
    <p:sldId id="293" r:id="rId24"/>
    <p:sldId id="267" r:id="rId25"/>
    <p:sldId id="268" r:id="rId26"/>
    <p:sldId id="294" r:id="rId27"/>
    <p:sldId id="295" r:id="rId28"/>
    <p:sldId id="270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7/16/12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7/16/12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Music Question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Singing or Instrumental?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0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729628" y="255781"/>
            <a:ext cx="7080098" cy="1161857"/>
          </a:xfrm>
          <a:prstGeom prst="horizontalScroll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Historians Have Said: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“Singing (there was no instrumental accompaniment of any kind)”</a:t>
            </a:r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(Lorenz, </a:t>
            </a:r>
            <a:r>
              <a:rPr lang="en-US" sz="3200" u="sng" dirty="0" smtClean="0">
                <a:solidFill>
                  <a:schemeClr val="accent1"/>
                </a:solidFill>
              </a:rPr>
              <a:t>Church Music</a:t>
            </a:r>
            <a:r>
              <a:rPr lang="en-US" sz="3200" dirty="0" smtClean="0">
                <a:solidFill>
                  <a:schemeClr val="accent1"/>
                </a:solidFill>
              </a:rPr>
              <a:t>, pp.217, 250, 404)</a:t>
            </a:r>
          </a:p>
          <a:p>
            <a:pPr lvl="3"/>
            <a:endParaRPr lang="en-US" sz="1800" i="1" dirty="0" smtClean="0">
              <a:solidFill>
                <a:schemeClr val="accent1"/>
              </a:solidFill>
            </a:endParaRPr>
          </a:p>
          <a:p>
            <a:r>
              <a:rPr lang="en-US" sz="3600" b="1" i="1" dirty="0" smtClean="0"/>
              <a:t>“Music in churches is as ancient as the apostles, but instrumental music not so”</a:t>
            </a:r>
          </a:p>
          <a:p>
            <a:pPr lvl="1"/>
            <a:r>
              <a:rPr lang="en-US" sz="3200" dirty="0" smtClean="0">
                <a:solidFill>
                  <a:srgbClr val="A9A57C"/>
                </a:solidFill>
              </a:rPr>
              <a:t>(Jos. Bingham, </a:t>
            </a:r>
            <a:r>
              <a:rPr lang="en-US" sz="3200" u="sng" dirty="0" smtClean="0">
                <a:solidFill>
                  <a:srgbClr val="A9A57C"/>
                </a:solidFill>
              </a:rPr>
              <a:t>Works</a:t>
            </a:r>
            <a:r>
              <a:rPr lang="en-US" sz="3200" dirty="0" smtClean="0">
                <a:solidFill>
                  <a:srgbClr val="A9A57C"/>
                </a:solidFill>
              </a:rPr>
              <a:t>, Vol.3, p.137)</a:t>
            </a:r>
            <a:endParaRPr lang="en-US" sz="3200" dirty="0">
              <a:solidFill>
                <a:srgbClr val="A9A57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10261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Callout 8"/>
          <p:cNvSpPr/>
          <p:nvPr/>
        </p:nvSpPr>
        <p:spPr>
          <a:xfrm>
            <a:off x="308572" y="1600200"/>
            <a:ext cx="7768628" cy="2756035"/>
          </a:xfrm>
          <a:prstGeom prst="wedgeEllipseCallout">
            <a:avLst>
              <a:gd name="adj1" fmla="val -31163"/>
              <a:gd name="adj2" fmla="val 70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Others Have Said:</a:t>
            </a:r>
            <a:endParaRPr lang="en-US" sz="40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dirty="0" smtClean="0"/>
          </a:p>
          <a:p>
            <a:pPr marL="777240" lvl="2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r>
              <a:rPr lang="en-US" sz="3200" b="1" i="1" dirty="0" smtClean="0"/>
              <a:t>“We do not need them; they would hinder our praise”</a:t>
            </a:r>
          </a:p>
          <a:p>
            <a:pPr marL="411480" lvl="1" indent="0" algn="ctr">
              <a:buNone/>
            </a:pPr>
            <a:endParaRPr lang="en-US" sz="2800" b="1" dirty="0" smtClean="0">
              <a:solidFill>
                <a:srgbClr val="2F2B20"/>
              </a:solidFill>
            </a:endParaRPr>
          </a:p>
          <a:p>
            <a:pPr marL="411480" lvl="1" indent="0" algn="ctr">
              <a:buNone/>
            </a:pPr>
            <a:endParaRPr lang="en-US" sz="2800" b="1" dirty="0">
              <a:solidFill>
                <a:srgbClr val="2F2B20"/>
              </a:solidFill>
            </a:endParaRPr>
          </a:p>
          <a:p>
            <a:pPr marL="411480" lvl="1" indent="0">
              <a:buNone/>
            </a:pPr>
            <a:r>
              <a:rPr lang="en-US" sz="3200" b="1" dirty="0" smtClean="0">
                <a:solidFill>
                  <a:srgbClr val="2F2B20"/>
                </a:solidFill>
              </a:rPr>
              <a:t>Charles Spurgeon</a:t>
            </a:r>
            <a:r>
              <a:rPr lang="en-US" sz="3200" i="1" dirty="0" smtClean="0">
                <a:solidFill>
                  <a:srgbClr val="2F2B20"/>
                </a:solidFill>
              </a:rPr>
              <a:t>, Baptist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0016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08572" y="1600200"/>
            <a:ext cx="7768628" cy="2756035"/>
          </a:xfrm>
          <a:prstGeom prst="wedgeEllipseCallout">
            <a:avLst>
              <a:gd name="adj1" fmla="val -31163"/>
              <a:gd name="adj2" fmla="val 70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Others Have Said:</a:t>
            </a:r>
            <a:endParaRPr lang="en-US" sz="40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dirty="0" smtClean="0"/>
          </a:p>
          <a:p>
            <a:pPr marL="114300" indent="0" algn="ctr">
              <a:buNone/>
            </a:pPr>
            <a:r>
              <a:rPr lang="en-US" sz="3200" b="1" i="1" dirty="0" smtClean="0"/>
              <a:t>“Music as a science I esteem,… But instruments of music in the House of God, I abominate and abhor”</a:t>
            </a:r>
          </a:p>
          <a:p>
            <a:pPr marL="411480" lvl="1" indent="0" algn="ctr">
              <a:buNone/>
            </a:pPr>
            <a:endParaRPr lang="en-US" sz="2800" b="1" dirty="0" smtClean="0"/>
          </a:p>
          <a:p>
            <a:pPr marL="411480" lvl="1" indent="0" algn="ctr">
              <a:buNone/>
            </a:pPr>
            <a:endParaRPr lang="en-US" sz="2800" b="1" dirty="0"/>
          </a:p>
          <a:p>
            <a:pPr marL="411480" lvl="1" indent="0">
              <a:buNone/>
            </a:pPr>
            <a:r>
              <a:rPr lang="en-US" sz="3200" b="1" dirty="0" smtClean="0"/>
              <a:t>Adam Clarke</a:t>
            </a:r>
            <a:r>
              <a:rPr lang="en-US" sz="3200" i="1" dirty="0" smtClean="0"/>
              <a:t>, Methodist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99261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08572" y="1600200"/>
            <a:ext cx="7768628" cy="2756035"/>
          </a:xfrm>
          <a:prstGeom prst="wedgeEllipseCallout">
            <a:avLst>
              <a:gd name="adj1" fmla="val -31163"/>
              <a:gd name="adj2" fmla="val 708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Others Have Said: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i="1" dirty="0" smtClean="0"/>
          </a:p>
          <a:p>
            <a:pPr marL="114300" indent="0" algn="ctr">
              <a:buNone/>
            </a:pPr>
            <a:r>
              <a:rPr lang="en-US" sz="3200" b="1" i="1" dirty="0" smtClean="0"/>
              <a:t>“Musical instruments in celebrating the praises of God would be no more suitable than the burning of incense”</a:t>
            </a:r>
          </a:p>
          <a:p>
            <a:pPr marL="411480" lvl="1" indent="0">
              <a:buNone/>
            </a:pPr>
            <a:endParaRPr lang="en-US" sz="2800" b="1" i="1" dirty="0" smtClean="0">
              <a:solidFill>
                <a:schemeClr val="accent1"/>
              </a:solidFill>
            </a:endParaRPr>
          </a:p>
          <a:p>
            <a:pPr marL="411480" lvl="1" indent="0">
              <a:buNone/>
            </a:pPr>
            <a:endParaRPr lang="en-US" sz="2800" i="1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3000" b="1" dirty="0" smtClean="0"/>
              <a:t>John Calvin, </a:t>
            </a:r>
            <a:r>
              <a:rPr lang="en-US" sz="3000" i="1" dirty="0" smtClean="0"/>
              <a:t>Presbyterian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86934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15"/>
          <p:cNvSpPr/>
          <p:nvPr/>
        </p:nvSpPr>
        <p:spPr>
          <a:xfrm>
            <a:off x="3540048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911341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Callout 11"/>
          <p:cNvSpPr/>
          <p:nvPr/>
        </p:nvSpPr>
        <p:spPr>
          <a:xfrm>
            <a:off x="6512609" y="3363984"/>
            <a:ext cx="1932164" cy="17562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“I Don’t See Any Harm In It”</a:t>
            </a:r>
            <a:endParaRPr lang="en-US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sz="3000" dirty="0"/>
          </a:p>
          <a:p>
            <a:r>
              <a:rPr lang="en-US" sz="3600" b="1" dirty="0" err="1" smtClean="0"/>
              <a:t>Uzzah</a:t>
            </a:r>
            <a:r>
              <a:rPr lang="en-US" sz="3600" b="1" dirty="0" smtClean="0"/>
              <a:t> – </a:t>
            </a:r>
            <a:r>
              <a:rPr lang="en-US" sz="2800" b="1" dirty="0" smtClean="0">
                <a:solidFill>
                  <a:srgbClr val="FF6600"/>
                </a:solidFill>
              </a:rPr>
              <a:t>1 Chron. 13</a:t>
            </a:r>
          </a:p>
          <a:p>
            <a:r>
              <a:rPr lang="en-US" sz="3600" b="1" dirty="0" smtClean="0"/>
              <a:t>Aaron’s Sons – </a:t>
            </a:r>
            <a:r>
              <a:rPr lang="en-US" sz="2800" b="1" dirty="0" smtClean="0">
                <a:solidFill>
                  <a:srgbClr val="FF6600"/>
                </a:solidFill>
              </a:rPr>
              <a:t>Lev.10:1-2</a:t>
            </a:r>
          </a:p>
          <a:p>
            <a:r>
              <a:rPr lang="en-US" sz="3600" b="1" dirty="0" smtClean="0"/>
              <a:t>Prophet – </a:t>
            </a:r>
            <a:r>
              <a:rPr lang="en-US" sz="2800" b="1" dirty="0" smtClean="0">
                <a:solidFill>
                  <a:srgbClr val="FF6600"/>
                </a:solidFill>
              </a:rPr>
              <a:t>1 Kings 13</a:t>
            </a:r>
          </a:p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607191" y="3551063"/>
            <a:ext cx="1837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See Any “Harm”?</a:t>
            </a:r>
            <a:endParaRPr lang="en-US" sz="3600" b="1" dirty="0"/>
          </a:p>
        </p:txBody>
      </p:sp>
      <p:sp>
        <p:nvSpPr>
          <p:cNvPr id="6" name="Chevron 5"/>
          <p:cNvSpPr/>
          <p:nvPr/>
        </p:nvSpPr>
        <p:spPr>
          <a:xfrm>
            <a:off x="4742584" y="3039744"/>
            <a:ext cx="1634911" cy="2269674"/>
          </a:xfrm>
          <a:prstGeom prst="chevron">
            <a:avLst/>
          </a:prstGeom>
          <a:solidFill>
            <a:srgbClr val="675E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148489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3977" y="2391265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Prov.14:12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45537" y="2389239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Jer.10:23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16829" y="2389239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Isa.55:8-9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392665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2" grpId="0" animBg="1"/>
      <p:bldP spid="8" grpId="0"/>
      <p:bldP spid="6" grpId="0" animBg="1"/>
      <p:bldP spid="15" grpId="0" animBg="1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/>
          <p:cNvSpPr/>
          <p:nvPr/>
        </p:nvSpPr>
        <p:spPr>
          <a:xfrm>
            <a:off x="4499375" y="3551063"/>
            <a:ext cx="1878121" cy="2595974"/>
          </a:xfrm>
          <a:prstGeom prst="chevron">
            <a:avLst/>
          </a:prstGeom>
          <a:solidFill>
            <a:srgbClr val="675E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415273" y="3848282"/>
            <a:ext cx="1894387" cy="212454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5"/>
            <a:endParaRPr lang="en-US" sz="1600" dirty="0" smtClean="0"/>
          </a:p>
          <a:p>
            <a:r>
              <a:rPr lang="en-US" sz="3200" dirty="0" smtClean="0"/>
              <a:t>Offer Animal Sacrifice</a:t>
            </a:r>
            <a:endParaRPr lang="en-US" sz="3200" dirty="0" smtClean="0">
              <a:solidFill>
                <a:srgbClr val="FF6600"/>
              </a:solidFill>
            </a:endParaRPr>
          </a:p>
          <a:p>
            <a:r>
              <a:rPr lang="en-US" sz="3200" dirty="0" smtClean="0"/>
              <a:t>Baptize Infants</a:t>
            </a:r>
          </a:p>
          <a:p>
            <a:r>
              <a:rPr lang="en-US" sz="3200" dirty="0" smtClean="0">
                <a:solidFill>
                  <a:srgbClr val="2F2B20"/>
                </a:solidFill>
              </a:rPr>
              <a:t>Pepsi &amp; Twinkies on L.S.</a:t>
            </a:r>
          </a:p>
          <a:p>
            <a:r>
              <a:rPr lang="en-US" sz="3200" dirty="0" smtClean="0"/>
              <a:t>Pope Oversee Church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5273" y="3942852"/>
            <a:ext cx="18375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Where Does The Bible Say “Not To”?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84733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“Where Does The Bible Say </a:t>
            </a:r>
            <a:r>
              <a:rPr lang="en-US" sz="4000" b="1" dirty="0" smtClean="0">
                <a:solidFill>
                  <a:srgbClr val="2F2B2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‘</a:t>
            </a:r>
            <a:r>
              <a:rPr lang="en-US" sz="4000" b="1" u="sng" dirty="0" smtClean="0">
                <a:solidFill>
                  <a:srgbClr val="2F2B2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Not To’</a:t>
            </a:r>
            <a:r>
              <a:rPr lang="en-US" sz="40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?”</a:t>
            </a:r>
            <a:endParaRPr lang="en-US" sz="40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977" y="2391265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Acts 15:24</a:t>
            </a:r>
            <a:endParaRPr lang="en-US" sz="3200" b="1" dirty="0"/>
          </a:p>
        </p:txBody>
      </p:sp>
      <p:sp>
        <p:nvSpPr>
          <p:cNvPr id="13" name="Down Arrow 12"/>
          <p:cNvSpPr/>
          <p:nvPr/>
        </p:nvSpPr>
        <p:spPr>
          <a:xfrm>
            <a:off x="1148489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540048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911341" y="1242918"/>
            <a:ext cx="1202536" cy="12969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45537" y="2389239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Matt.28:20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16829" y="2389239"/>
            <a:ext cx="23915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Heb.7:14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1295183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8" grpId="0"/>
      <p:bldP spid="11" grpId="0"/>
      <p:bldP spid="13" grpId="0" animBg="1"/>
      <p:bldP spid="18" grpId="0" animBg="1"/>
      <p:bldP spid="19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F2B2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“Not To”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 Principle Exemplified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10019"/>
              </p:ext>
            </p:extLst>
          </p:nvPr>
        </p:nvGraphicFramePr>
        <p:xfrm>
          <a:off x="457200" y="1600200"/>
          <a:ext cx="7620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Case:</a:t>
                      </a:r>
                      <a:endParaRPr lang="en-US" sz="32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Generic</a:t>
                      </a:r>
                      <a:endParaRPr lang="en-US" sz="32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Specific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“Not To”?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Noah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Wood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“Gopher”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Oak?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/>
                        <a:t>Naaman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Water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“Jordan”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Nile?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Passover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Animal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“Lamb”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Cow?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Praise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Music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“Sing”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Play?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0632" y="4622045"/>
            <a:ext cx="8061157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softEdge rad="762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expression of one thing is the exclusion of another”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82199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84733" cy="1143000"/>
          </a:xfrm>
        </p:spPr>
        <p:txBody>
          <a:bodyPr/>
          <a:lstStyle/>
          <a:p>
            <a:pPr algn="ctr"/>
            <a:r>
              <a:rPr lang="en-US" sz="4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“No Authority For Many Things”</a:t>
            </a:r>
            <a:endParaRPr lang="en-US" sz="4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291"/>
              </p:ext>
            </p:extLst>
          </p:nvPr>
        </p:nvGraphicFramePr>
        <p:xfrm>
          <a:off x="457200" y="1600200"/>
          <a:ext cx="76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Command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Authorizes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Items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Ark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Tools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Hammer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Assemble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Buy, Rent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Teach &amp; Preach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Ways</a:t>
                      </a:r>
                      <a:r>
                        <a:rPr lang="en-US" sz="2400" b="1" baseline="0" dirty="0" smtClean="0"/>
                        <a:t> &amp; Means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Write,</a:t>
                      </a:r>
                      <a:r>
                        <a:rPr lang="en-US" sz="2400" b="1" baseline="0" dirty="0" smtClean="0"/>
                        <a:t> Speak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Travel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Walk, Sail,</a:t>
                      </a:r>
                      <a:r>
                        <a:rPr lang="en-US" sz="2400" b="1" baseline="0" dirty="0" smtClean="0"/>
                        <a:t> Drive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Collection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Basket,</a:t>
                      </a:r>
                      <a:r>
                        <a:rPr lang="en-US" sz="2400" b="1" baseline="0" dirty="0" smtClean="0"/>
                        <a:t> Treasury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Lord’s Supper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Containers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Plate, Cup(s)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Baptize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Body</a:t>
                      </a:r>
                      <a:r>
                        <a:rPr lang="en-US" sz="2400" b="1" baseline="0" dirty="0" smtClean="0"/>
                        <a:t> of Water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Pool, Baptistery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Sing Hymns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Songs, Words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Notes, Books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Play Hymns </a:t>
                      </a:r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(?)</a:t>
                      </a:r>
                      <a:endParaRPr lang="en-US" sz="24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Instrument,</a:t>
                      </a:r>
                      <a:r>
                        <a:rPr lang="en-US" sz="2400" b="1" baseline="0" dirty="0" smtClean="0"/>
                        <a:t> Song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Organ, Guitar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Recreation </a:t>
                      </a:r>
                      <a:r>
                        <a:rPr lang="en-US" sz="2400" b="1" dirty="0" smtClean="0">
                          <a:solidFill>
                            <a:srgbClr val="FF6600"/>
                          </a:solidFill>
                        </a:rPr>
                        <a:t>(?)</a:t>
                      </a:r>
                      <a:endParaRPr lang="en-US" sz="24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Fun, Games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Gym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8474977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84733" cy="1143000"/>
          </a:xfrm>
        </p:spPr>
        <p:txBody>
          <a:bodyPr/>
          <a:lstStyle/>
          <a:p>
            <a:pPr algn="ctr"/>
            <a:r>
              <a:rPr lang="en-US" sz="4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“No Authority For Many Things”</a:t>
            </a:r>
            <a:endParaRPr lang="en-US" sz="4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886858"/>
              </p:ext>
            </p:extLst>
          </p:nvPr>
        </p:nvGraphicFramePr>
        <p:xfrm>
          <a:off x="457200" y="1600200"/>
          <a:ext cx="76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Command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Authorizes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Items</a:t>
                      </a:r>
                      <a:endParaRPr lang="en-US" sz="2400" b="1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Ark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Tools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Hammer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Assemble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Place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Buy, Rent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Teach &amp; Preach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Ways</a:t>
                      </a:r>
                      <a:r>
                        <a:rPr lang="en-US" sz="2400" b="1" baseline="0" dirty="0" smtClean="0"/>
                        <a:t> &amp; Means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Write,</a:t>
                      </a:r>
                      <a:r>
                        <a:rPr lang="en-US" sz="2400" b="1" baseline="0" dirty="0" smtClean="0"/>
                        <a:t> Speak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Go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Travel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Walk, Sail,</a:t>
                      </a:r>
                      <a:r>
                        <a:rPr lang="en-US" sz="2400" b="1" baseline="0" dirty="0" smtClean="0"/>
                        <a:t> Drive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Give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Collection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Basket,</a:t>
                      </a:r>
                      <a:r>
                        <a:rPr lang="en-US" sz="2400" b="1" baseline="0" dirty="0" smtClean="0"/>
                        <a:t> Treasury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Lord’s Supper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Containers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Plate, Cup(s)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Baptize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Body</a:t>
                      </a:r>
                      <a:r>
                        <a:rPr lang="en-US" sz="2400" b="1" baseline="0" dirty="0" smtClean="0"/>
                        <a:t> of Water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Pool, Baptistery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Sing Hymns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Songs, Words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Notes, Books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Play Hymns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(?)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sngStrike" dirty="0" smtClean="0">
                          <a:solidFill>
                            <a:srgbClr val="FF0000"/>
                          </a:solidFill>
                        </a:rPr>
                        <a:t>Instrument,</a:t>
                      </a:r>
                      <a:r>
                        <a:rPr lang="en-US" sz="2400" b="1" strike="sngStrike" baseline="0" dirty="0" smtClean="0">
                          <a:solidFill>
                            <a:srgbClr val="FF0000"/>
                          </a:solidFill>
                        </a:rPr>
                        <a:t> Song</a:t>
                      </a:r>
                      <a:endParaRPr lang="en-US" sz="24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sngStrike" baseline="0" dirty="0" smtClean="0">
                          <a:solidFill>
                            <a:srgbClr val="FF0000"/>
                          </a:solidFill>
                        </a:rPr>
                        <a:t>Organ, Guitar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Recreation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(?)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sngStrike" dirty="0" smtClean="0">
                          <a:solidFill>
                            <a:srgbClr val="FF0000"/>
                          </a:solidFill>
                        </a:rPr>
                        <a:t>Fun, Games</a:t>
                      </a:r>
                      <a:endParaRPr lang="en-US" sz="24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sngStrike" baseline="0" dirty="0" smtClean="0">
                          <a:solidFill>
                            <a:srgbClr val="FF0000"/>
                          </a:solidFill>
                        </a:rPr>
                        <a:t>Gym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72904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84733" cy="1143000"/>
          </a:xfrm>
        </p:spPr>
        <p:txBody>
          <a:bodyPr/>
          <a:lstStyle/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“Instruments Are Just An </a:t>
            </a:r>
            <a:r>
              <a:rPr lang="en-US" sz="4800" b="1" u="sng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Aid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”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551116"/>
              </p:ext>
            </p:extLst>
          </p:nvPr>
        </p:nvGraphicFramePr>
        <p:xfrm>
          <a:off x="457200" y="1600200"/>
          <a:ext cx="7620000" cy="499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Authorized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Aid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Addition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Ax,</a:t>
                      </a:r>
                      <a:r>
                        <a:rPr lang="en-US" sz="2800" baseline="0" dirty="0" smtClean="0"/>
                        <a:t> Saw, Hammer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Game</a:t>
                      </a:r>
                      <a:r>
                        <a:rPr lang="en-US" sz="2800" baseline="0" dirty="0" smtClean="0"/>
                        <a:t> Room</a:t>
                      </a:r>
                    </a:p>
                    <a:p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(Another Building)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Baptism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Pool, Baptistery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Sprinkle</a:t>
                      </a:r>
                    </a:p>
                    <a:p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(Another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Action)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Lord’s Supper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Trays, cups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Chips </a:t>
                      </a:r>
                      <a:r>
                        <a:rPr lang="en-US" sz="2800" baseline="0" dirty="0" smtClean="0"/>
                        <a:t>&amp; Salsa</a:t>
                      </a:r>
                      <a:endParaRPr lang="en-US" sz="2800" dirty="0" smtClean="0"/>
                    </a:p>
                    <a:p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(Another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Food)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Basket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Sell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400" baseline="0" dirty="0" smtClean="0"/>
                        <a:t>(tickets, pies)</a:t>
                      </a:r>
                      <a:endParaRPr lang="en-US" sz="2800" baseline="0" dirty="0" smtClean="0"/>
                    </a:p>
                    <a:p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(Another Action)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Book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Play</a:t>
                      </a:r>
                    </a:p>
                    <a:p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(Another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Action)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0632" y="3558558"/>
            <a:ext cx="8061157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softEdge rad="762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“Do not 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add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 His words, lest He rebuke you, and you be found a 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liar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(Prov.30:6)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99571842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4526398" y="1536192"/>
            <a:ext cx="3550802" cy="4590288"/>
          </a:xfrm>
          <a:prstGeom prst="foldedCorner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Instrumental Music In Worship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Helvetic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4"/>
            <a:endParaRPr lang="en-US" b="1" dirty="0" smtClean="0"/>
          </a:p>
          <a:p>
            <a:r>
              <a:rPr lang="en-US" sz="3600" b="1" dirty="0" smtClean="0"/>
              <a:t>Tradition</a:t>
            </a:r>
          </a:p>
          <a:p>
            <a:pPr lvl="1"/>
            <a:endParaRPr lang="en-US" sz="1800" b="1" dirty="0" smtClean="0"/>
          </a:p>
          <a:p>
            <a:r>
              <a:rPr lang="en-US" sz="3600" b="1" dirty="0" smtClean="0"/>
              <a:t>Hate Instruments</a:t>
            </a:r>
          </a:p>
          <a:p>
            <a:pPr lvl="1"/>
            <a:endParaRPr lang="en-US" sz="1600" b="1" dirty="0" smtClean="0"/>
          </a:p>
          <a:p>
            <a:r>
              <a:rPr lang="en-US" sz="3600" b="1" dirty="0" smtClean="0"/>
              <a:t>Want To Be Different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457200" y="2350735"/>
            <a:ext cx="3657599" cy="293166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8791" y="2985704"/>
            <a:ext cx="25807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cs typeface="Papyrus"/>
              </a:rPr>
              <a:t>NOT</a:t>
            </a:r>
          </a:p>
          <a:p>
            <a:pPr algn="ctr"/>
            <a:r>
              <a:rPr lang="en-US" sz="4400" b="1" dirty="0" smtClean="0">
                <a:cs typeface="Papyrus"/>
              </a:rPr>
              <a:t>BECAUSE</a:t>
            </a:r>
            <a:endParaRPr lang="en-US" sz="4400" b="1" dirty="0">
              <a:cs typeface="Papyru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20693"/>
            <a:ext cx="4163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Helvetica"/>
              </a:rPr>
              <a:t>Why Opposed?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95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/>
        </p:nvSpPr>
        <p:spPr>
          <a:xfrm>
            <a:off x="945814" y="4390742"/>
            <a:ext cx="5445189" cy="2118139"/>
          </a:xfrm>
          <a:prstGeom prst="homePlat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Callout 11"/>
          <p:cNvSpPr/>
          <p:nvPr/>
        </p:nvSpPr>
        <p:spPr>
          <a:xfrm>
            <a:off x="6431537" y="4390742"/>
            <a:ext cx="1932164" cy="17562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44773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“David Used Instruments In O.T.”</a:t>
            </a:r>
            <a:endParaRPr lang="en-US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O.T. Is Not The Authority or Pattern For The N.T. Church	</a:t>
            </a:r>
            <a:r>
              <a:rPr lang="en-US" sz="3200" dirty="0"/>
              <a:t> </a:t>
            </a:r>
            <a:r>
              <a:rPr lang="en-US" sz="32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Col.2:14-16</a:t>
            </a:r>
            <a:endParaRPr lang="en-US" sz="3000" b="1" i="1" dirty="0" smtClean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 smtClean="0"/>
              <a:t>David Also…</a:t>
            </a:r>
            <a:endParaRPr lang="en-US" sz="3200" b="1" dirty="0"/>
          </a:p>
          <a:p>
            <a:pPr lvl="1"/>
            <a:r>
              <a:rPr lang="en-US" sz="2800" dirty="0" smtClean="0"/>
              <a:t>Offered Animal Sacrifice – </a:t>
            </a:r>
            <a:r>
              <a:rPr lang="en-US" sz="24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Psa.20:3; 51:19; 66:13</a:t>
            </a:r>
          </a:p>
          <a:p>
            <a:pPr lvl="1"/>
            <a:r>
              <a:rPr lang="en-US" sz="2800" dirty="0" smtClean="0"/>
              <a:t>Had 7 Wives – </a:t>
            </a:r>
            <a:r>
              <a:rPr lang="en-US" sz="24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 Sam.3:5; 5:13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6119" y="4760784"/>
            <a:ext cx="1837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DAVID DID!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49408" y="2161595"/>
            <a:ext cx="824212" cy="580929"/>
          </a:xfrm>
          <a:prstGeom prst="right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8885" y="4501808"/>
            <a:ext cx="32427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Herculanum"/>
              </a:rPr>
              <a:t>Does Your Church Sacrifice Animals?</a:t>
            </a:r>
          </a:p>
          <a:p>
            <a:r>
              <a:rPr lang="en-US" sz="1200" dirty="0" smtClean="0">
                <a:cs typeface="Herculanum"/>
              </a:rPr>
              <a:t>	</a:t>
            </a:r>
          </a:p>
          <a:p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Herculanum"/>
              </a:rPr>
              <a:t>Does Your Preacher Have 7 Wives?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Herculanum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175512" y="4751392"/>
            <a:ext cx="905280" cy="517497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175512" y="5692972"/>
            <a:ext cx="905280" cy="517497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037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8" grpId="0"/>
      <p:bldP spid="4" grpId="0" animBg="1"/>
      <p:bldP spid="11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44773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“Instruments Are In Heaven”</a:t>
            </a:r>
            <a:endParaRPr lang="en-US" sz="48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Argument</a:t>
            </a:r>
            <a:r>
              <a:rPr lang="en-US" sz="3200" b="1" dirty="0"/>
              <a:t>:</a:t>
            </a:r>
          </a:p>
          <a:p>
            <a:pPr lvl="1"/>
            <a:r>
              <a:rPr lang="en-US" sz="2800" i="1" dirty="0"/>
              <a:t>“Since </a:t>
            </a:r>
            <a:r>
              <a:rPr lang="en-US" sz="2800" i="1" dirty="0" smtClean="0"/>
              <a:t>instruments are used in </a:t>
            </a:r>
            <a:r>
              <a:rPr lang="en-US" sz="2800" i="1" dirty="0"/>
              <a:t>heaven </a:t>
            </a:r>
            <a:r>
              <a:rPr lang="en-US" sz="28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Papyrus"/>
              </a:rPr>
              <a:t>(Rev. 5:8; 14:2)</a:t>
            </a:r>
            <a:r>
              <a:rPr lang="en-US" sz="2800" dirty="0">
                <a:cs typeface="Papyrus"/>
              </a:rPr>
              <a:t>,</a:t>
            </a:r>
            <a:r>
              <a:rPr lang="en-US" sz="2800" i="1" dirty="0"/>
              <a:t> they should also be acceptable in the worship of the church.</a:t>
            </a:r>
            <a:r>
              <a:rPr lang="en-US" sz="2800" i="1" dirty="0" smtClean="0"/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64255090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44773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“Instruments Are In Heaven”</a:t>
            </a:r>
            <a:br>
              <a:rPr lang="en-US" sz="48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</a:br>
            <a:r>
              <a:rPr lang="en-US" sz="36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Papyrus"/>
              </a:rPr>
              <a:t>(Rev.5:8; 14:2</a:t>
            </a:r>
            <a:r>
              <a:rPr lang="en-US" sz="3600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Papyrus"/>
              </a:rPr>
              <a:t>)</a:t>
            </a:r>
            <a:endParaRPr lang="en-US" sz="36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Revelation was written </a:t>
            </a:r>
            <a:r>
              <a:rPr lang="en-US" sz="3200" b="1" dirty="0"/>
              <a:t>in </a:t>
            </a:r>
            <a:r>
              <a:rPr lang="en-US" sz="3200" b="1" i="1" dirty="0"/>
              <a:t>“symbolic” </a:t>
            </a:r>
            <a:r>
              <a:rPr lang="en-US" sz="3200" b="1" dirty="0"/>
              <a:t>language – not literal. </a:t>
            </a:r>
            <a:r>
              <a:rPr lang="en-US" sz="3200" b="1" i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(Rev.1:1</a:t>
            </a:r>
            <a:r>
              <a:rPr lang="en-US" sz="32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lvl="1"/>
            <a:r>
              <a:rPr lang="en-US" sz="3000" i="1" dirty="0" smtClean="0"/>
              <a:t>“</a:t>
            </a:r>
            <a:r>
              <a:rPr lang="en-US" sz="3000" i="1" dirty="0"/>
              <a:t>signified” </a:t>
            </a:r>
            <a:r>
              <a:rPr lang="en-US" sz="3000" dirty="0"/>
              <a:t>[sign-</a:t>
            </a:r>
            <a:r>
              <a:rPr lang="en-US" sz="3000" dirty="0" err="1"/>
              <a:t>ify</a:t>
            </a:r>
            <a:r>
              <a:rPr lang="en-US" sz="3000" dirty="0"/>
              <a:t>] to set forth in a sign</a:t>
            </a:r>
            <a:r>
              <a:rPr lang="en-US" sz="3000" dirty="0" smtClean="0"/>
              <a:t>.</a:t>
            </a:r>
          </a:p>
          <a:p>
            <a:pPr lvl="1"/>
            <a:r>
              <a:rPr lang="en-US" sz="2800" dirty="0"/>
              <a:t>A </a:t>
            </a:r>
            <a:r>
              <a:rPr lang="en-US" sz="2800" i="1" dirty="0"/>
              <a:t>sign</a:t>
            </a:r>
            <a:r>
              <a:rPr lang="en-US" sz="2800" dirty="0"/>
              <a:t> is not the </a:t>
            </a:r>
            <a:r>
              <a:rPr lang="en-US" sz="2800" i="1" dirty="0"/>
              <a:t>sign</a:t>
            </a:r>
            <a:r>
              <a:rPr lang="en-US" sz="2800" dirty="0"/>
              <a:t> of itself – a </a:t>
            </a:r>
            <a:r>
              <a:rPr lang="en-US" sz="2800" i="1" dirty="0"/>
              <a:t>symbol</a:t>
            </a:r>
            <a:r>
              <a:rPr lang="en-US" sz="2800" dirty="0"/>
              <a:t> is not the </a:t>
            </a:r>
            <a:r>
              <a:rPr lang="en-US" sz="2800" i="1" dirty="0"/>
              <a:t>symbol</a:t>
            </a:r>
            <a:r>
              <a:rPr lang="en-US" sz="2800" dirty="0"/>
              <a:t> of itself </a:t>
            </a:r>
          </a:p>
          <a:p>
            <a:pPr lvl="1"/>
            <a:r>
              <a:rPr lang="en-US" sz="2800" dirty="0"/>
              <a:t>G</a:t>
            </a:r>
            <a:r>
              <a:rPr lang="en-US" sz="2800" dirty="0" smtClean="0"/>
              <a:t>olden </a:t>
            </a:r>
            <a:r>
              <a:rPr lang="en-US" sz="2800" dirty="0"/>
              <a:t>bowls of </a:t>
            </a:r>
            <a:r>
              <a:rPr lang="en-US" sz="2800" dirty="0" smtClean="0"/>
              <a:t>incense – “</a:t>
            </a:r>
            <a:r>
              <a:rPr lang="en-US" sz="2800" i="1" dirty="0" smtClean="0"/>
              <a:t>symbolic</a:t>
            </a:r>
            <a:r>
              <a:rPr lang="en-US" sz="2800" i="1" dirty="0"/>
              <a:t>” </a:t>
            </a:r>
            <a:r>
              <a:rPr lang="en-US" sz="2800" dirty="0"/>
              <a:t>of the prayers of the saints</a:t>
            </a:r>
            <a:r>
              <a:rPr lang="en-US" sz="2800" dirty="0" smtClean="0"/>
              <a:t>!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b="1" dirty="0"/>
              <a:t>harps</a:t>
            </a:r>
            <a:r>
              <a:rPr lang="en-US" sz="2800" dirty="0"/>
              <a:t> are just as </a:t>
            </a:r>
            <a:r>
              <a:rPr lang="en-US" sz="2800" i="1" dirty="0" smtClean="0"/>
              <a:t>“symbolic”</a:t>
            </a:r>
            <a:r>
              <a:rPr lang="en-US" sz="2800" dirty="0" smtClean="0"/>
              <a:t>!</a:t>
            </a:r>
          </a:p>
          <a:p>
            <a:pPr lvl="1"/>
            <a:r>
              <a:rPr lang="en-US" sz="2800" dirty="0" smtClean="0"/>
              <a:t>Nothing physical in heaven! </a:t>
            </a:r>
            <a:r>
              <a:rPr lang="en-US" sz="28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 Cor.15:50</a:t>
            </a:r>
            <a:endParaRPr lang="en-US" sz="28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253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44773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“Instruments Are In Heaven”</a:t>
            </a:r>
            <a:br>
              <a:rPr lang="en-US" sz="4800" b="1" dirty="0" smtClean="0">
                <a:solidFill>
                  <a:srgbClr val="675E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</a:br>
            <a:r>
              <a:rPr lang="en-US" sz="3600" b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Papyrus"/>
              </a:rPr>
              <a:t>(Rev.5:8; 14:2</a:t>
            </a:r>
            <a:r>
              <a:rPr lang="en-US" sz="3600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Papyrus"/>
              </a:rPr>
              <a:t>)</a:t>
            </a:r>
            <a:endParaRPr lang="en-US" sz="3600" b="1" dirty="0">
              <a:solidFill>
                <a:srgbClr val="675E47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Three </a:t>
            </a:r>
            <a:r>
              <a:rPr lang="en-US" sz="3200" b="1" i="1" dirty="0" smtClean="0"/>
              <a:t>“symbols” </a:t>
            </a:r>
            <a:r>
              <a:rPr lang="en-US" sz="3200" b="1" dirty="0"/>
              <a:t>are used in </a:t>
            </a:r>
            <a:r>
              <a:rPr lang="en-US" sz="3200" b="1" i="1" dirty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Rev.14:2</a:t>
            </a:r>
          </a:p>
          <a:p>
            <a:r>
              <a:rPr lang="en-US" sz="3200" b="1" dirty="0" smtClean="0">
                <a:cs typeface="Papyrus"/>
              </a:rPr>
              <a:t>John </a:t>
            </a:r>
            <a:r>
              <a:rPr lang="en-US" sz="2800" b="1" i="1" dirty="0" smtClean="0">
                <a:cs typeface="Papyrus"/>
              </a:rPr>
              <a:t>“</a:t>
            </a:r>
            <a:r>
              <a:rPr lang="en-US" sz="2800" b="1" i="1" u="sng" dirty="0" smtClean="0">
                <a:cs typeface="Papyrus"/>
              </a:rPr>
              <a:t>heard</a:t>
            </a:r>
            <a:r>
              <a:rPr lang="en-US" sz="2800" b="1" i="1" dirty="0" smtClean="0">
                <a:cs typeface="Papyrus"/>
              </a:rPr>
              <a:t> </a:t>
            </a:r>
            <a:r>
              <a:rPr lang="en-US" sz="2800" b="1" dirty="0" smtClean="0">
                <a:cs typeface="Papyrus"/>
              </a:rPr>
              <a:t>the </a:t>
            </a:r>
            <a:r>
              <a:rPr lang="en-US" sz="2800" b="1" i="1" dirty="0" smtClean="0">
                <a:cs typeface="Papyrus"/>
              </a:rPr>
              <a:t>voice / sound”</a:t>
            </a:r>
          </a:p>
          <a:p>
            <a:pPr lvl="1"/>
            <a:r>
              <a:rPr lang="en-US" sz="2800" i="1" u="sng" dirty="0" smtClean="0"/>
              <a:t>as</a:t>
            </a:r>
            <a:r>
              <a:rPr lang="en-US" sz="2800" i="1" dirty="0" smtClean="0"/>
              <a:t> the </a:t>
            </a:r>
            <a:r>
              <a:rPr lang="en-US" sz="2800" i="1" u="sng" dirty="0" smtClean="0"/>
              <a:t>voice</a:t>
            </a:r>
            <a:r>
              <a:rPr lang="en-US" sz="2800" i="1" dirty="0" smtClean="0"/>
              <a:t> </a:t>
            </a:r>
            <a:r>
              <a:rPr lang="en-US" sz="2800" i="1" baseline="30000" dirty="0" smtClean="0"/>
              <a:t>(phone)</a:t>
            </a:r>
            <a:r>
              <a:rPr lang="en-US" sz="2800" i="1" dirty="0" smtClean="0"/>
              <a:t> of many  </a:t>
            </a:r>
            <a:r>
              <a:rPr lang="en-US" sz="2800" b="1" u="sng" dirty="0" smtClean="0"/>
              <a:t>Waters</a:t>
            </a:r>
            <a:endParaRPr lang="en-US" sz="2800" b="1" dirty="0" smtClean="0"/>
          </a:p>
          <a:p>
            <a:pPr lvl="1"/>
            <a:r>
              <a:rPr lang="en-US" sz="2800" i="1" u="sng" dirty="0" smtClean="0"/>
              <a:t>as</a:t>
            </a:r>
            <a:r>
              <a:rPr lang="en-US" sz="2800" i="1" dirty="0" smtClean="0"/>
              <a:t> the </a:t>
            </a:r>
            <a:r>
              <a:rPr lang="en-US" sz="2800" i="1" u="sng" dirty="0" smtClean="0"/>
              <a:t>voice</a:t>
            </a:r>
            <a:r>
              <a:rPr lang="en-US" sz="2800" i="1" dirty="0" smtClean="0"/>
              <a:t> </a:t>
            </a:r>
            <a:r>
              <a:rPr lang="en-US" sz="2800" i="1" baseline="30000" dirty="0" smtClean="0"/>
              <a:t>(phone) </a:t>
            </a:r>
            <a:r>
              <a:rPr lang="en-US" sz="2800" i="1" dirty="0" smtClean="0"/>
              <a:t>of great </a:t>
            </a:r>
            <a:r>
              <a:rPr lang="en-US" sz="2800" b="1" u="sng" dirty="0" smtClean="0"/>
              <a:t>Thunder</a:t>
            </a:r>
            <a:endParaRPr lang="en-US" sz="2800" b="1" dirty="0" smtClean="0"/>
          </a:p>
          <a:p>
            <a:pPr lvl="1"/>
            <a:r>
              <a:rPr lang="en-US" sz="2800" i="1" u="sng" dirty="0" smtClean="0"/>
              <a:t>as</a:t>
            </a:r>
            <a:r>
              <a:rPr lang="en-US" sz="2800" i="1" dirty="0" smtClean="0"/>
              <a:t> the </a:t>
            </a:r>
            <a:r>
              <a:rPr lang="en-US" sz="2800" i="1" u="sng" dirty="0" smtClean="0"/>
              <a:t>voice</a:t>
            </a:r>
            <a:r>
              <a:rPr lang="en-US" sz="2800" i="1" dirty="0" smtClean="0"/>
              <a:t> </a:t>
            </a:r>
            <a:r>
              <a:rPr lang="en-US" sz="2800" i="1" baseline="30000" dirty="0" smtClean="0"/>
              <a:t>(phone)</a:t>
            </a:r>
            <a:r>
              <a:rPr lang="en-US" sz="2800" i="1" dirty="0" smtClean="0"/>
              <a:t> of </a:t>
            </a:r>
            <a:r>
              <a:rPr lang="en-US" sz="2800" b="1" u="sng" dirty="0" smtClean="0"/>
              <a:t>Harpers</a:t>
            </a:r>
            <a:endParaRPr lang="en-US" sz="2800" b="1" dirty="0" smtClean="0">
              <a:cs typeface="Papyrus"/>
            </a:endParaRPr>
          </a:p>
          <a:p>
            <a:r>
              <a:rPr lang="en-US" sz="3000" b="1" dirty="0" smtClean="0">
                <a:cs typeface="Papyrus"/>
              </a:rPr>
              <a:t>John did not </a:t>
            </a:r>
            <a:r>
              <a:rPr lang="en-US" sz="3000" b="1" i="1" u="sng" dirty="0" smtClean="0">
                <a:cs typeface="Papyrus"/>
              </a:rPr>
              <a:t>see</a:t>
            </a:r>
            <a:r>
              <a:rPr lang="en-US" sz="3000" b="1" dirty="0" smtClean="0">
                <a:cs typeface="Papyrus"/>
              </a:rPr>
              <a:t> Water, Thunder or Harpers</a:t>
            </a:r>
          </a:p>
          <a:p>
            <a:r>
              <a:rPr lang="en-US" sz="3000" b="1" dirty="0" smtClean="0">
                <a:cs typeface="Papyrus"/>
              </a:rPr>
              <a:t>Not the physical presence, but the “sound”</a:t>
            </a:r>
            <a:endParaRPr lang="en-US" sz="3000" b="1" dirty="0">
              <a:cs typeface="Papyrus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13416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</a:t>
            </a:r>
            <a:r>
              <a:rPr lang="en-US" sz="4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Psallo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” = Play An Instrument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Then All Must Play An Instrument!</a:t>
            </a:r>
          </a:p>
          <a:p>
            <a:r>
              <a:rPr lang="en-US" sz="3600" b="1" u="sng" dirty="0" err="1" smtClean="0"/>
              <a:t>Psallo</a:t>
            </a:r>
            <a:r>
              <a:rPr lang="en-US" sz="3600" b="1" dirty="0" smtClean="0"/>
              <a:t>:</a:t>
            </a:r>
            <a:r>
              <a:rPr lang="en-US" sz="3600" dirty="0" smtClean="0"/>
              <a:t> The meaning has changed through the years.</a:t>
            </a:r>
          </a:p>
          <a:p>
            <a:pPr lvl="1"/>
            <a:r>
              <a:rPr lang="en-US" sz="2800" i="1" dirty="0" smtClean="0"/>
              <a:t>1. To pluck the hair</a:t>
            </a:r>
          </a:p>
          <a:p>
            <a:pPr lvl="1"/>
            <a:r>
              <a:rPr lang="en-US" sz="2800" i="1" dirty="0" smtClean="0"/>
              <a:t>2. To twang the string of a bow (archer)</a:t>
            </a:r>
          </a:p>
          <a:p>
            <a:pPr lvl="1"/>
            <a:r>
              <a:rPr lang="en-US" sz="2800" i="1" dirty="0" smtClean="0"/>
              <a:t>3. To twitch the carpenter’s line</a:t>
            </a:r>
          </a:p>
          <a:p>
            <a:r>
              <a:rPr lang="en-US" sz="3200" b="1" dirty="0" smtClean="0"/>
              <a:t>KJV, ASV </a:t>
            </a:r>
            <a:r>
              <a:rPr lang="en-US" sz="3200" dirty="0" smtClean="0"/>
              <a:t>(148 scholars) translate </a:t>
            </a:r>
            <a:r>
              <a:rPr lang="en-US" sz="3200" b="1" i="1" dirty="0" smtClean="0"/>
              <a:t>“</a:t>
            </a:r>
            <a:r>
              <a:rPr lang="en-US" sz="3200" b="1" i="1" u="sng" dirty="0" smtClean="0"/>
              <a:t>sing</a:t>
            </a:r>
            <a:r>
              <a:rPr lang="en-US" sz="3200" b="1" i="1" dirty="0" smtClean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467382960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</a:t>
            </a:r>
            <a:r>
              <a:rPr lang="en-US" sz="4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Psallo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” = Play An Instrument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Psallo</a:t>
            </a:r>
            <a:r>
              <a:rPr lang="en-US" sz="3600" b="1" dirty="0" smtClean="0"/>
              <a:t>:</a:t>
            </a:r>
            <a:r>
              <a:rPr lang="en-US" sz="3600" dirty="0" smtClean="0"/>
              <a:t> verb </a:t>
            </a:r>
            <a:r>
              <a:rPr lang="en-US" sz="2800" i="1" dirty="0" smtClean="0"/>
              <a:t>(“make melody”)  </a:t>
            </a:r>
            <a:r>
              <a:rPr lang="en-US" sz="3200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(Eph.5:19)</a:t>
            </a:r>
          </a:p>
          <a:p>
            <a:pPr lvl="1"/>
            <a:r>
              <a:rPr lang="en-US" sz="3200" i="1" dirty="0" smtClean="0"/>
              <a:t>To </a:t>
            </a:r>
            <a:r>
              <a:rPr lang="en-US" sz="3200" b="1" i="1" dirty="0" smtClean="0"/>
              <a:t>touch</a:t>
            </a:r>
            <a:r>
              <a:rPr lang="en-US" sz="3200" i="1" dirty="0" smtClean="0"/>
              <a:t>, to </a:t>
            </a:r>
            <a:r>
              <a:rPr lang="en-US" sz="3200" b="1" i="1" dirty="0" smtClean="0"/>
              <a:t>strike</a:t>
            </a:r>
            <a:r>
              <a:rPr lang="en-US" sz="3200" i="1" dirty="0" smtClean="0"/>
              <a:t> or to </a:t>
            </a:r>
            <a:r>
              <a:rPr lang="en-US" sz="3200" b="1" i="1" dirty="0" smtClean="0"/>
              <a:t>pluck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b="1" u="sng" dirty="0" smtClean="0"/>
              <a:t>object</a:t>
            </a:r>
            <a:r>
              <a:rPr lang="en-US" sz="3200" dirty="0" smtClean="0"/>
              <a:t> of a verb is not a part of it’s definition</a:t>
            </a:r>
          </a:p>
          <a:p>
            <a:pPr lvl="2"/>
            <a:r>
              <a:rPr lang="en-US" sz="3200" dirty="0" smtClean="0"/>
              <a:t>Verb - </a:t>
            </a:r>
            <a:r>
              <a:rPr lang="en-US" sz="3200" b="1" i="1" u="sng" dirty="0" smtClean="0"/>
              <a:t>Baptize</a:t>
            </a:r>
            <a:r>
              <a:rPr lang="en-US" sz="3200" b="1" i="1" dirty="0" smtClean="0"/>
              <a:t>: </a:t>
            </a:r>
            <a:r>
              <a:rPr lang="en-US" sz="3200" i="1" dirty="0" smtClean="0"/>
              <a:t>to dip or immerse</a:t>
            </a:r>
          </a:p>
          <a:p>
            <a:pPr lvl="3"/>
            <a:r>
              <a:rPr lang="en-US" sz="2800" dirty="0" smtClean="0"/>
              <a:t>Object</a:t>
            </a:r>
            <a:r>
              <a:rPr lang="en-US" sz="2800" i="1" dirty="0" smtClean="0"/>
              <a:t>:  jelly, grease, mud, paint,  fire…?</a:t>
            </a:r>
          </a:p>
          <a:p>
            <a:pPr lvl="3"/>
            <a:r>
              <a:rPr lang="en-US" sz="2800" i="1" dirty="0" smtClean="0"/>
              <a:t>… “in water” </a:t>
            </a:r>
            <a:r>
              <a:rPr lang="en-US" sz="28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(Acts 10:47-48)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80100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“</a:t>
            </a:r>
            <a:r>
              <a:rPr lang="en-US" sz="48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Psallo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” = Play An Instrument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Psallo</a:t>
            </a:r>
            <a:r>
              <a:rPr lang="en-US" sz="3600" b="1" dirty="0" smtClean="0"/>
              <a:t>:</a:t>
            </a:r>
            <a:r>
              <a:rPr lang="en-US" sz="3600" dirty="0" smtClean="0"/>
              <a:t> verb </a:t>
            </a:r>
            <a:r>
              <a:rPr lang="en-US" sz="2800" i="1" dirty="0" smtClean="0"/>
              <a:t>(“make melody”) </a:t>
            </a:r>
            <a:r>
              <a:rPr lang="en-US" sz="3600" dirty="0" smtClean="0"/>
              <a:t> </a:t>
            </a:r>
            <a:r>
              <a:rPr lang="en-US" sz="3200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(Eph.5:19)</a:t>
            </a:r>
            <a:endParaRPr lang="en-US" sz="3600" b="1" dirty="0" smtClean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200" i="1" dirty="0" smtClean="0"/>
              <a:t>To </a:t>
            </a:r>
            <a:r>
              <a:rPr lang="en-US" sz="3200" b="1" i="1" dirty="0" smtClean="0"/>
              <a:t>touch</a:t>
            </a:r>
            <a:r>
              <a:rPr lang="en-US" sz="3200" i="1" dirty="0" smtClean="0"/>
              <a:t>, to </a:t>
            </a:r>
            <a:r>
              <a:rPr lang="en-US" sz="3200" b="1" i="1" dirty="0" smtClean="0"/>
              <a:t>strike</a:t>
            </a:r>
            <a:r>
              <a:rPr lang="en-US" sz="3200" i="1" dirty="0" smtClean="0"/>
              <a:t> or to </a:t>
            </a:r>
            <a:r>
              <a:rPr lang="en-US" sz="3200" b="1" i="1" dirty="0" smtClean="0"/>
              <a:t>pluck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b="1" u="sng" dirty="0" smtClean="0"/>
              <a:t>object</a:t>
            </a:r>
            <a:r>
              <a:rPr lang="en-US" sz="3200" dirty="0" smtClean="0"/>
              <a:t> of a verb is not a part of it’s definition</a:t>
            </a:r>
          </a:p>
          <a:p>
            <a:pPr lvl="2"/>
            <a:r>
              <a:rPr lang="en-US" sz="3200" dirty="0" smtClean="0"/>
              <a:t>Verb -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Psallo</a:t>
            </a:r>
            <a:r>
              <a:rPr lang="en-US" sz="3200" b="1" i="1" dirty="0" smtClean="0"/>
              <a:t>:</a:t>
            </a:r>
            <a:r>
              <a:rPr lang="en-US" sz="3200" i="1" dirty="0" smtClean="0"/>
              <a:t> touch, strike or pluck…</a:t>
            </a:r>
          </a:p>
          <a:p>
            <a:pPr lvl="3"/>
            <a:r>
              <a:rPr lang="en-US" sz="2800" i="1" dirty="0" smtClean="0"/>
              <a:t>Object – beard, carpenter’s line…?</a:t>
            </a:r>
          </a:p>
          <a:p>
            <a:pPr lvl="3"/>
            <a:r>
              <a:rPr lang="en-US" sz="2800" i="1" dirty="0" err="1" smtClean="0"/>
              <a:t>psallo</a:t>
            </a:r>
            <a:r>
              <a:rPr lang="en-US" sz="2800" i="1" dirty="0" smtClean="0"/>
              <a:t>… “your heart” </a:t>
            </a:r>
            <a:r>
              <a:rPr lang="en-US" sz="28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(Eph.5:19)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71313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Singing</a:t>
            </a:r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  </a:t>
            </a:r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Psalms and Hymns…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Authorized By God</a:t>
            </a:r>
          </a:p>
          <a:p>
            <a:r>
              <a:rPr lang="en-US" sz="3200" dirty="0" smtClean="0"/>
              <a:t>Is According To The Pattern of the N.T.</a:t>
            </a:r>
          </a:p>
          <a:p>
            <a:r>
              <a:rPr lang="en-US" sz="3200" dirty="0" smtClean="0"/>
              <a:t>Is In Spirit And In Truth</a:t>
            </a:r>
          </a:p>
          <a:p>
            <a:r>
              <a:rPr lang="en-US" sz="3200" dirty="0" smtClean="0"/>
              <a:t>Is By Faith</a:t>
            </a:r>
          </a:p>
          <a:p>
            <a:r>
              <a:rPr lang="en-US" sz="3200" dirty="0" smtClean="0"/>
              <a:t>Magnifies and Exalts the Name / Authority of Our Lord, Jesus Christ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472434517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Music Question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F2B20"/>
                </a:solidFill>
              </a:rPr>
              <a:t>Singing or Instrumental?</a:t>
            </a:r>
            <a:endParaRPr lang="en-US" sz="2800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ded Corner 8"/>
          <p:cNvSpPr/>
          <p:nvPr/>
        </p:nvSpPr>
        <p:spPr>
          <a:xfrm>
            <a:off x="4431816" y="1536192"/>
            <a:ext cx="3877839" cy="5151244"/>
          </a:xfrm>
          <a:prstGeom prst="foldedCorner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99290" y="1536191"/>
            <a:ext cx="4052196" cy="5151245"/>
          </a:xfrm>
        </p:spPr>
        <p:txBody>
          <a:bodyPr>
            <a:no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Not </a:t>
            </a:r>
            <a:r>
              <a:rPr lang="en-US" sz="3200" b="1" dirty="0" err="1" smtClean="0"/>
              <a:t>Accd</a:t>
            </a:r>
            <a:r>
              <a:rPr lang="en-US" sz="3200" b="1" dirty="0" smtClean="0"/>
              <a:t>. To Pattern</a:t>
            </a:r>
          </a:p>
          <a:p>
            <a:pPr lvl="1"/>
            <a:r>
              <a:rPr lang="en-US" i="1" dirty="0" smtClean="0"/>
              <a:t>Heb.8:5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Instrumental Music In Worship</a:t>
            </a:r>
            <a:endParaRPr lang="en-US" dirty="0">
              <a:latin typeface="Papyrus"/>
              <a:cs typeface="Papyrus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457200" y="2350735"/>
            <a:ext cx="3657599" cy="293166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8791" y="2985704"/>
            <a:ext cx="25807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cs typeface="Papyrus"/>
              </a:rPr>
              <a:t>IS</a:t>
            </a:r>
          </a:p>
          <a:p>
            <a:pPr algn="ctr"/>
            <a:r>
              <a:rPr lang="en-US" sz="4400" b="1" dirty="0" smtClean="0">
                <a:cs typeface="Papyrus"/>
              </a:rPr>
              <a:t>BECAUSE</a:t>
            </a:r>
            <a:endParaRPr lang="en-US" sz="4400" b="1" dirty="0">
              <a:cs typeface="Papyru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20693"/>
            <a:ext cx="4163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Helvetica"/>
              </a:rPr>
              <a:t>Why Opposed?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38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New Testament Pattern For Salvation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068295"/>
              </p:ext>
            </p:extLst>
          </p:nvPr>
        </p:nvGraphicFramePr>
        <p:xfrm>
          <a:off x="457200" y="1600200"/>
          <a:ext cx="76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Hear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Believe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Repent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Confess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Baptized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Pentecost</a:t>
                      </a:r>
                    </a:p>
                    <a:p>
                      <a:r>
                        <a:rPr lang="en-US" sz="1800" b="0" dirty="0" smtClean="0"/>
                        <a:t>Ac.2:14-41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Samaritans</a:t>
                      </a:r>
                    </a:p>
                    <a:p>
                      <a:r>
                        <a:rPr lang="en-US" sz="1800" b="0" dirty="0" smtClean="0"/>
                        <a:t>Ac.8:5-13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Eunuch</a:t>
                      </a:r>
                    </a:p>
                    <a:p>
                      <a:r>
                        <a:rPr lang="en-US" sz="1800" b="0" dirty="0" smtClean="0"/>
                        <a:t>Ac.8:35-39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Saul</a:t>
                      </a:r>
                    </a:p>
                    <a:p>
                      <a:r>
                        <a:rPr lang="en-US" sz="1800" b="0" dirty="0" smtClean="0"/>
                        <a:t>Ac.9:17-18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Cornelius</a:t>
                      </a:r>
                    </a:p>
                    <a:p>
                      <a:r>
                        <a:rPr lang="en-US" sz="1600" b="1" dirty="0" smtClean="0"/>
                        <a:t>Ac.10:34-36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The Jailer</a:t>
                      </a:r>
                    </a:p>
                    <a:p>
                      <a:r>
                        <a:rPr lang="en-US" sz="1800" b="0" dirty="0" smtClean="0"/>
                        <a:t>Ac.16:32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Lydia</a:t>
                      </a:r>
                    </a:p>
                    <a:p>
                      <a:r>
                        <a:rPr lang="en-US" sz="1800" b="0" dirty="0" smtClean="0"/>
                        <a:t>Ac.16:13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X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85832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New Testament Pattern For Music In The Lord’s Church</a:t>
            </a:r>
            <a:endParaRPr lang="en-US" sz="4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815544"/>
              </p:ext>
            </p:extLst>
          </p:nvPr>
        </p:nvGraphicFramePr>
        <p:xfrm>
          <a:off x="457200" y="1600200"/>
          <a:ext cx="76200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011"/>
                <a:gridCol w="55099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Scripture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Music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Acts</a:t>
                      </a:r>
                      <a:r>
                        <a:rPr lang="en-US" sz="2400" b="1" baseline="0" dirty="0" smtClean="0"/>
                        <a:t> 16:25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</a:t>
                      </a:r>
                      <a:r>
                        <a:rPr lang="en-US" sz="2800" b="1" u="sng" dirty="0" smtClean="0"/>
                        <a:t>singing</a:t>
                      </a:r>
                      <a:r>
                        <a:rPr lang="en-US" sz="2400" dirty="0" smtClean="0"/>
                        <a:t> hymns to God”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Rom.15:9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</a:t>
                      </a:r>
                      <a:r>
                        <a:rPr lang="en-US" sz="2800" b="1" u="sng" dirty="0" smtClean="0"/>
                        <a:t>sing</a:t>
                      </a:r>
                      <a:r>
                        <a:rPr lang="en-US" sz="2400" dirty="0" smtClean="0"/>
                        <a:t> to Your name”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1Cor.14:15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</a:t>
                      </a:r>
                      <a:r>
                        <a:rPr lang="en-US" sz="2800" b="1" u="sng" dirty="0" smtClean="0"/>
                        <a:t>sing</a:t>
                      </a:r>
                      <a:r>
                        <a:rPr lang="en-US" sz="2400" dirty="0" smtClean="0"/>
                        <a:t> with the</a:t>
                      </a:r>
                      <a:r>
                        <a:rPr lang="en-US" sz="2400" baseline="0" dirty="0" smtClean="0"/>
                        <a:t> spirit… </a:t>
                      </a:r>
                      <a:r>
                        <a:rPr lang="en-US" sz="2800" b="1" u="sng" baseline="0" dirty="0" smtClean="0"/>
                        <a:t>sing</a:t>
                      </a:r>
                      <a:r>
                        <a:rPr lang="en-US" sz="2400" baseline="0" dirty="0" smtClean="0"/>
                        <a:t> with the understanding”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Eph.5:19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</a:t>
                      </a:r>
                      <a:r>
                        <a:rPr lang="en-US" sz="2800" b="1" u="sng" dirty="0" smtClean="0"/>
                        <a:t>singing</a:t>
                      </a:r>
                      <a:r>
                        <a:rPr lang="en-US" sz="2400" dirty="0" smtClean="0"/>
                        <a:t> and making melody in your heart to the Lord”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Col.3:16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</a:t>
                      </a:r>
                      <a:r>
                        <a:rPr lang="en-US" sz="2800" b="1" u="sng" dirty="0" smtClean="0"/>
                        <a:t>singing</a:t>
                      </a:r>
                      <a:r>
                        <a:rPr lang="en-US" sz="2400" dirty="0" smtClean="0"/>
                        <a:t> with grace in your heart to the Lord”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Heb.2:12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“I will </a:t>
                      </a:r>
                      <a:r>
                        <a:rPr lang="en-US" sz="2800" b="1" u="sng" dirty="0" smtClean="0"/>
                        <a:t>sing</a:t>
                      </a:r>
                      <a:r>
                        <a:rPr lang="en-US" sz="2400" dirty="0" smtClean="0"/>
                        <a:t> praise</a:t>
                      </a:r>
                      <a:r>
                        <a:rPr lang="en-US" sz="2400" baseline="0" dirty="0" smtClean="0"/>
                        <a:t> to You”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Jas.5:13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“let him </a:t>
                      </a:r>
                      <a:r>
                        <a:rPr lang="en-US" sz="2800" b="1" u="sng" dirty="0" smtClean="0"/>
                        <a:t>sing</a:t>
                      </a:r>
                      <a:r>
                        <a:rPr lang="en-US" sz="2400" dirty="0" smtClean="0"/>
                        <a:t> psalms”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0643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ded Corner 8"/>
          <p:cNvSpPr/>
          <p:nvPr/>
        </p:nvSpPr>
        <p:spPr>
          <a:xfrm>
            <a:off x="4431816" y="1536192"/>
            <a:ext cx="3877839" cy="5151244"/>
          </a:xfrm>
          <a:prstGeom prst="foldedCorner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99290" y="1536191"/>
            <a:ext cx="4052196" cy="515124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Not </a:t>
            </a:r>
            <a:r>
              <a:rPr lang="en-US" sz="3200" b="1" dirty="0" err="1" smtClean="0"/>
              <a:t>Accd</a:t>
            </a:r>
            <a:r>
              <a:rPr lang="en-US" sz="3200" b="1" dirty="0" smtClean="0"/>
              <a:t>. To Pattern</a:t>
            </a:r>
          </a:p>
          <a:p>
            <a:pPr lvl="1"/>
            <a:r>
              <a:rPr lang="en-US" i="1" dirty="0" smtClean="0"/>
              <a:t>Heb.8:5</a:t>
            </a:r>
          </a:p>
          <a:p>
            <a:r>
              <a:rPr lang="en-US" sz="3200" b="1" dirty="0" smtClean="0"/>
              <a:t>No Authority</a:t>
            </a:r>
          </a:p>
          <a:p>
            <a:pPr lvl="1"/>
            <a:r>
              <a:rPr lang="en-US" i="1" dirty="0" smtClean="0"/>
              <a:t>Matt.7:21-23</a:t>
            </a:r>
          </a:p>
          <a:p>
            <a:r>
              <a:rPr lang="en-US" sz="3200" b="1" dirty="0" smtClean="0"/>
              <a:t>An Addition</a:t>
            </a:r>
          </a:p>
          <a:p>
            <a:pPr lvl="1"/>
            <a:r>
              <a:rPr lang="en-US" i="1" dirty="0" smtClean="0"/>
              <a:t>Prov.30:6</a:t>
            </a:r>
          </a:p>
          <a:p>
            <a:r>
              <a:rPr lang="en-US" b="1" dirty="0" smtClean="0"/>
              <a:t>Not of Faith</a:t>
            </a:r>
          </a:p>
          <a:p>
            <a:pPr lvl="1"/>
            <a:r>
              <a:rPr lang="en-US" i="1" dirty="0" smtClean="0"/>
              <a:t>Rom.10:17</a:t>
            </a:r>
          </a:p>
          <a:p>
            <a:r>
              <a:rPr lang="en-US" b="1" dirty="0" smtClean="0"/>
              <a:t>Worship in Vain</a:t>
            </a:r>
          </a:p>
          <a:p>
            <a:pPr lvl="1"/>
            <a:r>
              <a:rPr lang="en-US" i="1" dirty="0" smtClean="0"/>
              <a:t>Matt.15:8-9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pyrus"/>
                <a:cs typeface="Papyrus"/>
              </a:rPr>
              <a:t>Instrumental Music In Worship</a:t>
            </a:r>
            <a:endParaRPr lang="en-US" dirty="0">
              <a:latin typeface="Papyrus"/>
              <a:cs typeface="Papyrus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457200" y="2350735"/>
            <a:ext cx="3657599" cy="293166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8791" y="2985704"/>
            <a:ext cx="25807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cs typeface="Papyrus"/>
              </a:rPr>
              <a:t>IS</a:t>
            </a:r>
          </a:p>
          <a:p>
            <a:pPr algn="ctr"/>
            <a:r>
              <a:rPr lang="en-US" sz="4400" b="1" dirty="0" smtClean="0">
                <a:cs typeface="Papyrus"/>
              </a:rPr>
              <a:t>BECAUSE</a:t>
            </a:r>
            <a:endParaRPr lang="en-US" sz="4400" b="1" dirty="0">
              <a:cs typeface="Papyru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20693"/>
            <a:ext cx="4163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Helvetica"/>
              </a:rPr>
              <a:t>Why Opposed?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3943702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 smtClean="0"/>
              <a:t>ALL</a:t>
            </a:r>
            <a:endParaRPr lang="en-US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i="1" dirty="0" smtClean="0"/>
              <a:t>AGREE</a:t>
            </a:r>
            <a:endParaRPr lang="en-US" sz="40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582640" cy="395128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Baptize	 </a:t>
            </a:r>
            <a:r>
              <a:rPr lang="en-US" b="1" i="1" dirty="0" smtClean="0">
                <a:solidFill>
                  <a:srgbClr val="FF6600"/>
                </a:solidFill>
              </a:rPr>
              <a:t>Rom.6:4</a:t>
            </a:r>
            <a:endParaRPr lang="en-US" sz="3200" b="1" i="1" dirty="0" smtClean="0">
              <a:solidFill>
                <a:srgbClr val="FF6600"/>
              </a:solidFill>
            </a:endParaRPr>
          </a:p>
          <a:p>
            <a:r>
              <a:rPr lang="en-US" sz="3200" b="1" dirty="0" smtClean="0"/>
              <a:t>Weekly L.S. </a:t>
            </a:r>
            <a:r>
              <a:rPr lang="en-US" b="1" i="1" dirty="0" smtClean="0">
                <a:solidFill>
                  <a:srgbClr val="FF6600"/>
                </a:solidFill>
              </a:rPr>
              <a:t>Acts 20:7</a:t>
            </a:r>
            <a:endParaRPr lang="en-US" sz="3200" b="1" i="1" dirty="0" smtClean="0">
              <a:solidFill>
                <a:srgbClr val="FF6600"/>
              </a:solidFill>
            </a:endParaRPr>
          </a:p>
          <a:p>
            <a:r>
              <a:rPr lang="en-US" sz="3200" b="1" dirty="0" smtClean="0"/>
              <a:t>Give	 </a:t>
            </a:r>
            <a:r>
              <a:rPr lang="en-US" b="1" i="1" dirty="0" smtClean="0">
                <a:solidFill>
                  <a:srgbClr val="FF6600"/>
                </a:solidFill>
              </a:rPr>
              <a:t>1Cor.16:2</a:t>
            </a:r>
          </a:p>
          <a:p>
            <a:r>
              <a:rPr lang="en-US" sz="3200" b="1" dirty="0" smtClean="0"/>
              <a:t>Elders	 </a:t>
            </a:r>
            <a:r>
              <a:rPr lang="en-US" b="1" i="1" dirty="0" smtClean="0">
                <a:solidFill>
                  <a:srgbClr val="FF6600"/>
                </a:solidFill>
              </a:rPr>
              <a:t>Acts 14:23</a:t>
            </a:r>
          </a:p>
          <a:p>
            <a:r>
              <a:rPr lang="en-US" sz="3200" b="1" dirty="0" smtClean="0"/>
              <a:t>Christian </a:t>
            </a:r>
            <a:r>
              <a:rPr lang="en-US" b="1" i="1" dirty="0" smtClean="0">
                <a:solidFill>
                  <a:srgbClr val="FF6600"/>
                </a:solidFill>
              </a:rPr>
              <a:t>Acts 11:26</a:t>
            </a:r>
          </a:p>
          <a:p>
            <a:r>
              <a:rPr lang="en-US" sz="3200" b="1" dirty="0" smtClean="0"/>
              <a:t>Sing	 </a:t>
            </a:r>
            <a:r>
              <a:rPr lang="en-US" b="1" i="1" dirty="0" smtClean="0">
                <a:solidFill>
                  <a:srgbClr val="FF6600"/>
                </a:solidFill>
              </a:rPr>
              <a:t>Eph.5:19</a:t>
            </a:r>
            <a:endParaRPr lang="en-US" b="1" i="1" dirty="0">
              <a:solidFill>
                <a:srgbClr val="FF66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i="1" dirty="0" smtClean="0"/>
              <a:t>DISAGREE</a:t>
            </a:r>
            <a:endParaRPr lang="en-US" sz="4000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/>
              <a:t>Sprinkle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  <a:p>
            <a:pPr algn="r"/>
            <a:r>
              <a:rPr lang="en-US" sz="3200" b="1" dirty="0" smtClean="0"/>
              <a:t>Monthly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  <a:p>
            <a:pPr algn="r"/>
            <a:r>
              <a:rPr lang="en-US" sz="3200" b="1" dirty="0" smtClean="0"/>
              <a:t>Sell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  <a:p>
            <a:pPr algn="r"/>
            <a:r>
              <a:rPr lang="en-US" sz="3200" b="1" dirty="0" smtClean="0"/>
              <a:t>Pope	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  <a:p>
            <a:pPr algn="r"/>
            <a:r>
              <a:rPr lang="en-US" sz="3200" b="1" dirty="0" smtClean="0"/>
              <a:t>Methodist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</a:p>
          <a:p>
            <a:pPr algn="r"/>
            <a:r>
              <a:rPr lang="en-US" sz="3200" b="1" dirty="0" smtClean="0"/>
              <a:t>Play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rgbClr val="FF6600"/>
                </a:solidFill>
              </a:rPr>
              <a:t>?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 flipH="1">
            <a:off x="2087323" y="418831"/>
            <a:ext cx="1094500" cy="133725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 flipH="1" flipV="1">
            <a:off x="5325694" y="396732"/>
            <a:ext cx="1094501" cy="1381455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0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rizontal Scroll 9"/>
          <p:cNvSpPr/>
          <p:nvPr/>
        </p:nvSpPr>
        <p:spPr>
          <a:xfrm>
            <a:off x="729628" y="255781"/>
            <a:ext cx="7080098" cy="1161857"/>
          </a:xfrm>
          <a:prstGeom prst="horizontalScroll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Historians Have Said: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Introduced by the Pope in 670 AD</a:t>
            </a:r>
          </a:p>
          <a:p>
            <a:pPr lvl="1"/>
            <a:r>
              <a:rPr lang="en-US" sz="3200" dirty="0" smtClean="0">
                <a:solidFill>
                  <a:srgbClr val="A9A57C"/>
                </a:solidFill>
              </a:rPr>
              <a:t>(</a:t>
            </a:r>
            <a:r>
              <a:rPr lang="en-US" sz="3200" dirty="0" smtClean="0">
                <a:solidFill>
                  <a:srgbClr val="A9A57C"/>
                </a:solidFill>
              </a:rPr>
              <a:t>American Encyclopedia </a:t>
            </a:r>
            <a:r>
              <a:rPr lang="en-US" sz="3200" dirty="0" smtClean="0">
                <a:solidFill>
                  <a:srgbClr val="A9A57C"/>
                </a:solidFill>
              </a:rPr>
              <a:t>Vol.12, p.688)</a:t>
            </a:r>
          </a:p>
          <a:p>
            <a:pPr lvl="4"/>
            <a:endParaRPr lang="en-US" sz="1800" i="1" dirty="0" smtClean="0"/>
          </a:p>
          <a:p>
            <a:r>
              <a:rPr lang="en-US" sz="3600" b="1" i="1" dirty="0" smtClean="0"/>
              <a:t>“We have no real knowledge of the exact character of the music… of the first Christian congregations. It was, however, purely vocal”</a:t>
            </a:r>
          </a:p>
          <a:p>
            <a:pPr lvl="1"/>
            <a:r>
              <a:rPr lang="en-US" sz="3200" dirty="0" smtClean="0">
                <a:solidFill>
                  <a:srgbClr val="A9A57C"/>
                </a:solidFill>
              </a:rPr>
              <a:t>(Ritter, </a:t>
            </a:r>
            <a:r>
              <a:rPr lang="en-US" sz="3200" dirty="0" err="1" smtClean="0">
                <a:solidFill>
                  <a:srgbClr val="A9A57C"/>
                </a:solidFill>
              </a:rPr>
              <a:t>Vasser</a:t>
            </a:r>
            <a:r>
              <a:rPr lang="en-US" sz="3200" dirty="0" smtClean="0">
                <a:solidFill>
                  <a:srgbClr val="A9A57C"/>
                </a:solidFill>
              </a:rPr>
              <a:t> College, </a:t>
            </a:r>
            <a:r>
              <a:rPr lang="en-US" sz="3200" u="sng" dirty="0" smtClean="0">
                <a:solidFill>
                  <a:srgbClr val="A9A57C"/>
                </a:solidFill>
              </a:rPr>
              <a:t>History of Music</a:t>
            </a:r>
            <a:r>
              <a:rPr lang="en-US" sz="3200" dirty="0" smtClean="0">
                <a:solidFill>
                  <a:srgbClr val="A9A57C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3478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729628" y="255781"/>
            <a:ext cx="7080098" cy="1161857"/>
          </a:xfrm>
          <a:prstGeom prst="horizontalScroll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What Historians Have Said: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“The absence of instrumental music from the church for some centuries after the apostles… (is) unaccountable, if in the apostolic church such music was used”</a:t>
            </a:r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(</a:t>
            </a:r>
            <a:r>
              <a:rPr lang="en-US" sz="3200" dirty="0" err="1" smtClean="0">
                <a:solidFill>
                  <a:schemeClr val="accent1"/>
                </a:solidFill>
              </a:rPr>
              <a:t>Schaff</a:t>
            </a:r>
            <a:r>
              <a:rPr lang="en-US" sz="3200" dirty="0" smtClean="0">
                <a:solidFill>
                  <a:schemeClr val="accent1"/>
                </a:solidFill>
              </a:rPr>
              <a:t>-Herzog </a:t>
            </a:r>
            <a:r>
              <a:rPr lang="en-US" sz="3200" u="sng" dirty="0" smtClean="0">
                <a:solidFill>
                  <a:schemeClr val="accent1"/>
                </a:solidFill>
              </a:rPr>
              <a:t>Encyclopedia of Religious Knowledge</a:t>
            </a:r>
            <a:r>
              <a:rPr lang="en-US" sz="3200" dirty="0" smtClean="0">
                <a:solidFill>
                  <a:schemeClr val="accent1"/>
                </a:solidFill>
              </a:rPr>
              <a:t>, Vol.3, p.1961)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065373" y="2419363"/>
            <a:ext cx="5485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Papyrus"/>
                <a:cs typeface="Papyrus"/>
              </a:rPr>
              <a:t>The Music Question</a:t>
            </a:r>
            <a:endParaRPr lang="en-US" sz="36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36250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1088</TotalTime>
  <Words>1510</Words>
  <Application>Microsoft Macintosh PowerPoint</Application>
  <PresentationFormat>On-screen Show (4:3)</PresentationFormat>
  <Paragraphs>352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The Music Question</vt:lpstr>
      <vt:lpstr>Instrumental Music In Worship</vt:lpstr>
      <vt:lpstr>Instrumental Music In Worship</vt:lpstr>
      <vt:lpstr>New Testament Pattern For Salvation</vt:lpstr>
      <vt:lpstr>New Testament Pattern For Music In The Lord’s Church</vt:lpstr>
      <vt:lpstr>Instrumental Music In Worship</vt:lpstr>
      <vt:lpstr>ALL</vt:lpstr>
      <vt:lpstr>What Historians Have Said:</vt:lpstr>
      <vt:lpstr>What Historians Have Said:</vt:lpstr>
      <vt:lpstr>What Historians Have Said:</vt:lpstr>
      <vt:lpstr>What Others Have Said:</vt:lpstr>
      <vt:lpstr>What Others Have Said:</vt:lpstr>
      <vt:lpstr>What Others Have Said:</vt:lpstr>
      <vt:lpstr>“I Don’t See Any Harm In It”</vt:lpstr>
      <vt:lpstr>“Where Does The Bible Say ‘Not To’?”</vt:lpstr>
      <vt:lpstr>“Not To” Principle Exemplified</vt:lpstr>
      <vt:lpstr>“No Authority For Many Things”</vt:lpstr>
      <vt:lpstr>“No Authority For Many Things”</vt:lpstr>
      <vt:lpstr>“Instruments Are Just An Aid”</vt:lpstr>
      <vt:lpstr>“David Used Instruments In O.T.”</vt:lpstr>
      <vt:lpstr>“Instruments Are In Heaven”</vt:lpstr>
      <vt:lpstr>“Instruments Are In Heaven” (Rev.5:8; 14:2)</vt:lpstr>
      <vt:lpstr>“Instruments Are In Heaven” (Rev.5:8; 14:2)</vt:lpstr>
      <vt:lpstr>“Psallo” = Play An Instrument</vt:lpstr>
      <vt:lpstr>“Psallo” = Play An Instrument</vt:lpstr>
      <vt:lpstr>“Psallo” = Play An Instrument</vt:lpstr>
      <vt:lpstr>Singing  Psalms and Hymns…</vt:lpstr>
      <vt:lpstr>The Music 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Music Question</dc:title>
  <dc:creator>Brett Hogland</dc:creator>
  <cp:lastModifiedBy>Brett Hogland</cp:lastModifiedBy>
  <cp:revision>86</cp:revision>
  <dcterms:created xsi:type="dcterms:W3CDTF">2011-10-25T21:49:49Z</dcterms:created>
  <dcterms:modified xsi:type="dcterms:W3CDTF">2012-07-16T19:37:52Z</dcterms:modified>
</cp:coreProperties>
</file>