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13"/>
  </p:notesMasterIdLst>
  <p:sldIdLst>
    <p:sldId id="256" r:id="rId3"/>
    <p:sldId id="265" r:id="rId4"/>
    <p:sldId id="266" r:id="rId5"/>
    <p:sldId id="267" r:id="rId6"/>
    <p:sldId id="268" r:id="rId7"/>
    <p:sldId id="269" r:id="rId8"/>
    <p:sldId id="276" r:id="rId9"/>
    <p:sldId id="273" r:id="rId10"/>
    <p:sldId id="275" r:id="rId11"/>
    <p:sldId id="27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00"/>
    <a:srgbClr val="6E4924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8" autoAdjust="0"/>
    <p:restoredTop sz="94186" autoAdjust="0"/>
  </p:normalViewPr>
  <p:slideViewPr>
    <p:cSldViewPr>
      <p:cViewPr varScale="1">
        <p:scale>
          <a:sx n="70" d="100"/>
          <a:sy n="70" d="100"/>
        </p:scale>
        <p:origin x="-4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47CFB27-0C4E-49C8-8A66-CCE0617674B4}" type="datetimeFigureOut">
              <a:rPr lang="en-US" smtClean="0"/>
              <a:pPr>
                <a:defRPr/>
              </a:pPr>
              <a:t>6/23/2013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5520231-E653-4358-BDD7-017431F2156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34958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Welcome to Super Easy Templates: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This is an 8 x 11 PowerPoint presentation that consists of one design slide or title page. We provide easy-to-use and customize templates for home and business use. Most of our templates are for PowerPoint 2007 and Word 2007. If you are interested in additional templates, visit our website: </a:t>
            </a:r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www.supereasytemplates.com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. We specialize in creating and designing positive, multi-cultural presentations, posters, postcards, and other media for home and business use! If you require technical support on this specific presentation, email us: </a:t>
            </a:r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support@supereasytemplates.com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. Also, check the Microsoft forums for specialized assistance. Although we try to respond to all support requests, please realize that this is a free service and we cannot guarantee a timely response. All questions and answers are usually posted on our FAQ pages.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A342E8-1179-43BF-8348-CC7F9DED7DAA}" type="slidenum">
              <a:rPr lang="en-US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8D97D-D389-45B9-9FD4-EC517AF253C0}" type="datetime1">
              <a:rPr lang="en-US"/>
              <a:pPr>
                <a:defRPr/>
              </a:pPr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1F1D-0780-4922-8E03-5160030E2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5279390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E3449-5A8C-47DE-81CF-BBE2EE1697D5}" type="datetime1">
              <a:rPr lang="en-US"/>
              <a:pPr>
                <a:defRPr/>
              </a:pPr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C9BA5-9D12-4EB6-B251-EFF5BC8AA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8603836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30247-2A34-4AA9-A973-2BA87EDB7BE3}" type="datetime1">
              <a:rPr lang="en-US"/>
              <a:pPr>
                <a:defRPr/>
              </a:pPr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C044-9154-48D4-BD49-E0D265EA5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2574706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9D5B2-4918-4E3F-BBC7-1671B7A1A41D}" type="datetime1">
              <a:rPr lang="en-US"/>
              <a:pPr>
                <a:defRPr/>
              </a:pPr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3F761-9190-4EAB-8EB8-72F880EFE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7886463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871E2-617F-41B7-93A1-6F8B13E59668}" type="datetime1">
              <a:rPr lang="en-US"/>
              <a:pPr>
                <a:defRPr/>
              </a:pPr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3BA8F-ACEF-462E-9EF0-02C16E2C6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8078104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E85D5-2230-4E8F-BED0-C85ED0786DC3}" type="datetime1">
              <a:rPr lang="en-US"/>
              <a:pPr>
                <a:defRPr/>
              </a:pPr>
              <a:t>6/23/2013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AC29E-60FA-421A-BB09-580763D9A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766674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78FB3-74A2-4334-8399-9430CD483021}" type="datetime1">
              <a:rPr lang="en-US"/>
              <a:pPr>
                <a:defRPr/>
              </a:pPr>
              <a:t>6/23/2013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8205E-9C4C-498D-A976-354A3FF2A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7866281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16C21-F3E5-4A7B-8E10-C34BEA764179}" type="datetime1">
              <a:rPr lang="en-US"/>
              <a:pPr>
                <a:defRPr/>
              </a:pPr>
              <a:t>6/23/2013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96B93-AE17-41F0-A0B3-877BF3069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5324000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7AA04-6BD9-4CCF-9AFC-050613928FAD}" type="datetime1">
              <a:rPr lang="en-US"/>
              <a:pPr>
                <a:defRPr/>
              </a:pPr>
              <a:t>6/23/2013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E42F6-A090-448B-8DCC-27C8B3845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5555805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F7BB4-135B-434D-9241-DF7DBA455246}" type="datetime1">
              <a:rPr lang="en-US"/>
              <a:pPr>
                <a:defRPr/>
              </a:pPr>
              <a:t>6/23/2013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A1629-CFE5-4C6E-BD37-530CF610E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0371411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F5649-D65A-4B3C-9873-408B27433479}" type="datetime1">
              <a:rPr lang="en-US"/>
              <a:pPr>
                <a:defRPr/>
              </a:pPr>
              <a:t>6/23/2013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51601-8A51-484E-8230-E0A298096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3440709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29718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F75659C-399C-4435-A92B-F85BBE3999D4}" type="datetime1">
              <a:rPr lang="en-US" smtClean="0"/>
              <a:pPr>
                <a:defRPr/>
              </a:pPr>
              <a:t>6/23/2013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1A477DB-B9CB-48E3-83C6-EB5FE7F5731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 descr="C:\Tresha\Edited Photos for Stock\Illustrations\1174394_46904993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580292"/>
            <a:ext cx="4678438" cy="56681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19600" y="358878"/>
            <a:ext cx="4724400" cy="2917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8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Man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8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Acquainted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8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Grief</a:t>
            </a:r>
          </a:p>
        </p:txBody>
      </p:sp>
      <p:sp>
        <p:nvSpPr>
          <p:cNvPr id="3" name="Rectangle 2"/>
          <p:cNvSpPr/>
          <p:nvPr/>
        </p:nvSpPr>
        <p:spPr>
          <a:xfrm>
            <a:off x="4267200" y="3628072"/>
            <a:ext cx="48768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Isaiah </a:t>
            </a:r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53:3-5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Psalm 69:19-21</a:t>
            </a:r>
            <a:endParaRPr lang="en-US" sz="4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124200" cy="6858000"/>
          </a:xfrm>
          <a:prstGeom prst="rect">
            <a:avLst/>
          </a:prstGeom>
          <a:solidFill>
            <a:srgbClr val="6E49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05200" y="156361"/>
            <a:ext cx="5410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Does Jesus care when my way is dark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a nameless dread and fear?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As the daylight fades</a:t>
            </a:r>
          </a:p>
          <a:p>
            <a:pPr>
              <a:lnSpc>
                <a:spcPct val="85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Into deep night shades,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Does he care enough to be near?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1827074"/>
            <a:ext cx="5410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Does Jesus care when I’ve tried and failed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resist some temptation strong;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When for my deep grief</a:t>
            </a:r>
          </a:p>
          <a:p>
            <a:pPr>
              <a:lnSpc>
                <a:spcPct val="85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I find no relief,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Though my tears flow all the night long?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5200" y="3519607"/>
            <a:ext cx="5410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Does Jesus care when I’ve said “goodbye”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the dearest on earth to me?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And my sad heart aches</a:t>
            </a:r>
          </a:p>
          <a:p>
            <a:pPr>
              <a:lnSpc>
                <a:spcPct val="85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Till it nearly breaks,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it aught to Him? Does He see?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5200" y="5196007"/>
            <a:ext cx="5410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Oh, YES, He cares! I know He cares,</a:t>
            </a:r>
            <a:br>
              <a:rPr lang="en-US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His heart is touched with my grief;</a:t>
            </a:r>
            <a:br>
              <a:rPr lang="en-US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When the days are weary,</a:t>
            </a:r>
          </a:p>
          <a:p>
            <a:pPr>
              <a:lnSpc>
                <a:spcPct val="85000"/>
              </a:lnSpc>
            </a:pPr>
            <a:r>
              <a:rPr lang="en-US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The long nights dreary</a:t>
            </a:r>
            <a:r>
              <a:rPr lang="en-US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 know my </a:t>
            </a:r>
            <a:r>
              <a:rPr lang="en-US" sz="24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Saviour</a:t>
            </a:r>
            <a:r>
              <a:rPr lang="en-US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cares.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533400"/>
            <a:ext cx="29718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660427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343400" y="76200"/>
            <a:ext cx="4724400" cy="800100"/>
          </a:xfrm>
        </p:spPr>
        <p:txBody>
          <a:bodyPr/>
          <a:lstStyle/>
          <a:p>
            <a:r>
              <a:rPr lang="en-US" b="1" dirty="0">
                <a:solidFill>
                  <a:srgbClr val="800000"/>
                </a:solidFill>
                <a:cs typeface="Times New Roman" pitchFamily="18" charset="0"/>
              </a:rPr>
              <a:t>Isaiah </a:t>
            </a:r>
            <a:r>
              <a:rPr lang="en-US" b="1" dirty="0" smtClean="0">
                <a:solidFill>
                  <a:srgbClr val="800000"/>
                </a:solidFill>
                <a:cs typeface="Times New Roman" pitchFamily="18" charset="0"/>
              </a:rPr>
              <a:t>53:3-5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835506"/>
            <a:ext cx="4419600" cy="5793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despised and rejected by men, a Man of sorrows and acquainted with grief. And we hid, as it were, our faces from Him; He was despised, and we did not esteem Him. Surely He has borne our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griefs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and carried our sorrows; yet we esteemed Him stricken, smitten by God, and afflicted.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But He was wounded for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our transgressions, He was bruised for our iniquities; the chastisement for our peace was upon Him, and by His stripes we are healed.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867400" y="1219200"/>
            <a:ext cx="2819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19800" y="1600200"/>
            <a:ext cx="2819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00600" y="1981200"/>
            <a:ext cx="2819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00600" y="3489278"/>
            <a:ext cx="4191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00600" y="3869140"/>
            <a:ext cx="1600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3967587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343400" y="190500"/>
            <a:ext cx="4724400" cy="800100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cs typeface="Times New Roman" pitchFamily="18" charset="0"/>
              </a:rPr>
              <a:t>Psalm 69:19-21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1069062"/>
            <a:ext cx="43434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You know my reproach, my shame, and my dishonor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; my adversaries are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 all before You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Reproach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has broken my heart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 am full of heaviness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; I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looked for someone to take pity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but there was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 none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; and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for comforters, but I found none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They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also gave me gall for my food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for my thirst they gave me vinegar to drink.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876800" y="2667000"/>
            <a:ext cx="411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76800" y="3048000"/>
            <a:ext cx="3429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4777830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71800" y="0"/>
            <a:ext cx="6172200" cy="1143000"/>
          </a:xfrm>
        </p:spPr>
        <p:txBody>
          <a:bodyPr/>
          <a:lstStyle/>
          <a:p>
            <a:pPr algn="r"/>
            <a:r>
              <a:rPr lang="en-US" sz="4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J</a:t>
            </a:r>
            <a:r>
              <a:rPr lang="en-US" sz="4600" b="1" cap="small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esus</a:t>
            </a:r>
            <a:r>
              <a:rPr lang="en-US" sz="4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: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43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Man of sorrows </a:t>
            </a:r>
            <a:r>
              <a:rPr lang="en-US" sz="43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&amp;</a:t>
            </a:r>
            <a:r>
              <a:rPr lang="en-US" sz="43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43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Acquainted with Grief</a:t>
            </a:r>
            <a:endParaRPr lang="en-US" sz="43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19600" y="1295400"/>
            <a:ext cx="4800600" cy="5486400"/>
          </a:xfrm>
        </p:spPr>
        <p:txBody>
          <a:bodyPr/>
          <a:lstStyle/>
          <a:p>
            <a:pPr defTabSz="401638">
              <a:buClr>
                <a:schemeClr val="tx1"/>
              </a:buClr>
            </a:pPr>
            <a:r>
              <a:rPr lang="en-US" sz="3000" b="1" dirty="0" smtClean="0">
                <a:solidFill>
                  <a:srgbClr val="C00000"/>
                </a:solidFill>
                <a:cs typeface="Times New Roman" pitchFamily="18" charset="0"/>
              </a:rPr>
              <a:t>Heb. 2:10</a:t>
            </a:r>
            <a:r>
              <a:rPr lang="en-US" sz="3000" dirty="0" smtClean="0">
                <a:cs typeface="Times New Roman" pitchFamily="18" charset="0"/>
              </a:rPr>
              <a:t>	  Suffering</a:t>
            </a:r>
          </a:p>
          <a:p>
            <a:pPr defTabSz="401638">
              <a:buClr>
                <a:schemeClr val="tx1"/>
              </a:buClr>
            </a:pPr>
            <a:r>
              <a:rPr lang="en-US" sz="3000" b="1" dirty="0" smtClean="0">
                <a:solidFill>
                  <a:srgbClr val="C00000"/>
                </a:solidFill>
                <a:cs typeface="Times New Roman" pitchFamily="18" charset="0"/>
              </a:rPr>
              <a:t>Matt. 26:37 </a:t>
            </a:r>
            <a:r>
              <a:rPr lang="en-US" sz="3000" dirty="0" smtClean="0">
                <a:cs typeface="Times New Roman" pitchFamily="18" charset="0"/>
              </a:rPr>
              <a:t>Sorrow</a:t>
            </a:r>
          </a:p>
          <a:p>
            <a:pPr defTabSz="401638">
              <a:buClr>
                <a:schemeClr val="tx1"/>
              </a:buClr>
            </a:pPr>
            <a:r>
              <a:rPr lang="en-US" sz="3000" b="1" dirty="0" smtClean="0">
                <a:solidFill>
                  <a:srgbClr val="C00000"/>
                </a:solidFill>
                <a:cs typeface="Times New Roman" pitchFamily="18" charset="0"/>
              </a:rPr>
              <a:t>Luke 4:2</a:t>
            </a:r>
            <a:r>
              <a:rPr lang="en-US" sz="3000" dirty="0" smtClean="0">
                <a:cs typeface="Times New Roman" pitchFamily="18" charset="0"/>
              </a:rPr>
              <a:t>	  Hunger</a:t>
            </a:r>
          </a:p>
          <a:p>
            <a:pPr defTabSz="401638">
              <a:buClr>
                <a:schemeClr val="tx1"/>
              </a:buClr>
            </a:pPr>
            <a:r>
              <a:rPr lang="en-US" sz="3000" b="1" dirty="0" smtClean="0">
                <a:solidFill>
                  <a:srgbClr val="C00000"/>
                </a:solidFill>
                <a:cs typeface="Times New Roman" pitchFamily="18" charset="0"/>
              </a:rPr>
              <a:t>Luke 9:58</a:t>
            </a:r>
            <a:r>
              <a:rPr lang="en-US" sz="3000" dirty="0" smtClean="0">
                <a:cs typeface="Times New Roman" pitchFamily="18" charset="0"/>
              </a:rPr>
              <a:t>	  Poverty</a:t>
            </a:r>
          </a:p>
          <a:p>
            <a:pPr defTabSz="401638">
              <a:buClr>
                <a:schemeClr val="tx1"/>
              </a:buClr>
            </a:pPr>
            <a:r>
              <a:rPr lang="en-US" sz="3000" b="1" dirty="0" smtClean="0">
                <a:solidFill>
                  <a:srgbClr val="C00000"/>
                </a:solidFill>
                <a:cs typeface="Times New Roman" pitchFamily="18" charset="0"/>
              </a:rPr>
              <a:t>John 4:6</a:t>
            </a:r>
            <a:r>
              <a:rPr lang="en-US" sz="3000" dirty="0" smtClean="0">
                <a:cs typeface="Times New Roman" pitchFamily="18" charset="0"/>
              </a:rPr>
              <a:t>	 Weariness</a:t>
            </a:r>
          </a:p>
          <a:p>
            <a:pPr defTabSz="401638">
              <a:buClr>
                <a:schemeClr val="tx1"/>
              </a:buClr>
            </a:pPr>
            <a:r>
              <a:rPr lang="en-US" sz="3000" b="1" dirty="0" smtClean="0">
                <a:solidFill>
                  <a:srgbClr val="C00000"/>
                </a:solidFill>
                <a:cs typeface="Times New Roman" pitchFamily="18" charset="0"/>
              </a:rPr>
              <a:t>Mark 8:12</a:t>
            </a:r>
            <a:r>
              <a:rPr lang="en-US" sz="3000" dirty="0">
                <a:cs typeface="Times New Roman" pitchFamily="18" charset="0"/>
              </a:rPr>
              <a:t> </a:t>
            </a:r>
            <a:r>
              <a:rPr lang="en-US" sz="3000" dirty="0" smtClean="0">
                <a:cs typeface="Times New Roman" pitchFamily="18" charset="0"/>
              </a:rPr>
              <a:t>Disappointment</a:t>
            </a:r>
          </a:p>
          <a:p>
            <a:pPr defTabSz="401638">
              <a:buClr>
                <a:schemeClr val="tx1"/>
              </a:buClr>
            </a:pPr>
            <a:r>
              <a:rPr lang="en-US" sz="3000" b="1" dirty="0" smtClean="0">
                <a:solidFill>
                  <a:srgbClr val="C00000"/>
                </a:solidFill>
                <a:cs typeface="Times New Roman" pitchFamily="18" charset="0"/>
              </a:rPr>
              <a:t>John 11:33</a:t>
            </a:r>
            <a:r>
              <a:rPr lang="en-US" sz="3000" dirty="0" smtClean="0">
                <a:cs typeface="Times New Roman" pitchFamily="18" charset="0"/>
              </a:rPr>
              <a:t> Troubled mind</a:t>
            </a:r>
          </a:p>
          <a:p>
            <a:pPr defTabSz="401638">
              <a:buClr>
                <a:schemeClr val="tx1"/>
              </a:buClr>
            </a:pPr>
            <a:r>
              <a:rPr lang="en-US" sz="3000" b="1" dirty="0" smtClean="0">
                <a:solidFill>
                  <a:srgbClr val="C00000"/>
                </a:solidFill>
                <a:cs typeface="Times New Roman" pitchFamily="18" charset="0"/>
              </a:rPr>
              <a:t>John 12:27</a:t>
            </a:r>
            <a:r>
              <a:rPr lang="en-US" sz="3000" dirty="0" smtClean="0">
                <a:cs typeface="Times New Roman" pitchFamily="18" charset="0"/>
              </a:rPr>
              <a:t> Distress  </a:t>
            </a:r>
          </a:p>
          <a:p>
            <a:pPr defTabSz="401638">
              <a:buClr>
                <a:schemeClr val="tx1"/>
              </a:buClr>
            </a:pPr>
            <a:r>
              <a:rPr lang="en-US" sz="3000" b="1" dirty="0" smtClean="0">
                <a:solidFill>
                  <a:srgbClr val="C00000"/>
                </a:solidFill>
                <a:cs typeface="Times New Roman" pitchFamily="18" charset="0"/>
              </a:rPr>
              <a:t>Luke 22:44</a:t>
            </a:r>
            <a:r>
              <a:rPr lang="en-US" sz="3000" dirty="0" smtClean="0">
                <a:cs typeface="Times New Roman" pitchFamily="18" charset="0"/>
              </a:rPr>
              <a:t> Agony of mind</a:t>
            </a:r>
          </a:p>
          <a:p>
            <a:pPr defTabSz="328613">
              <a:buClr>
                <a:schemeClr val="tx1"/>
              </a:buClr>
            </a:pPr>
            <a:r>
              <a:rPr lang="en-US" sz="3000" b="1" dirty="0" smtClean="0">
                <a:solidFill>
                  <a:srgbClr val="C00000"/>
                </a:solidFill>
              </a:rPr>
              <a:t>Phil. 2:8</a:t>
            </a:r>
            <a:r>
              <a:rPr lang="en-US" sz="3000" dirty="0" smtClean="0"/>
              <a:t>     Death on cross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9679222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0" y="76200"/>
            <a:ext cx="53340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Despised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&amp;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Rejected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0" y="990600"/>
            <a:ext cx="4572000" cy="5943600"/>
          </a:xfrm>
        </p:spPr>
        <p:txBody>
          <a:bodyPr/>
          <a:lstStyle/>
          <a:p>
            <a:pPr defTabSz="401638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3000" dirty="0" smtClean="0">
                <a:cs typeface="Times New Roman" pitchFamily="18" charset="0"/>
              </a:rPr>
              <a:t>Despised by world</a:t>
            </a:r>
          </a:p>
          <a:p>
            <a:pPr lvl="1" defTabSz="401638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C00000"/>
                </a:solidFill>
                <a:cs typeface="Times New Roman" pitchFamily="18" charset="0"/>
              </a:rPr>
              <a:t>Matt. 8:34</a:t>
            </a:r>
          </a:p>
          <a:p>
            <a:pPr lvl="1" defTabSz="401638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C00000"/>
                </a:solidFill>
                <a:cs typeface="Times New Roman" pitchFamily="18" charset="0"/>
              </a:rPr>
              <a:t>Mark 6:3</a:t>
            </a:r>
          </a:p>
          <a:p>
            <a:pPr lvl="1" defTabSz="401638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C00000"/>
                </a:solidFill>
                <a:cs typeface="Times New Roman" pitchFamily="18" charset="0"/>
              </a:rPr>
              <a:t>Luke 4:28-29; 16:14</a:t>
            </a:r>
          </a:p>
          <a:p>
            <a:pPr lvl="1" defTabSz="401638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C00000"/>
                </a:solidFill>
                <a:cs typeface="Times New Roman" pitchFamily="18" charset="0"/>
              </a:rPr>
              <a:t>Luke 23:18, 35-36</a:t>
            </a:r>
          </a:p>
          <a:p>
            <a:pPr lvl="1" defTabSz="401638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C00000"/>
                </a:solidFill>
                <a:cs typeface="Times New Roman" pitchFamily="18" charset="0"/>
              </a:rPr>
              <a:t>John 1:11; 10:20</a:t>
            </a:r>
          </a:p>
          <a:p>
            <a:pPr defTabSz="401638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3000" dirty="0" smtClean="0">
                <a:cs typeface="Times New Roman" pitchFamily="18" charset="0"/>
              </a:rPr>
              <a:t>Friends rejected Him</a:t>
            </a:r>
          </a:p>
          <a:p>
            <a:pPr lvl="1" defTabSz="401638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C00000"/>
                </a:solidFill>
                <a:cs typeface="Times New Roman" pitchFamily="18" charset="0"/>
              </a:rPr>
              <a:t>Mark 3:21</a:t>
            </a:r>
          </a:p>
          <a:p>
            <a:pPr lvl="1" defTabSz="401638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C00000"/>
                </a:solidFill>
                <a:cs typeface="Times New Roman" pitchFamily="18" charset="0"/>
              </a:rPr>
              <a:t>Luke 22:47-48, 54-61</a:t>
            </a:r>
          </a:p>
          <a:p>
            <a:pPr defTabSz="401638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3000" dirty="0" smtClean="0">
                <a:cs typeface="Times New Roman" pitchFamily="18" charset="0"/>
              </a:rPr>
              <a:t>Family rejected Him</a:t>
            </a:r>
          </a:p>
          <a:p>
            <a:pPr lvl="1" defTabSz="401638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C00000"/>
                </a:solidFill>
                <a:cs typeface="Times New Roman" pitchFamily="18" charset="0"/>
              </a:rPr>
              <a:t>John 7:5</a:t>
            </a:r>
            <a:endParaRPr lang="en-US" b="1" i="1" dirty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645033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48200" y="76200"/>
            <a:ext cx="4495800" cy="12192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Broken-hearted 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&amp;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Full of Heaviness</a:t>
            </a:r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0" y="1371600"/>
            <a:ext cx="4648200" cy="5486400"/>
          </a:xfrm>
        </p:spPr>
        <p:txBody>
          <a:bodyPr/>
          <a:lstStyle/>
          <a:p>
            <a:pPr defTabSz="40163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sz="2600" dirty="0" smtClean="0">
                <a:cs typeface="Times New Roman" pitchFamily="18" charset="0"/>
              </a:rPr>
              <a:t>At a world lost in sin</a:t>
            </a:r>
          </a:p>
          <a:p>
            <a:pPr defTabSz="40163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sz="2600" dirty="0" smtClean="0">
                <a:cs typeface="Times New Roman" pitchFamily="18" charset="0"/>
              </a:rPr>
              <a:t>At the rejection of His word</a:t>
            </a:r>
          </a:p>
          <a:p>
            <a:pPr defTabSz="40163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sz="2600" dirty="0" smtClean="0">
                <a:cs typeface="Times New Roman" pitchFamily="18" charset="0"/>
              </a:rPr>
              <a:t>As Almighty suffering abuse</a:t>
            </a:r>
          </a:p>
          <a:p>
            <a:pPr defTabSz="40163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sz="2600" dirty="0" smtClean="0">
                <a:cs typeface="Times New Roman" pitchFamily="18" charset="0"/>
              </a:rPr>
              <a:t>As All-Wise mocked by fools</a:t>
            </a:r>
          </a:p>
          <a:p>
            <a:pPr defTabSz="40163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sz="2600" dirty="0" smtClean="0">
                <a:cs typeface="Times New Roman" pitchFamily="18" charset="0"/>
              </a:rPr>
              <a:t>Creator spurned by creation</a:t>
            </a:r>
          </a:p>
          <a:p>
            <a:pPr defTabSz="40163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sz="2600" dirty="0" smtClean="0">
                <a:cs typeface="Times New Roman" pitchFamily="18" charset="0"/>
              </a:rPr>
              <a:t>God of love amidst hatred</a:t>
            </a:r>
          </a:p>
          <a:p>
            <a:pPr defTabSz="40163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sz="2600" dirty="0" smtClean="0">
                <a:cs typeface="Times New Roman" pitchFamily="18" charset="0"/>
              </a:rPr>
              <a:t>Mourning a dying Jerusalem</a:t>
            </a:r>
          </a:p>
          <a:p>
            <a:pPr defTabSz="40163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sz="2600" dirty="0" smtClean="0">
                <a:cs typeface="Times New Roman" pitchFamily="18" charset="0"/>
              </a:rPr>
              <a:t>Experiencing unbearable pain</a:t>
            </a:r>
          </a:p>
          <a:p>
            <a:pPr defTabSz="40163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sz="2600" dirty="0" smtClean="0">
                <a:cs typeface="Times New Roman" pitchFamily="18" charset="0"/>
              </a:rPr>
              <a:t>Seeing devil’s destructiveness</a:t>
            </a:r>
          </a:p>
          <a:p>
            <a:pPr defTabSz="40163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sz="2600" dirty="0" smtClean="0">
                <a:cs typeface="Times New Roman" pitchFamily="18" charset="0"/>
              </a:rPr>
              <a:t>Pitying us in our weaknesses</a:t>
            </a:r>
          </a:p>
          <a:p>
            <a:pPr defTabSz="40163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sz="2600" dirty="0" smtClean="0">
                <a:cs typeface="Times New Roman" pitchFamily="18" charset="0"/>
              </a:rPr>
              <a:t>In all points tempted as we are,</a:t>
            </a:r>
          </a:p>
          <a:p>
            <a:pPr defTabSz="40163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sz="2600" b="1" dirty="0" smtClean="0">
                <a:solidFill>
                  <a:srgbClr val="800000"/>
                </a:solidFill>
                <a:cs typeface="Times New Roman" pitchFamily="18" charset="0"/>
              </a:rPr>
              <a:t>Y</a:t>
            </a:r>
            <a:r>
              <a:rPr lang="en-US" sz="2600" b="1" cap="small" dirty="0" smtClean="0">
                <a:solidFill>
                  <a:srgbClr val="800000"/>
                </a:solidFill>
                <a:cs typeface="Times New Roman" pitchFamily="18" charset="0"/>
              </a:rPr>
              <a:t>et without sin</a:t>
            </a:r>
            <a:r>
              <a:rPr lang="en-US" sz="2600" b="1" dirty="0" smtClean="0">
                <a:solidFill>
                  <a:srgbClr val="800000"/>
                </a:solidFill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289350635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F3F761-9190-4EAB-8EB8-72F880EFE81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24400" y="304800"/>
            <a:ext cx="441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 Matter What Our Sorrow, Grief or Rejection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2438400"/>
            <a:ext cx="441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 Matter Our Being Broken-Hearted, Despised &amp; Betrayed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4570274"/>
            <a:ext cx="441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Jesus Knows Our Every Care &amp; Cares for Us</a:t>
            </a:r>
            <a:endParaRPr lang="en-US" sz="4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153689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152400"/>
            <a:ext cx="5562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800000"/>
                </a:solidFill>
              </a:rPr>
              <a:t>Frank Ellsworth </a:t>
            </a:r>
            <a:r>
              <a:rPr lang="en-US" sz="3200" b="1" dirty="0" err="1" smtClean="0">
                <a:solidFill>
                  <a:srgbClr val="800000"/>
                </a:solidFill>
              </a:rPr>
              <a:t>Graeff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1" i="1" dirty="0" smtClean="0">
                <a:solidFill>
                  <a:srgbClr val="800000"/>
                </a:solidFill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</a:rPr>
              <a:t>1860 – 1919</a:t>
            </a:r>
            <a:r>
              <a:rPr lang="en-US" sz="2800" b="1" i="1" dirty="0" smtClean="0">
                <a:solidFill>
                  <a:srgbClr val="800000"/>
                </a:solidFill>
              </a:rPr>
              <a:t>)</a:t>
            </a:r>
            <a:endParaRPr lang="en-US" sz="2800" b="1" i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371600"/>
            <a:ext cx="6019800" cy="5486400"/>
          </a:xfrm>
        </p:spPr>
        <p:txBody>
          <a:bodyPr/>
          <a:lstStyle/>
          <a:p>
            <a:r>
              <a:rPr lang="en-US" sz="2400" kern="0" dirty="0" smtClean="0"/>
              <a:t>Known for his generally cheerful attitude</a:t>
            </a:r>
          </a:p>
          <a:p>
            <a:r>
              <a:rPr lang="en-US" sz="2400" kern="0" dirty="0"/>
              <a:t>A</a:t>
            </a:r>
            <a:r>
              <a:rPr lang="en-US" sz="2400" kern="0" dirty="0" smtClean="0"/>
              <a:t>lso had </a:t>
            </a:r>
            <a:r>
              <a:rPr lang="en-US" sz="2400" kern="0" dirty="0" smtClean="0"/>
              <a:t>difficult trials </a:t>
            </a:r>
            <a:r>
              <a:rPr lang="en-US" sz="2400" kern="0" dirty="0"/>
              <a:t>-- </a:t>
            </a:r>
            <a:r>
              <a:rPr lang="en-US" sz="2400" kern="0" dirty="0" smtClean="0"/>
              <a:t>deep </a:t>
            </a:r>
            <a:r>
              <a:rPr lang="en-US" sz="2400" kern="0" dirty="0"/>
              <a:t>depression</a:t>
            </a:r>
            <a:r>
              <a:rPr lang="en-US" sz="2400" kern="0" dirty="0" smtClean="0"/>
              <a:t>, </a:t>
            </a:r>
            <a:r>
              <a:rPr lang="en-US" sz="2400" kern="0" dirty="0" smtClean="0"/>
              <a:t>despondency</a:t>
            </a:r>
            <a:r>
              <a:rPr lang="en-US" sz="2400" kern="0" dirty="0" smtClean="0"/>
              <a:t>, </a:t>
            </a:r>
            <a:r>
              <a:rPr lang="en-US" sz="2400" kern="0" dirty="0"/>
              <a:t>doubts </a:t>
            </a:r>
            <a:r>
              <a:rPr lang="en-US" sz="2400" kern="0" dirty="0" smtClean="0"/>
              <a:t>and </a:t>
            </a:r>
            <a:r>
              <a:rPr lang="en-US" sz="2400" kern="0" dirty="0"/>
              <a:t>physical </a:t>
            </a:r>
            <a:r>
              <a:rPr lang="en-US" sz="2400" kern="0" dirty="0" smtClean="0"/>
              <a:t>pain</a:t>
            </a:r>
          </a:p>
          <a:p>
            <a:r>
              <a:rPr lang="en-US" sz="2400" kern="0" dirty="0"/>
              <a:t>As </a:t>
            </a:r>
            <a:r>
              <a:rPr lang="en-US" sz="2400" kern="0" dirty="0" smtClean="0"/>
              <a:t>many </a:t>
            </a:r>
            <a:r>
              <a:rPr lang="en-US" sz="2400" kern="0" dirty="0"/>
              <a:t>people of professed faith in time of </a:t>
            </a:r>
            <a:r>
              <a:rPr lang="en-US" sz="2400" kern="0" dirty="0" smtClean="0"/>
              <a:t>heartache</a:t>
            </a:r>
            <a:r>
              <a:rPr lang="en-US" sz="2400" kern="0" dirty="0"/>
              <a:t>, </a:t>
            </a:r>
            <a:r>
              <a:rPr lang="en-US" sz="2400" kern="0" dirty="0" smtClean="0"/>
              <a:t>he questioned </a:t>
            </a:r>
            <a:r>
              <a:rPr lang="en-US" sz="2400" kern="0" dirty="0"/>
              <a:t>if Jesus really cared about him and others </a:t>
            </a:r>
            <a:r>
              <a:rPr lang="en-US" sz="2400" kern="0" dirty="0" smtClean="0"/>
              <a:t>undergoing trials life</a:t>
            </a:r>
          </a:p>
          <a:p>
            <a:r>
              <a:rPr lang="en-US" sz="2400" dirty="0"/>
              <a:t>It was during one of </a:t>
            </a:r>
            <a:r>
              <a:rPr lang="en-US" sz="2400" dirty="0" smtClean="0"/>
              <a:t>those very </a:t>
            </a:r>
            <a:r>
              <a:rPr lang="en-US" sz="2400" dirty="0"/>
              <a:t>low periods that he began to write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endParaRPr lang="en-US" sz="1000" kern="0" dirty="0"/>
          </a:p>
          <a:p>
            <a:pPr marL="0" indent="0">
              <a:lnSpc>
                <a:spcPct val="96000"/>
              </a:lnSpc>
              <a:buNone/>
              <a:tabLst>
                <a:tab pos="573088" algn="l"/>
              </a:tabLst>
            </a:pPr>
            <a:r>
              <a:rPr lang="en-US" sz="2400" kern="0" dirty="0" smtClean="0"/>
              <a:t>	</a:t>
            </a:r>
            <a:r>
              <a:rPr lang="en-US" sz="2500" kern="0" dirty="0" smtClean="0">
                <a:solidFill>
                  <a:srgbClr val="800000"/>
                </a:solidFill>
              </a:rPr>
              <a:t>Does Jesus care when my heart is pained</a:t>
            </a:r>
            <a:br>
              <a:rPr lang="en-US" sz="2500" kern="0" dirty="0" smtClean="0">
                <a:solidFill>
                  <a:srgbClr val="800000"/>
                </a:solidFill>
              </a:rPr>
            </a:br>
            <a:r>
              <a:rPr lang="en-US" sz="2500" kern="0" dirty="0" smtClean="0">
                <a:solidFill>
                  <a:srgbClr val="800000"/>
                </a:solidFill>
              </a:rPr>
              <a:t>	Too deeply for mirth or song,</a:t>
            </a:r>
            <a:br>
              <a:rPr lang="en-US" sz="2500" kern="0" dirty="0" smtClean="0">
                <a:solidFill>
                  <a:srgbClr val="800000"/>
                </a:solidFill>
              </a:rPr>
            </a:br>
            <a:r>
              <a:rPr lang="en-US" sz="2500" kern="0" dirty="0" smtClean="0">
                <a:solidFill>
                  <a:srgbClr val="800000"/>
                </a:solidFill>
              </a:rPr>
              <a:t>  	   As the burdens press,</a:t>
            </a:r>
            <a:br>
              <a:rPr lang="en-US" sz="2500" kern="0" dirty="0" smtClean="0">
                <a:solidFill>
                  <a:srgbClr val="800000"/>
                </a:solidFill>
              </a:rPr>
            </a:br>
            <a:r>
              <a:rPr lang="en-US" sz="2500" kern="0" dirty="0" smtClean="0">
                <a:solidFill>
                  <a:srgbClr val="800000"/>
                </a:solidFill>
              </a:rPr>
              <a:t>  	   And the cares distress,</a:t>
            </a:r>
            <a:br>
              <a:rPr lang="en-US" sz="2500" kern="0" dirty="0" smtClean="0">
                <a:solidFill>
                  <a:srgbClr val="800000"/>
                </a:solidFill>
              </a:rPr>
            </a:br>
            <a:r>
              <a:rPr lang="en-US" sz="2500" kern="0" dirty="0" smtClean="0">
                <a:solidFill>
                  <a:srgbClr val="800000"/>
                </a:solidFill>
              </a:rPr>
              <a:t>	And the way grows weary and long?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124200" cy="6858000"/>
          </a:xfrm>
          <a:prstGeom prst="rect">
            <a:avLst/>
          </a:prstGeom>
          <a:solidFill>
            <a:srgbClr val="6E49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52400" y="228600"/>
            <a:ext cx="2819400" cy="4299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5419444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152400"/>
            <a:ext cx="5562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800000"/>
                </a:solidFill>
              </a:rPr>
              <a:t>Frank Ellsworth </a:t>
            </a:r>
            <a:r>
              <a:rPr lang="en-US" sz="3200" b="1" dirty="0" err="1" smtClean="0">
                <a:solidFill>
                  <a:srgbClr val="800000"/>
                </a:solidFill>
              </a:rPr>
              <a:t>Graeff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000" b="1" i="1" dirty="0" smtClean="0">
                <a:solidFill>
                  <a:srgbClr val="800000"/>
                </a:solidFill>
              </a:rPr>
              <a:t>(</a:t>
            </a:r>
            <a:r>
              <a:rPr lang="en-US" sz="3000" b="1" i="1" dirty="0" smtClean="0">
                <a:solidFill>
                  <a:srgbClr val="C00000"/>
                </a:solidFill>
              </a:rPr>
              <a:t>Does Jesus Care?</a:t>
            </a:r>
            <a:r>
              <a:rPr lang="en-US" sz="3000" b="1" i="1" dirty="0" smtClean="0">
                <a:solidFill>
                  <a:srgbClr val="800000"/>
                </a:solidFill>
              </a:rPr>
              <a:t>)</a:t>
            </a:r>
            <a:endParaRPr lang="en-US" sz="3000" b="1" i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371600"/>
            <a:ext cx="6019800" cy="5486400"/>
          </a:xfrm>
        </p:spPr>
        <p:txBody>
          <a:bodyPr/>
          <a:lstStyle/>
          <a:p>
            <a:r>
              <a:rPr lang="en-US" sz="2400" dirty="0"/>
              <a:t>Being </a:t>
            </a:r>
            <a:r>
              <a:rPr lang="en-US" sz="2400" dirty="0" smtClean="0"/>
              <a:t>one </a:t>
            </a:r>
            <a:r>
              <a:rPr lang="en-US" sz="2400" dirty="0"/>
              <a:t>who regularly read God’s Word, </a:t>
            </a:r>
            <a:r>
              <a:rPr lang="en-US" sz="2400" dirty="0" smtClean="0"/>
              <a:t>he sought comfort from it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truck </a:t>
            </a:r>
            <a:r>
              <a:rPr lang="en-US" sz="2400" dirty="0"/>
              <a:t>with the obvious answer as he read </a:t>
            </a:r>
            <a:r>
              <a:rPr lang="en-US" sz="2400" dirty="0" smtClean="0"/>
              <a:t>words </a:t>
            </a:r>
            <a:r>
              <a:rPr lang="en-US" sz="2400" dirty="0"/>
              <a:t>of 1 Peter 5:7 -- “He cares for you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The words rang in his mind as </a:t>
            </a:r>
            <a:r>
              <a:rPr lang="en-US" sz="2400" dirty="0"/>
              <a:t>if they were given in a resounding </a:t>
            </a:r>
            <a:r>
              <a:rPr lang="en-US" sz="2400" dirty="0" smtClean="0"/>
              <a:t>voice</a:t>
            </a:r>
          </a:p>
          <a:p>
            <a:r>
              <a:rPr lang="en-US" sz="2400" dirty="0" smtClean="0"/>
              <a:t>After meditating </a:t>
            </a:r>
            <a:r>
              <a:rPr lang="en-US" sz="2400" dirty="0"/>
              <a:t>on </a:t>
            </a:r>
            <a:r>
              <a:rPr lang="en-US" sz="2400" dirty="0" smtClean="0"/>
              <a:t>this </a:t>
            </a:r>
            <a:r>
              <a:rPr lang="en-US" sz="2400" dirty="0"/>
              <a:t>truth, </a:t>
            </a:r>
            <a:r>
              <a:rPr lang="en-US" sz="2400" dirty="0" smtClean="0"/>
              <a:t>he wrote…</a:t>
            </a:r>
            <a:endParaRPr lang="en-US" sz="800" dirty="0"/>
          </a:p>
          <a:p>
            <a:pPr marL="573088" lvl="1" inden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  <a:tabLst>
                <a:tab pos="627063" algn="l"/>
              </a:tabLst>
            </a:pPr>
            <a:r>
              <a:rPr lang="en-US" sz="2500" dirty="0">
                <a:solidFill>
                  <a:srgbClr val="800000"/>
                </a:solidFill>
              </a:rPr>
              <a:t>O </a:t>
            </a:r>
            <a:r>
              <a:rPr lang="en-US" sz="2500" b="1" dirty="0">
                <a:solidFill>
                  <a:srgbClr val="800000"/>
                </a:solidFill>
              </a:rPr>
              <a:t>yes</a:t>
            </a:r>
            <a:r>
              <a:rPr lang="en-US" sz="2500" dirty="0">
                <a:solidFill>
                  <a:srgbClr val="800000"/>
                </a:solidFill>
              </a:rPr>
              <a:t>, He cares, I </a:t>
            </a:r>
            <a:r>
              <a:rPr lang="en-US" sz="2500" b="1" dirty="0">
                <a:solidFill>
                  <a:srgbClr val="800000"/>
                </a:solidFill>
              </a:rPr>
              <a:t>know</a:t>
            </a:r>
            <a:r>
              <a:rPr lang="en-US" sz="2500" dirty="0">
                <a:solidFill>
                  <a:srgbClr val="800000"/>
                </a:solidFill>
              </a:rPr>
              <a:t> He cares,</a:t>
            </a:r>
            <a:br>
              <a:rPr lang="en-US" sz="2500" dirty="0">
                <a:solidFill>
                  <a:srgbClr val="800000"/>
                </a:solidFill>
              </a:rPr>
            </a:br>
            <a:r>
              <a:rPr lang="en-US" sz="2500" dirty="0">
                <a:solidFill>
                  <a:srgbClr val="800000"/>
                </a:solidFill>
              </a:rPr>
              <a:t>His heart is touched with my grief;</a:t>
            </a:r>
            <a:br>
              <a:rPr lang="en-US" sz="2500" dirty="0">
                <a:solidFill>
                  <a:srgbClr val="800000"/>
                </a:solidFill>
              </a:rPr>
            </a:br>
            <a:r>
              <a:rPr lang="en-US" sz="2500" dirty="0">
                <a:solidFill>
                  <a:srgbClr val="800000"/>
                </a:solidFill>
              </a:rPr>
              <a:t>  When the days are weary,</a:t>
            </a:r>
            <a:br>
              <a:rPr lang="en-US" sz="2500" dirty="0">
                <a:solidFill>
                  <a:srgbClr val="800000"/>
                </a:solidFill>
              </a:rPr>
            </a:br>
            <a:r>
              <a:rPr lang="en-US" sz="2500" dirty="0">
                <a:solidFill>
                  <a:srgbClr val="800000"/>
                </a:solidFill>
              </a:rPr>
              <a:t>  The long night dreary,</a:t>
            </a:r>
            <a:br>
              <a:rPr lang="en-US" sz="2500" dirty="0">
                <a:solidFill>
                  <a:srgbClr val="800000"/>
                </a:solidFill>
              </a:rPr>
            </a:br>
            <a:r>
              <a:rPr lang="en-US" sz="2500" dirty="0">
                <a:solidFill>
                  <a:srgbClr val="800000"/>
                </a:solidFill>
              </a:rPr>
              <a:t>I know my Savior cares</a:t>
            </a:r>
            <a:r>
              <a:rPr lang="en-US" sz="2500" dirty="0" smtClean="0">
                <a:solidFill>
                  <a:srgbClr val="800000"/>
                </a:solidFill>
              </a:rPr>
              <a:t>.</a:t>
            </a:r>
            <a:endParaRPr lang="en-US" sz="2500" dirty="0">
              <a:solidFill>
                <a:srgbClr val="800000"/>
              </a:solidFill>
            </a:endParaRPr>
          </a:p>
          <a:p>
            <a:r>
              <a:rPr lang="en-US" sz="2400" dirty="0"/>
              <a:t>With that beginning, </a:t>
            </a:r>
            <a:r>
              <a:rPr lang="en-US" sz="2400" dirty="0" smtClean="0"/>
              <a:t>more </a:t>
            </a:r>
            <a:r>
              <a:rPr lang="en-US" sz="2400" dirty="0"/>
              <a:t>verses </a:t>
            </a:r>
            <a:r>
              <a:rPr lang="en-US" sz="2400" dirty="0" smtClean="0"/>
              <a:t>followed:</a:t>
            </a:r>
            <a:endParaRPr lang="en-US" sz="2400" dirty="0"/>
          </a:p>
          <a:p>
            <a:endParaRPr lang="en-US" sz="2400" kern="0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124200" cy="6858000"/>
          </a:xfrm>
          <a:prstGeom prst="rect">
            <a:avLst/>
          </a:prstGeom>
          <a:solidFill>
            <a:srgbClr val="6E49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52400" y="228600"/>
            <a:ext cx="2819400" cy="4299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3671917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C(4)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DF0F7CF-ED1D-4D5D-86E1-1E37BB6A34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CSC(4)</Template>
  <TotalTime>48336</TotalTime>
  <Words>513</Words>
  <Application>Microsoft Office PowerPoint</Application>
  <PresentationFormat>On-screen Show (4:3)</PresentationFormat>
  <Paragraphs>75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CSC(4)</vt:lpstr>
      <vt:lpstr>Slide 1</vt:lpstr>
      <vt:lpstr>Isaiah 53:3-5</vt:lpstr>
      <vt:lpstr>Psalm 69:19-21</vt:lpstr>
      <vt:lpstr>Jesus: Man of sorrows &amp; Acquainted with Grief</vt:lpstr>
      <vt:lpstr>Despised &amp; Rejected</vt:lpstr>
      <vt:lpstr>Broken-hearted &amp; Full of Heaviness</vt:lpstr>
      <vt:lpstr>Slide 7</vt:lpstr>
      <vt:lpstr>Frank Ellsworth Graeff (1860 – 1919)</vt:lpstr>
      <vt:lpstr>Frank Ellsworth Graeff (Does Jesus Care?)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Harry Osborne;edited from Joe Price</dc:creator>
  <cp:lastModifiedBy>administrator</cp:lastModifiedBy>
  <cp:revision>70</cp:revision>
  <dcterms:created xsi:type="dcterms:W3CDTF">2011-01-28T17:45:41Z</dcterms:created>
  <dcterms:modified xsi:type="dcterms:W3CDTF">2013-06-23T14:53:19Z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TC300087709990</vt:lpwstr>
  </property>
</Properties>
</file>