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sldIdLst>
    <p:sldId id="259" r:id="rId2"/>
    <p:sldId id="268" r:id="rId3"/>
    <p:sldId id="269" r:id="rId4"/>
    <p:sldId id="260" r:id="rId5"/>
    <p:sldId id="261" r:id="rId6"/>
    <p:sldId id="267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00000"/>
    <a:srgbClr val="66FFFF"/>
    <a:srgbClr val="00FFFF"/>
    <a:srgbClr val="0066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6" autoAdjust="0"/>
    <p:restoredTop sz="94619" autoAdjust="0"/>
  </p:normalViewPr>
  <p:slideViewPr>
    <p:cSldViewPr>
      <p:cViewPr>
        <p:scale>
          <a:sx n="75" d="100"/>
          <a:sy n="75" d="100"/>
        </p:scale>
        <p:origin x="-5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3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658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38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043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30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52400" y="304800"/>
            <a:ext cx="8839200" cy="4648200"/>
          </a:xfrm>
          <a:prstGeom prst="bevel">
            <a:avLst>
              <a:gd name="adj" fmla="val 12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7200" b="1" dirty="0" smtClean="0">
                <a:solidFill>
                  <a:schemeClr val="bg1"/>
                </a:solidFill>
              </a:rPr>
              <a:t>Lord I Believe,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7200" b="1" dirty="0" smtClean="0">
                <a:solidFill>
                  <a:schemeClr val="bg1"/>
                </a:solidFill>
              </a:rPr>
              <a:t>Help My Unbelief</a:t>
            </a:r>
            <a:endParaRPr lang="en-US" sz="7200" b="1" dirty="0">
              <a:solidFill>
                <a:schemeClr val="bg1"/>
              </a:solidFill>
            </a:endParaRPr>
          </a:p>
          <a:p>
            <a:pPr algn="ctr" eaLnBrk="0" hangingPunct="0">
              <a:spcBef>
                <a:spcPts val="1200"/>
              </a:spcBef>
            </a:pPr>
            <a:r>
              <a:rPr lang="en-US" sz="4800" b="1" i="1" dirty="0">
                <a:solidFill>
                  <a:srgbClr val="FFFF66"/>
                </a:solidFill>
              </a:rPr>
              <a:t>Mark 9:17-24</a:t>
            </a:r>
            <a:endParaRPr lang="en-US" sz="4000" b="1" i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bevel">
            <a:avLst>
              <a:gd name="adj" fmla="val 12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4400" b="1" dirty="0" smtClean="0">
                <a:solidFill>
                  <a:schemeClr val="bg1"/>
                </a:solidFill>
              </a:rPr>
              <a:t>Lord I Believe, Help My Unbelief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ts val="600"/>
              </a:spcBef>
            </a:pPr>
            <a:r>
              <a:rPr lang="en-US" sz="3600" b="1" i="1" dirty="0">
                <a:solidFill>
                  <a:srgbClr val="FFFF66"/>
                </a:solidFill>
              </a:rPr>
              <a:t>Mark 9:17-24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524000"/>
            <a:ext cx="8839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baseline="30000" dirty="0">
                <a:solidFill>
                  <a:schemeClr val="bg1"/>
                </a:solidFill>
              </a:rPr>
              <a:t>17 </a:t>
            </a:r>
            <a:r>
              <a:rPr lang="en-US" dirty="0">
                <a:solidFill>
                  <a:schemeClr val="bg1"/>
                </a:solidFill>
              </a:rPr>
              <a:t>Then one of the crowd answered and said, “Teacher, I brought You my son, who has a mute </a:t>
            </a:r>
            <a:r>
              <a:rPr lang="en-US" dirty="0" smtClean="0">
                <a:solidFill>
                  <a:schemeClr val="bg1"/>
                </a:solidFill>
              </a:rPr>
              <a:t>spirit. </a:t>
            </a:r>
            <a:r>
              <a:rPr lang="en-US" b="1" baseline="30000" dirty="0" smtClean="0">
                <a:solidFill>
                  <a:schemeClr val="bg1"/>
                </a:solidFill>
              </a:rPr>
              <a:t>18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And wherever it seizes him, it throws him down; he foams at the mouth, gnashes his teeth, and becomes rigid. So I spoke to Your disciples, that they should cast it out, but they could not</a:t>
            </a:r>
            <a:r>
              <a:rPr lang="en-US" dirty="0" smtClean="0">
                <a:solidFill>
                  <a:schemeClr val="bg1"/>
                </a:solidFill>
              </a:rPr>
              <a:t>.” </a:t>
            </a:r>
            <a:r>
              <a:rPr lang="en-US" b="1" baseline="30000" dirty="0" smtClean="0">
                <a:solidFill>
                  <a:schemeClr val="bg1"/>
                </a:solidFill>
              </a:rPr>
              <a:t>19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He answered him and said, “O faithless generation, how long shall I be with you? How long shall I bear with you? Bring him to Me.” </a:t>
            </a:r>
            <a:r>
              <a:rPr lang="en-US" b="1" baseline="30000" dirty="0">
                <a:solidFill>
                  <a:schemeClr val="bg1"/>
                </a:solidFill>
              </a:rPr>
              <a:t>20 </a:t>
            </a:r>
            <a:r>
              <a:rPr lang="en-US" dirty="0">
                <a:solidFill>
                  <a:schemeClr val="bg1"/>
                </a:solidFill>
              </a:rPr>
              <a:t>Then they brought him to Him. And when he saw Him, immediately the spirit convulsed him, and he fell on the ground and wallowed, foaming at the mouth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baseline="30000" dirty="0" smtClean="0">
                <a:solidFill>
                  <a:schemeClr val="bg1"/>
                </a:solidFill>
              </a:rPr>
              <a:t>21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So He asked his father, “How long has this been happening to him</a:t>
            </a:r>
            <a:r>
              <a:rPr lang="en-US" dirty="0" smtClean="0">
                <a:solidFill>
                  <a:schemeClr val="bg1"/>
                </a:solidFill>
              </a:rPr>
              <a:t>?” And </a:t>
            </a:r>
            <a:r>
              <a:rPr lang="en-US" dirty="0">
                <a:solidFill>
                  <a:schemeClr val="bg1"/>
                </a:solidFill>
              </a:rPr>
              <a:t>he said, “</a:t>
            </a:r>
            <a:r>
              <a:rPr lang="en-US" dirty="0" smtClean="0">
                <a:solidFill>
                  <a:schemeClr val="bg1"/>
                </a:solidFill>
              </a:rPr>
              <a:t>From childhood. </a:t>
            </a:r>
            <a:r>
              <a:rPr lang="en-US" b="1" baseline="30000" dirty="0" smtClean="0">
                <a:solidFill>
                  <a:schemeClr val="bg1"/>
                </a:solidFill>
              </a:rPr>
              <a:t>22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And often he has thrown him both into the fire and into the water to destroy him. But if You can do anything, have compassion on us and help us</a:t>
            </a:r>
            <a:r>
              <a:rPr lang="en-US" dirty="0" smtClean="0">
                <a:solidFill>
                  <a:schemeClr val="bg1"/>
                </a:solidFill>
              </a:rPr>
              <a:t>.” </a:t>
            </a:r>
            <a:r>
              <a:rPr lang="en-US" b="1" baseline="30000" dirty="0" smtClean="0">
                <a:solidFill>
                  <a:schemeClr val="bg1"/>
                </a:solidFill>
              </a:rPr>
              <a:t>23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Jesus said to him, “If you can </a:t>
            </a:r>
            <a:r>
              <a:rPr lang="en-US" dirty="0" smtClean="0">
                <a:solidFill>
                  <a:schemeClr val="bg1"/>
                </a:solidFill>
              </a:rPr>
              <a:t>believe, all things are possible to </a:t>
            </a:r>
            <a:r>
              <a:rPr lang="en-US" dirty="0">
                <a:solidFill>
                  <a:schemeClr val="bg1"/>
                </a:solidFill>
              </a:rPr>
              <a:t>him who believes</a:t>
            </a:r>
            <a:r>
              <a:rPr lang="en-US" dirty="0" smtClean="0">
                <a:solidFill>
                  <a:schemeClr val="bg1"/>
                </a:solidFill>
              </a:rPr>
              <a:t>.” </a:t>
            </a:r>
            <a:r>
              <a:rPr lang="en-US" b="1" baseline="30000" dirty="0" smtClean="0">
                <a:solidFill>
                  <a:schemeClr val="bg1"/>
                </a:solidFill>
              </a:rPr>
              <a:t>24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Immediately the father of the child cried out and said with tears, “Lord, I believe; help my unbelief</a:t>
            </a:r>
            <a:r>
              <a:rPr lang="en-US" dirty="0" smtClean="0">
                <a:solidFill>
                  <a:schemeClr val="bg1"/>
                </a:solidFill>
              </a:rPr>
              <a:t>!”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bevel">
            <a:avLst>
              <a:gd name="adj" fmla="val 12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en-US" sz="7200" b="1" dirty="0" smtClean="0">
                <a:solidFill>
                  <a:schemeClr val="bg1"/>
                </a:solidFill>
              </a:rPr>
              <a:t>Lord I Believe,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7200" b="1" dirty="0" smtClean="0">
                <a:solidFill>
                  <a:schemeClr val="bg1"/>
                </a:solidFill>
              </a:rPr>
              <a:t>Help My Unbelief</a:t>
            </a:r>
            <a:endParaRPr lang="en-US" sz="72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sz="4800" b="1" i="1" dirty="0">
                <a:solidFill>
                  <a:srgbClr val="FFFF66"/>
                </a:solidFill>
              </a:rPr>
              <a:t>Mark 9:17-24</a:t>
            </a:r>
            <a:endParaRPr lang="en-US" sz="4000" b="1" i="1" dirty="0">
              <a:solidFill>
                <a:srgbClr val="FFFF66"/>
              </a:solidFill>
            </a:endParaRP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6200" y="3581400"/>
            <a:ext cx="4495800" cy="3276600"/>
          </a:xfrm>
          <a:prstGeom prst="ellipse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800" b="1" u="sng" dirty="0" smtClean="0">
                <a:solidFill>
                  <a:srgbClr val="FFFF00"/>
                </a:solidFill>
              </a:rPr>
              <a:t>BELIEF</a:t>
            </a:r>
            <a:endParaRPr lang="en-US" sz="4800" b="1" dirty="0">
              <a:solidFill>
                <a:srgbClr val="FFFF00"/>
              </a:solidFill>
            </a:endParaRPr>
          </a:p>
          <a:p>
            <a:pPr algn="ctr" eaLnBrk="0" hangingPunct="0"/>
            <a:r>
              <a:rPr lang="en-US" sz="4000" b="1" i="1" dirty="0">
                <a:solidFill>
                  <a:srgbClr val="FFFF00"/>
                </a:solidFill>
              </a:rPr>
              <a:t>Full faith exists as</a:t>
            </a:r>
          </a:p>
          <a:p>
            <a:pPr algn="ctr" eaLnBrk="0" hangingPunct="0"/>
            <a:r>
              <a:rPr lang="en-US" sz="4000" b="1" i="1" dirty="0">
                <a:solidFill>
                  <a:srgbClr val="FFFF00"/>
                </a:solidFill>
              </a:rPr>
              <a:t>doubt is banished</a:t>
            </a:r>
            <a:endParaRPr lang="en-US" sz="4800" b="1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00600" y="3581400"/>
            <a:ext cx="4114800" cy="32766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800" b="1" u="sng" dirty="0" smtClean="0">
                <a:solidFill>
                  <a:srgbClr val="0066FF"/>
                </a:solidFill>
              </a:rPr>
              <a:t>UNBELIEF</a:t>
            </a:r>
            <a:endParaRPr lang="en-US" sz="4800" b="1" dirty="0">
              <a:solidFill>
                <a:srgbClr val="0066FF"/>
              </a:solidFill>
            </a:endParaRPr>
          </a:p>
          <a:p>
            <a:pPr algn="ctr" eaLnBrk="0" hangingPunct="0"/>
            <a:r>
              <a:rPr lang="en-US" sz="4000" b="1" i="1" dirty="0">
                <a:solidFill>
                  <a:srgbClr val="0066FF"/>
                </a:solidFill>
              </a:rPr>
              <a:t>Doubt manifests</a:t>
            </a:r>
          </a:p>
          <a:p>
            <a:pPr algn="ctr" eaLnBrk="0" hangingPunct="0"/>
            <a:r>
              <a:rPr lang="en-US" sz="4000" b="1" i="1" dirty="0">
                <a:solidFill>
                  <a:srgbClr val="0066FF"/>
                </a:solidFill>
              </a:rPr>
              <a:t>a lack of faith</a:t>
            </a:r>
            <a:endParaRPr lang="en-US" sz="4800" b="1" dirty="0">
              <a:solidFill>
                <a:srgbClr val="0066FF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200" y="3657600"/>
            <a:ext cx="3657600" cy="6858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James 1:5-8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6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 autoUpdateAnimBg="0"/>
      <p:bldP spid="7174" grpId="0" animBg="1" autoUpdateAnimBg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996633"/>
            </a:gs>
            <a:gs pos="50000">
              <a:srgbClr val="54381C"/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371600"/>
          </a:xfrm>
          <a:effectLst>
            <a:outerShdw dist="71842" dir="2700000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 b="1" dirty="0">
                <a:solidFill>
                  <a:srgbClr val="FFFF00"/>
                </a:solidFill>
                <a:effectLst/>
              </a:rPr>
              <a:t>Examples: Faith &amp;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Doubt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Contrasted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 of Matthew presents cases of both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“little faith”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(doubt – unbelief)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8:23-27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 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stormy sea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14:25-31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sinks from doubt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“great faith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8:5-13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Centurion 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sick servant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SzPct val="75000"/>
              <a:buFont typeface="Wingdings" pitchFamily="2" charset="2"/>
              <a:buChar char="w"/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15:21-28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Canaanitish</a:t>
            </a:r>
            <a:r>
              <a:rPr lang="en-US" sz="32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woman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struggle with faith &amp; doubt is familiar to all thinking people (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9:17-24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996633"/>
            </a:gs>
            <a:gs pos="50000">
              <a:srgbClr val="54381C"/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375"/>
            <a:ext cx="9144000" cy="1139825"/>
          </a:xfrm>
          <a:effectLst>
            <a:outerShdw dist="71842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Problem of Doubt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 leaves us adrift in spiritual storm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1:5-8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without stability of God’s help in prayer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Double-minded &amp; “unstable in all his ways”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Unbelief that condemned Israel was result of doubt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3:12-19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hold “confidence firm unto the end”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Result: “Hardened by deceitfulness of sin”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sadness in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when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should have reigned with faith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sz="3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24:17-25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96633"/>
            </a:gs>
            <a:gs pos="50000">
              <a:srgbClr val="54381C"/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effectLst>
            <a:outerShdw dist="89803" dir="2700000" algn="ctr" rotWithShape="0">
              <a:schemeClr val="tx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200" b="1" dirty="0">
                <a:solidFill>
                  <a:srgbClr val="FFFF00"/>
                </a:solidFill>
                <a:effectLst/>
              </a:rPr>
              <a:t>Problem of Doubt Made Worse by Two Opposing Extremes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981200"/>
            <a:ext cx="4495800" cy="3276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Attempts to</a:t>
            </a:r>
          </a:p>
          <a:p>
            <a:pPr algn="ctr" eaLnBrk="0" hangingPunct="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Negate What God</a:t>
            </a:r>
          </a:p>
          <a:p>
            <a:pPr algn="ctr" eaLnBrk="0" hangingPunct="0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Spoken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0" y="1981200"/>
            <a:ext cx="4572000" cy="3276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Attempts to</a:t>
            </a:r>
          </a:p>
          <a:p>
            <a:pPr algn="ctr" eaLnBrk="0" hangingPunct="0"/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Legislate What God</a:t>
            </a:r>
          </a:p>
          <a:p>
            <a:pPr algn="ctr" eaLnBrk="0" hangingPunct="0"/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Not Spoken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5410200"/>
            <a:ext cx="4343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May be done by sophistry, pseudo-intellectualism, pride, sinful passions, etc.</a:t>
            </a:r>
            <a:r>
              <a:rPr lang="en-US"/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648200" y="5410200"/>
            <a:ext cx="4495800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May be from willfulness, false piety, pride, </a:t>
            </a:r>
            <a:r>
              <a:rPr lang="en-US" sz="2800" b="1" dirty="0" smtClean="0">
                <a:solidFill>
                  <a:schemeClr val="bg1"/>
                </a:solidFill>
              </a:rPr>
              <a:t>ignorance, desire </a:t>
            </a:r>
            <a:r>
              <a:rPr lang="en-US" sz="2800" b="1" dirty="0">
                <a:solidFill>
                  <a:schemeClr val="bg1"/>
                </a:solidFill>
              </a:rPr>
              <a:t>to control, </a:t>
            </a:r>
            <a:r>
              <a:rPr lang="en-US" sz="2800" b="1" dirty="0" smtClean="0">
                <a:solidFill>
                  <a:schemeClr val="bg1"/>
                </a:solidFill>
              </a:rPr>
              <a:t>etc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 autoUpdateAnimBg="0"/>
      <p:bldP spid="15365" grpId="0" autoUpdateAnimBg="0"/>
      <p:bldP spid="153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996633"/>
            </a:gs>
            <a:gs pos="50000">
              <a:srgbClr val="54381C"/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  <a:effectLst>
            <a:outerShdw dist="89803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The Faith Required by God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Foundational to all else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1:5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is essential to please God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11:1-6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 substance to reality of spiritual things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provides essential foundation to faith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believe God is &amp; God rewards the obedient</a:t>
            </a:r>
            <a:endParaRPr lang="en-US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righteous shall live by faith”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Hab. 2:4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use 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1:16-17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3:11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10:36f</a:t>
            </a:r>
            <a:endParaRPr lang="en-US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 faith must replace all doubt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10:22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w"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faith comes from God’s word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10:17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kind of faith is victorious (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5:4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kind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faith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unto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saving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soul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10:39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96633"/>
            </a:gs>
            <a:gs pos="50000">
              <a:srgbClr val="54381C"/>
            </a:gs>
            <a:gs pos="100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  <a:effectLst>
            <a:outerShdw dist="89803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6400" b="1" dirty="0">
                <a:solidFill>
                  <a:srgbClr val="FFFF00"/>
                </a:solidFill>
                <a:effectLst/>
              </a:rPr>
              <a:t>Which Characterizes Us?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04800" y="1752600"/>
            <a:ext cx="3505200" cy="3657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800" b="1">
                <a:solidFill>
                  <a:srgbClr val="FFFF00"/>
                </a:solidFill>
              </a:rPr>
              <a:t>FAITH</a:t>
            </a:r>
            <a:endParaRPr lang="en-US" sz="4800" b="1">
              <a:solidFill>
                <a:schemeClr val="tx2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257800" y="1676400"/>
            <a:ext cx="3505200" cy="3733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800" b="1">
                <a:solidFill>
                  <a:srgbClr val="0066FF"/>
                </a:solidFill>
              </a:rPr>
              <a:t>DOUBT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810000" y="3276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bevel">
            <a:avLst>
              <a:gd name="adj" fmla="val 125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4400" b="1" i="1" dirty="0" smtClean="0">
                <a:solidFill>
                  <a:srgbClr val="FFFF99"/>
                </a:solidFill>
              </a:rPr>
              <a:t>“Lord I </a:t>
            </a:r>
            <a:r>
              <a:rPr lang="en-US" sz="4400" b="1" i="1" dirty="0">
                <a:solidFill>
                  <a:srgbClr val="FFFF99"/>
                </a:solidFill>
              </a:rPr>
              <a:t>believe, help </a:t>
            </a:r>
            <a:r>
              <a:rPr lang="en-US" sz="4400" b="1" i="1" dirty="0" smtClean="0">
                <a:solidFill>
                  <a:srgbClr val="FFFF99"/>
                </a:solidFill>
              </a:rPr>
              <a:t>my </a:t>
            </a:r>
            <a:r>
              <a:rPr lang="en-US" sz="4400" b="1" i="1" dirty="0">
                <a:solidFill>
                  <a:srgbClr val="FFFF99"/>
                </a:solidFill>
              </a:rPr>
              <a:t>unbelief”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  <p:bldP spid="14341" grpId="0" autoUpdateAnimBg="0"/>
      <p:bldP spid="14342" grpId="0" animBg="1" autoUpdateAnimBg="0"/>
    </p:bldLst>
  </p:timing>
</p:sld>
</file>

<file path=ppt/theme/theme1.xml><?xml version="1.0" encoding="utf-8"?>
<a:theme xmlns:a="http://schemas.openxmlformats.org/drawingml/2006/main" name="OKC - Lighthouse">
  <a:themeElements>
    <a:clrScheme name="OKC - Lighthou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KC - Lighthou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C - Lighthou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C - Lighthou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C - Lighthou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C - Lighthou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C - Lighthou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C - Lighthou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C - Lighthou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Settings\phil\My Documents\Powerpoint\Templates\OKC - Lighthouse.pot</Template>
  <TotalTime>1604</TotalTime>
  <Words>343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OKC - Lighthouse</vt:lpstr>
      <vt:lpstr>PowerPoint Presentation</vt:lpstr>
      <vt:lpstr>PowerPoint Presentation</vt:lpstr>
      <vt:lpstr>PowerPoint Presentation</vt:lpstr>
      <vt:lpstr>Examples: Faith &amp; Doubt Contrasted</vt:lpstr>
      <vt:lpstr>Problem of Doubt</vt:lpstr>
      <vt:lpstr>Problem of Doubt Made Worse by Two Opposing Extremes</vt:lpstr>
      <vt:lpstr>The Faith Required by God</vt:lpstr>
      <vt:lpstr>Which Characterizes Us?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_Master</dc:title>
  <dc:creator>Harry Osborne</dc:creator>
  <cp:lastModifiedBy>Harry</cp:lastModifiedBy>
  <cp:revision>22</cp:revision>
  <dcterms:created xsi:type="dcterms:W3CDTF">2003-10-05T01:10:12Z</dcterms:created>
  <dcterms:modified xsi:type="dcterms:W3CDTF">2013-07-14T13:13:27Z</dcterms:modified>
</cp:coreProperties>
</file>