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8.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sldIdLst>
    <p:sldId id="302" r:id="rId2"/>
    <p:sldId id="347" r:id="rId3"/>
    <p:sldId id="261" r:id="rId4"/>
    <p:sldId id="262" r:id="rId5"/>
    <p:sldId id="304" r:id="rId6"/>
    <p:sldId id="305" r:id="rId7"/>
    <p:sldId id="264" r:id="rId8"/>
    <p:sldId id="266" r:id="rId9"/>
    <p:sldId id="329" r:id="rId10"/>
    <p:sldId id="331" r:id="rId11"/>
    <p:sldId id="330" r:id="rId12"/>
    <p:sldId id="346" r:id="rId13"/>
    <p:sldId id="318" r:id="rId14"/>
    <p:sldId id="334" r:id="rId15"/>
    <p:sldId id="339" r:id="rId16"/>
    <p:sldId id="336" r:id="rId17"/>
    <p:sldId id="332" r:id="rId18"/>
    <p:sldId id="325" r:id="rId19"/>
    <p:sldId id="326" r:id="rId20"/>
    <p:sldId id="328" r:id="rId21"/>
    <p:sldId id="333" r:id="rId22"/>
    <p:sldId id="335" r:id="rId23"/>
    <p:sldId id="337" r:id="rId24"/>
    <p:sldId id="338" r:id="rId25"/>
    <p:sldId id="340" r:id="rId26"/>
    <p:sldId id="342" r:id="rId27"/>
    <p:sldId id="343" r:id="rId28"/>
    <p:sldId id="344" r:id="rId29"/>
    <p:sldId id="345" r:id="rId30"/>
    <p:sldId id="294" r:id="rId31"/>
    <p:sldId id="278" r:id="rId32"/>
    <p:sldId id="288"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5C0012"/>
    <a:srgbClr val="680014"/>
    <a:srgbClr val="A50021"/>
    <a:srgbClr val="800000"/>
    <a:srgbClr val="640000"/>
    <a:srgbClr val="FF0000"/>
    <a:srgbClr val="66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86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4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0658" name="Group 2"/>
          <p:cNvGrpSpPr>
            <a:grpSpLocks/>
          </p:cNvGrpSpPr>
          <p:nvPr/>
        </p:nvGrpSpPr>
        <p:grpSpPr bwMode="auto">
          <a:xfrm>
            <a:off x="0" y="3902075"/>
            <a:ext cx="3400425" cy="2949575"/>
            <a:chOff x="0" y="2458"/>
            <a:chExt cx="2142" cy="1858"/>
          </a:xfrm>
        </p:grpSpPr>
        <p:sp>
          <p:nvSpPr>
            <p:cNvPr id="7065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7066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7066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7066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7066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7066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7066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70666"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70667"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0668" name="Rectangle 12"/>
          <p:cNvSpPr>
            <a:spLocks noGrp="1" noChangeArrowheads="1"/>
          </p:cNvSpPr>
          <p:nvPr>
            <p:ph type="dt" sz="quarter" idx="2"/>
          </p:nvPr>
        </p:nvSpPr>
        <p:spPr/>
        <p:txBody>
          <a:bodyPr/>
          <a:lstStyle>
            <a:lvl1pPr>
              <a:defRPr/>
            </a:lvl1pPr>
          </a:lstStyle>
          <a:p>
            <a:endParaRPr lang="en-US"/>
          </a:p>
        </p:txBody>
      </p:sp>
      <p:sp>
        <p:nvSpPr>
          <p:cNvPr id="70669" name="Rectangle 13"/>
          <p:cNvSpPr>
            <a:spLocks noGrp="1" noChangeArrowheads="1"/>
          </p:cNvSpPr>
          <p:nvPr>
            <p:ph type="ftr" sz="quarter" idx="3"/>
          </p:nvPr>
        </p:nvSpPr>
        <p:spPr/>
        <p:txBody>
          <a:bodyPr/>
          <a:lstStyle>
            <a:lvl1pPr>
              <a:defRPr/>
            </a:lvl1pPr>
          </a:lstStyle>
          <a:p>
            <a:endParaRPr lang="en-US"/>
          </a:p>
        </p:txBody>
      </p:sp>
      <p:sp>
        <p:nvSpPr>
          <p:cNvPr id="70670" name="Rectangle 14"/>
          <p:cNvSpPr>
            <a:spLocks noGrp="1" noChangeArrowheads="1"/>
          </p:cNvSpPr>
          <p:nvPr>
            <p:ph type="sldNum" sz="quarter" idx="4"/>
          </p:nvPr>
        </p:nvSpPr>
        <p:spPr/>
        <p:txBody>
          <a:bodyPr/>
          <a:lstStyle>
            <a:lvl1pPr>
              <a:defRPr/>
            </a:lvl1pPr>
          </a:lstStyle>
          <a:p>
            <a:fld id="{A4831D2B-69A9-4E41-83BE-96D158C0AB3C}" type="slidenum">
              <a:rPr lang="en-US"/>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25980EB-64DD-46CB-B398-B20B72284E2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30812F3-9441-48C9-8B23-9C44CE6889D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03EF466-4C00-4341-B792-6E86F889281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56156DE-8A79-45D0-9272-B7775988D71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7EBB1CF-2A9A-45EB-9FCF-3CFD91ECBF4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66B9F91-3624-4DA7-88A8-D53F8076306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D0CD9FE-CBBE-427A-9F43-2E19876CFDE3}"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0F00714-70DC-4A5A-89C8-A1D3B0F36DC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DE7CE2F-0107-4066-AA50-43A7016E713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BC7C7B0-5867-4E4C-8FD5-39C91D2D78E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A50021"/>
            </a:gs>
            <a:gs pos="50000">
              <a:srgbClr val="5C0012"/>
            </a:gs>
            <a:gs pos="100000">
              <a:srgbClr val="000000"/>
            </a:gs>
          </a:gsLst>
          <a:lin ang="2700000" scaled="1"/>
          <a:tileRect/>
        </a:gradFill>
        <a:effectLst/>
      </p:bgPr>
    </p:bg>
    <p:spTree>
      <p:nvGrpSpPr>
        <p:cNvPr id="1" name=""/>
        <p:cNvGrpSpPr/>
        <p:nvPr/>
      </p:nvGrpSpPr>
      <p:grpSpPr>
        <a:xfrm>
          <a:off x="0" y="0"/>
          <a:ext cx="0" cy="0"/>
          <a:chOff x="0" y="0"/>
          <a:chExt cx="0" cy="0"/>
        </a:xfrm>
      </p:grpSpPr>
      <p:grpSp>
        <p:nvGrpSpPr>
          <p:cNvPr id="69634" name="Group 2"/>
          <p:cNvGrpSpPr>
            <a:grpSpLocks/>
          </p:cNvGrpSpPr>
          <p:nvPr/>
        </p:nvGrpSpPr>
        <p:grpSpPr bwMode="auto">
          <a:xfrm>
            <a:off x="0" y="3902075"/>
            <a:ext cx="3400425" cy="2949575"/>
            <a:chOff x="0" y="2458"/>
            <a:chExt cx="2142" cy="1858"/>
          </a:xfrm>
        </p:grpSpPr>
        <p:sp>
          <p:nvSpPr>
            <p:cNvPr id="6963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6963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a:p>
          </p:txBody>
        </p:sp>
        <p:sp>
          <p:nvSpPr>
            <p:cNvPr id="6963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6963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a:p>
          </p:txBody>
        </p:sp>
        <p:sp>
          <p:nvSpPr>
            <p:cNvPr id="6963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sp>
          <p:nvSpPr>
            <p:cNvPr id="6964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a:p>
          </p:txBody>
        </p:sp>
        <p:sp>
          <p:nvSpPr>
            <p:cNvPr id="6964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a:p>
          </p:txBody>
        </p:sp>
      </p:grpSp>
      <p:sp>
        <p:nvSpPr>
          <p:cNvPr id="69642"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69643"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44"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800000"/>
                  </a:outerShdw>
                </a:effectLst>
              </a:defRPr>
            </a:lvl1pPr>
          </a:lstStyle>
          <a:p>
            <a:endParaRPr lang="en-US"/>
          </a:p>
        </p:txBody>
      </p:sp>
      <p:sp>
        <p:nvSpPr>
          <p:cNvPr id="69645"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800000"/>
                  </a:outerShdw>
                </a:effectLst>
              </a:defRPr>
            </a:lvl1pPr>
          </a:lstStyle>
          <a:p>
            <a:endParaRPr lang="en-US"/>
          </a:p>
        </p:txBody>
      </p:sp>
      <p:sp>
        <p:nvSpPr>
          <p:cNvPr id="69646"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800000"/>
                  </a:outerShdw>
                </a:effectLst>
              </a:defRPr>
            </a:lvl1pPr>
          </a:lstStyle>
          <a:p>
            <a:fld id="{2AA4F6FB-C56A-4202-B46B-9C109C91CD6D}"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Times New Roman" pitchFamily="18"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800000"/>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800000"/>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800000"/>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800000"/>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800000"/>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800000"/>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800000"/>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800000"/>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8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0" y="1371600"/>
            <a:ext cx="9144000" cy="2133600"/>
          </a:xfrm>
          <a:effectLst/>
        </p:spPr>
        <p:txBody>
          <a:bodyPr/>
          <a:lstStyle/>
          <a:p>
            <a:pPr>
              <a:lnSpc>
                <a:spcPct val="80000"/>
              </a:lnSpc>
            </a:pPr>
            <a:r>
              <a:rPr lang="en-US" sz="8000" b="1" dirty="0" smtClean="0">
                <a:solidFill>
                  <a:srgbClr val="FFFF00"/>
                </a:solidFill>
                <a:effectLst>
                  <a:outerShdw blurRad="38100" dist="38100" dir="2700000" algn="tl">
                    <a:srgbClr val="000000">
                      <a:alpha val="43137"/>
                    </a:srgbClr>
                  </a:outerShdw>
                </a:effectLst>
              </a:rPr>
              <a:t>Authorized Mission of the Church</a:t>
            </a:r>
            <a:endParaRPr lang="en-US" sz="8000" dirty="0">
              <a:solidFill>
                <a:srgbClr val="FFFF00"/>
              </a:solidFill>
              <a:effectLst>
                <a:outerShdw blurRad="38100" dist="38100" dir="2700000" algn="tl">
                  <a:srgbClr val="000000">
                    <a:alpha val="43137"/>
                  </a:srgbClr>
                </a:outerShdw>
              </a:effectLst>
            </a:endParaRPr>
          </a:p>
        </p:txBody>
      </p:sp>
      <p:sp>
        <p:nvSpPr>
          <p:cNvPr id="68611" name="Rectangle 3"/>
          <p:cNvSpPr>
            <a:spLocks noGrp="1" noChangeArrowheads="1"/>
          </p:cNvSpPr>
          <p:nvPr>
            <p:ph type="subTitle" idx="1"/>
          </p:nvPr>
        </p:nvSpPr>
        <p:spPr>
          <a:xfrm>
            <a:off x="1371600" y="3810000"/>
            <a:ext cx="6400800" cy="1752600"/>
          </a:xfrm>
        </p:spPr>
        <p:txBody>
          <a:bodyPr/>
          <a:lstStyle/>
          <a:p>
            <a:r>
              <a:rPr lang="en-US" sz="4800" b="1" i="1" dirty="0" smtClean="0">
                <a:effectLst/>
              </a:rPr>
              <a:t>Ephesians 4</a:t>
            </a:r>
            <a:r>
              <a:rPr lang="en-US" sz="4800" b="1" i="1" dirty="0" smtClean="0">
                <a:effectLst/>
              </a:rPr>
              <a:t>:11-16</a:t>
            </a:r>
            <a:endParaRPr lang="en-US" sz="4800" b="1" i="1" dirty="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2"/>
            <a:ext cx="9144000" cy="6852355"/>
          </a:xfrm>
          <a:prstGeom prst="rect">
            <a:avLst/>
          </a:prstGeom>
        </p:spPr>
      </p:pic>
    </p:spTree>
    <p:extLst>
      <p:ext uri="{BB962C8B-B14F-4D97-AF65-F5344CB8AC3E}">
        <p14:creationId xmlns:p14="http://schemas.microsoft.com/office/powerpoint/2010/main" val="10457659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782"/>
            <a:ext cx="9144000" cy="6909563"/>
          </a:xfrm>
          <a:prstGeom prst="rect">
            <a:avLst/>
          </a:prstGeom>
        </p:spPr>
      </p:pic>
    </p:spTree>
    <p:extLst>
      <p:ext uri="{BB962C8B-B14F-4D97-AF65-F5344CB8AC3E}">
        <p14:creationId xmlns:p14="http://schemas.microsoft.com/office/powerpoint/2010/main" val="4151934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3605" y="1133908"/>
            <a:ext cx="5978854" cy="5571692"/>
          </a:xfrm>
          <a:prstGeom prst="rect">
            <a:avLst/>
          </a:prstGeom>
        </p:spPr>
      </p:pic>
      <p:sp>
        <p:nvSpPr>
          <p:cNvPr id="3" name="TextBox 2"/>
          <p:cNvSpPr txBox="1"/>
          <p:nvPr/>
        </p:nvSpPr>
        <p:spPr>
          <a:xfrm>
            <a:off x="0" y="83403"/>
            <a:ext cx="9144000" cy="830997"/>
          </a:xfrm>
          <a:prstGeom prst="rect">
            <a:avLst/>
          </a:prstGeom>
          <a:noFill/>
        </p:spPr>
        <p:txBody>
          <a:bodyPr wrap="square" rtlCol="0">
            <a:spAutoFit/>
          </a:bodyPr>
          <a:lstStyle/>
          <a:p>
            <a:pPr algn="ctr"/>
            <a:r>
              <a:rPr lang="en-US" sz="4800" b="1" dirty="0" err="1" smtClean="0">
                <a:solidFill>
                  <a:srgbClr val="FFFF00"/>
                </a:solidFill>
              </a:rPr>
              <a:t>Stryper</a:t>
            </a:r>
            <a:r>
              <a:rPr lang="en-US" sz="4800" b="1" dirty="0" smtClean="0">
                <a:solidFill>
                  <a:srgbClr val="FFFF00"/>
                </a:solidFill>
              </a:rPr>
              <a:t> – “Christian Rock”</a:t>
            </a:r>
            <a:endParaRPr lang="en-US" sz="4800" b="1" dirty="0">
              <a:solidFill>
                <a:srgbClr val="FFFF00"/>
              </a:solidFill>
            </a:endParaRPr>
          </a:p>
        </p:txBody>
      </p:sp>
    </p:spTree>
    <p:extLst>
      <p:ext uri="{BB962C8B-B14F-4D97-AF65-F5344CB8AC3E}">
        <p14:creationId xmlns:p14="http://schemas.microsoft.com/office/powerpoint/2010/main" val="13154170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103426" name="Picture 2" descr="x-010"/>
          <p:cNvPicPr>
            <a:picLocks noChangeAspect="1" noChangeArrowheads="1"/>
          </p:cNvPicPr>
          <p:nvPr/>
        </p:nvPicPr>
        <p:blipFill>
          <a:blip r:embed="rId2" cstate="print"/>
          <a:srcRect/>
          <a:stretch>
            <a:fillRect/>
          </a:stretch>
        </p:blipFill>
        <p:spPr bwMode="auto">
          <a:xfrm>
            <a:off x="0" y="0"/>
            <a:ext cx="5348288" cy="6858000"/>
          </a:xfrm>
          <a:prstGeom prst="rect">
            <a:avLst/>
          </a:prstGeom>
          <a:noFill/>
        </p:spPr>
      </p:pic>
      <p:sp>
        <p:nvSpPr>
          <p:cNvPr id="103428" name="Text Box 4"/>
          <p:cNvSpPr txBox="1">
            <a:spLocks noChangeArrowheads="1"/>
          </p:cNvSpPr>
          <p:nvPr/>
        </p:nvSpPr>
        <p:spPr bwMode="auto">
          <a:xfrm>
            <a:off x="5334000" y="304800"/>
            <a:ext cx="3810000" cy="2105025"/>
          </a:xfrm>
          <a:prstGeom prst="rect">
            <a:avLst/>
          </a:prstGeom>
          <a:noFill/>
          <a:ln w="9525">
            <a:noFill/>
            <a:miter lim="800000"/>
            <a:headEnd/>
            <a:tailEnd/>
          </a:ln>
          <a:effectLst/>
        </p:spPr>
        <p:txBody>
          <a:bodyPr>
            <a:spAutoFit/>
          </a:bodyPr>
          <a:lstStyle/>
          <a:p>
            <a:pPr algn="ctr">
              <a:spcBef>
                <a:spcPct val="50000"/>
              </a:spcBef>
            </a:pPr>
            <a:r>
              <a:rPr lang="en-US" sz="6600" b="1">
                <a:solidFill>
                  <a:srgbClr val="FFFF00"/>
                </a:solidFill>
              </a:rPr>
              <a:t>Power Team</a:t>
            </a:r>
          </a:p>
        </p:txBody>
      </p:sp>
      <p:sp>
        <p:nvSpPr>
          <p:cNvPr id="103429" name="Text Box 5"/>
          <p:cNvSpPr txBox="1">
            <a:spLocks noChangeArrowheads="1"/>
          </p:cNvSpPr>
          <p:nvPr/>
        </p:nvSpPr>
        <p:spPr bwMode="auto">
          <a:xfrm>
            <a:off x="5410200" y="2590800"/>
            <a:ext cx="3733800" cy="1920875"/>
          </a:xfrm>
          <a:prstGeom prst="rect">
            <a:avLst/>
          </a:prstGeom>
          <a:noFill/>
          <a:ln w="9525">
            <a:noFill/>
            <a:miter lim="800000"/>
            <a:headEnd/>
            <a:tailEnd/>
          </a:ln>
          <a:effectLst/>
        </p:spPr>
        <p:txBody>
          <a:bodyPr>
            <a:spAutoFit/>
          </a:bodyPr>
          <a:lstStyle/>
          <a:p>
            <a:pPr algn="ctr">
              <a:spcBef>
                <a:spcPct val="50000"/>
              </a:spcBef>
            </a:pPr>
            <a:r>
              <a:rPr lang="en-US" sz="4000" b="1" i="1">
                <a:solidFill>
                  <a:srgbClr val="99CCFF"/>
                </a:solidFill>
              </a:rPr>
              <a:t>Weightlifting Exhibition Group</a:t>
            </a:r>
          </a:p>
        </p:txBody>
      </p:sp>
      <p:sp>
        <p:nvSpPr>
          <p:cNvPr id="103430" name="Text Box 6"/>
          <p:cNvSpPr txBox="1">
            <a:spLocks noChangeArrowheads="1"/>
          </p:cNvSpPr>
          <p:nvPr/>
        </p:nvSpPr>
        <p:spPr bwMode="auto">
          <a:xfrm>
            <a:off x="5334000" y="4953000"/>
            <a:ext cx="3810000" cy="1739900"/>
          </a:xfrm>
          <a:prstGeom prst="rect">
            <a:avLst/>
          </a:prstGeom>
          <a:noFill/>
          <a:ln w="9525">
            <a:noFill/>
            <a:miter lim="800000"/>
            <a:headEnd/>
            <a:tailEnd/>
          </a:ln>
          <a:effectLst/>
        </p:spPr>
        <p:txBody>
          <a:bodyPr>
            <a:spAutoFit/>
          </a:bodyPr>
          <a:lstStyle/>
          <a:p>
            <a:pPr algn="ctr">
              <a:spcBef>
                <a:spcPct val="50000"/>
              </a:spcBef>
            </a:pPr>
            <a:r>
              <a:rPr lang="en-US" sz="3600" b="1">
                <a:solidFill>
                  <a:schemeClr val="tx2"/>
                </a:solidFill>
              </a:rPr>
              <a:t>“Testifying” to the power of Jesus in their lives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5760"/>
            <a:ext cx="9144000" cy="6126480"/>
          </a:xfrm>
          <a:prstGeom prst="rect">
            <a:avLst/>
          </a:prstGeom>
        </p:spPr>
      </p:pic>
    </p:spTree>
    <p:extLst>
      <p:ext uri="{BB962C8B-B14F-4D97-AF65-F5344CB8AC3E}">
        <p14:creationId xmlns:p14="http://schemas.microsoft.com/office/powerpoint/2010/main" val="43170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25" y="1600200"/>
            <a:ext cx="9502849" cy="5029200"/>
          </a:xfrm>
          <a:prstGeom prst="rect">
            <a:avLst/>
          </a:prstGeom>
        </p:spPr>
      </p:pic>
      <p:sp>
        <p:nvSpPr>
          <p:cNvPr id="3" name="TextBox 2"/>
          <p:cNvSpPr txBox="1"/>
          <p:nvPr/>
        </p:nvSpPr>
        <p:spPr>
          <a:xfrm>
            <a:off x="0" y="219670"/>
            <a:ext cx="9144000" cy="923330"/>
          </a:xfrm>
          <a:prstGeom prst="rect">
            <a:avLst/>
          </a:prstGeom>
          <a:noFill/>
        </p:spPr>
        <p:txBody>
          <a:bodyPr wrap="square" rtlCol="0">
            <a:spAutoFit/>
          </a:bodyPr>
          <a:lstStyle/>
          <a:p>
            <a:pPr algn="ctr"/>
            <a:r>
              <a:rPr lang="en-US" sz="5400" b="1" dirty="0" smtClean="0">
                <a:solidFill>
                  <a:srgbClr val="FFFF00"/>
                </a:solidFill>
              </a:rPr>
              <a:t>“Recreation Pastor”</a:t>
            </a:r>
            <a:endParaRPr lang="en-US" sz="5400" b="1" dirty="0">
              <a:solidFill>
                <a:srgbClr val="FFFF00"/>
              </a:solidFill>
            </a:endParaRPr>
          </a:p>
        </p:txBody>
      </p:sp>
    </p:spTree>
    <p:extLst>
      <p:ext uri="{BB962C8B-B14F-4D97-AF65-F5344CB8AC3E}">
        <p14:creationId xmlns:p14="http://schemas.microsoft.com/office/powerpoint/2010/main" val="4149688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5804"/>
            <a:ext cx="5055734" cy="6822195"/>
          </a:xfrm>
          <a:prstGeom prst="rect">
            <a:avLst/>
          </a:prstGeom>
        </p:spPr>
      </p:pic>
    </p:spTree>
    <p:extLst>
      <p:ext uri="{BB962C8B-B14F-4D97-AF65-F5344CB8AC3E}">
        <p14:creationId xmlns:p14="http://schemas.microsoft.com/office/powerpoint/2010/main" val="2243396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599" y="-23602"/>
            <a:ext cx="4860131" cy="6881602"/>
          </a:xfrm>
          <a:prstGeom prst="rect">
            <a:avLst/>
          </a:prstGeom>
        </p:spPr>
      </p:pic>
    </p:spTree>
    <p:extLst>
      <p:ext uri="{BB962C8B-B14F-4D97-AF65-F5344CB8AC3E}">
        <p14:creationId xmlns:p14="http://schemas.microsoft.com/office/powerpoint/2010/main" val="17740150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110594" name="Picture 2" descr="prov_knob1"/>
          <p:cNvPicPr>
            <a:picLocks noChangeAspect="1" noChangeArrowheads="1"/>
          </p:cNvPicPr>
          <p:nvPr/>
        </p:nvPicPr>
        <p:blipFill>
          <a:blip r:embed="rId2" cstate="print"/>
          <a:srcRect/>
          <a:stretch>
            <a:fillRect/>
          </a:stretch>
        </p:blipFill>
        <p:spPr bwMode="auto">
          <a:xfrm>
            <a:off x="0" y="0"/>
            <a:ext cx="4175125" cy="7086600"/>
          </a:xfrm>
          <a:prstGeom prst="rect">
            <a:avLst/>
          </a:prstGeom>
          <a:noFill/>
        </p:spPr>
      </p:pic>
      <p:sp>
        <p:nvSpPr>
          <p:cNvPr id="110595" name="Text Box 3"/>
          <p:cNvSpPr txBox="1">
            <a:spLocks noChangeArrowheads="1"/>
          </p:cNvSpPr>
          <p:nvPr/>
        </p:nvSpPr>
        <p:spPr bwMode="auto">
          <a:xfrm>
            <a:off x="4191000" y="0"/>
            <a:ext cx="4953000" cy="914400"/>
          </a:xfrm>
          <a:prstGeom prst="rect">
            <a:avLst/>
          </a:prstGeom>
          <a:noFill/>
          <a:ln w="9525">
            <a:noFill/>
            <a:miter lim="800000"/>
            <a:headEnd/>
            <a:tailEnd/>
          </a:ln>
          <a:effectLst/>
        </p:spPr>
        <p:txBody>
          <a:bodyPr>
            <a:spAutoFit/>
          </a:bodyPr>
          <a:lstStyle/>
          <a:p>
            <a:pPr algn="ctr">
              <a:spcBef>
                <a:spcPct val="50000"/>
              </a:spcBef>
            </a:pPr>
            <a:r>
              <a:rPr lang="en-US" sz="5400" b="1">
                <a:solidFill>
                  <a:srgbClr val="66FFFF"/>
                </a:solidFill>
              </a:rPr>
              <a:t>Free Meal!!!</a:t>
            </a:r>
            <a:endParaRPr lang="en-US" sz="4800" b="1">
              <a:solidFill>
                <a:srgbClr val="66FFFF"/>
              </a:solidFill>
            </a:endParaRPr>
          </a:p>
        </p:txBody>
      </p:sp>
      <p:sp>
        <p:nvSpPr>
          <p:cNvPr id="110596" name="Text Box 4"/>
          <p:cNvSpPr txBox="1">
            <a:spLocks noChangeArrowheads="1"/>
          </p:cNvSpPr>
          <p:nvPr/>
        </p:nvSpPr>
        <p:spPr bwMode="auto">
          <a:xfrm>
            <a:off x="4191000" y="2133600"/>
            <a:ext cx="4953000" cy="3019425"/>
          </a:xfrm>
          <a:prstGeom prst="rect">
            <a:avLst/>
          </a:prstGeom>
          <a:noFill/>
          <a:ln w="9525">
            <a:noFill/>
            <a:miter lim="800000"/>
            <a:headEnd/>
            <a:tailEnd/>
          </a:ln>
          <a:effectLst/>
        </p:spPr>
        <p:txBody>
          <a:bodyPr>
            <a:spAutoFit/>
          </a:bodyPr>
          <a:lstStyle/>
          <a:p>
            <a:pPr algn="ctr">
              <a:lnSpc>
                <a:spcPct val="40000"/>
              </a:lnSpc>
              <a:spcBef>
                <a:spcPct val="50000"/>
              </a:spcBef>
            </a:pPr>
            <a:r>
              <a:rPr lang="en-US" sz="4800" b="1" u="sng">
                <a:solidFill>
                  <a:srgbClr val="FFFF00"/>
                </a:solidFill>
              </a:rPr>
              <a:t>Baptist Church</a:t>
            </a:r>
            <a:endParaRPr lang="en-US" sz="4800" b="1" i="1">
              <a:solidFill>
                <a:srgbClr val="FFFF00"/>
              </a:solidFill>
            </a:endParaRPr>
          </a:p>
          <a:p>
            <a:pPr algn="ctr">
              <a:lnSpc>
                <a:spcPct val="40000"/>
              </a:lnSpc>
              <a:spcBef>
                <a:spcPct val="50000"/>
              </a:spcBef>
            </a:pPr>
            <a:r>
              <a:rPr lang="en-US" sz="4800" b="1" i="1">
                <a:solidFill>
                  <a:srgbClr val="FFFF00"/>
                </a:solidFill>
              </a:rPr>
              <a:t>Annual Fish Fry</a:t>
            </a:r>
          </a:p>
          <a:p>
            <a:pPr algn="ctr">
              <a:lnSpc>
                <a:spcPct val="40000"/>
              </a:lnSpc>
              <a:spcBef>
                <a:spcPct val="50000"/>
              </a:spcBef>
            </a:pPr>
            <a:r>
              <a:rPr lang="en-US" sz="4800" b="1" i="1">
                <a:solidFill>
                  <a:srgbClr val="FFFF00"/>
                </a:solidFill>
              </a:rPr>
              <a:t>with</a:t>
            </a:r>
          </a:p>
          <a:p>
            <a:pPr algn="ctr">
              <a:lnSpc>
                <a:spcPct val="40000"/>
              </a:lnSpc>
              <a:spcBef>
                <a:spcPct val="50000"/>
              </a:spcBef>
            </a:pPr>
            <a:r>
              <a:rPr lang="en-US" sz="4800" b="1" i="1">
                <a:solidFill>
                  <a:srgbClr val="FFFF00"/>
                </a:solidFill>
              </a:rPr>
              <a:t>Hush-Puppies,</a:t>
            </a:r>
          </a:p>
          <a:p>
            <a:pPr algn="ctr">
              <a:lnSpc>
                <a:spcPct val="40000"/>
              </a:lnSpc>
              <a:spcBef>
                <a:spcPct val="50000"/>
              </a:spcBef>
            </a:pPr>
            <a:r>
              <a:rPr lang="en-US" sz="4800" b="1" i="1">
                <a:solidFill>
                  <a:srgbClr val="FFFF00"/>
                </a:solidFill>
              </a:rPr>
              <a:t>Fries &amp; Slaw!!!</a:t>
            </a:r>
          </a:p>
        </p:txBody>
      </p:sp>
      <p:sp>
        <p:nvSpPr>
          <p:cNvPr id="110597" name="Text Box 5"/>
          <p:cNvSpPr txBox="1">
            <a:spLocks noChangeArrowheads="1"/>
          </p:cNvSpPr>
          <p:nvPr/>
        </p:nvSpPr>
        <p:spPr bwMode="auto">
          <a:xfrm>
            <a:off x="4267200" y="5943600"/>
            <a:ext cx="4876800" cy="914400"/>
          </a:xfrm>
          <a:prstGeom prst="rect">
            <a:avLst/>
          </a:prstGeom>
          <a:noFill/>
          <a:ln w="9525">
            <a:noFill/>
            <a:miter lim="800000"/>
            <a:headEnd/>
            <a:tailEnd/>
          </a:ln>
          <a:effectLst/>
        </p:spPr>
        <p:txBody>
          <a:bodyPr>
            <a:spAutoFit/>
          </a:bodyPr>
          <a:lstStyle/>
          <a:p>
            <a:pPr algn="ctr">
              <a:spcBef>
                <a:spcPct val="50000"/>
              </a:spcBef>
            </a:pPr>
            <a:r>
              <a:rPr lang="en-US" sz="5400" b="1">
                <a:solidFill>
                  <a:schemeClr val="hlink"/>
                </a:solidFill>
              </a:rPr>
              <a:t>No Preaching!!!</a:t>
            </a:r>
            <a:endParaRPr lang="en-US" sz="4800"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0596"/>
                                        </p:tgtEl>
                                        <p:attrNameLst>
                                          <p:attrName>style.visibility</p:attrName>
                                        </p:attrNameLst>
                                      </p:cBhvr>
                                      <p:to>
                                        <p:strVal val="visible"/>
                                      </p:to>
                                    </p:set>
                                    <p:anim calcmode="lin" valueType="num">
                                      <p:cBhvr>
                                        <p:cTn id="7" dur="500" fill="hold"/>
                                        <p:tgtEl>
                                          <p:spTgt spid="110596"/>
                                        </p:tgtEl>
                                        <p:attrNameLst>
                                          <p:attrName>ppt_w</p:attrName>
                                        </p:attrNameLst>
                                      </p:cBhvr>
                                      <p:tavLst>
                                        <p:tav tm="0">
                                          <p:val>
                                            <p:fltVal val="0"/>
                                          </p:val>
                                        </p:tav>
                                        <p:tav tm="100000">
                                          <p:val>
                                            <p:strVal val="#ppt_w"/>
                                          </p:val>
                                        </p:tav>
                                      </p:tavLst>
                                    </p:anim>
                                    <p:anim calcmode="lin" valueType="num">
                                      <p:cBhvr>
                                        <p:cTn id="8" dur="500" fill="hold"/>
                                        <p:tgtEl>
                                          <p:spTgt spid="11059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10597"/>
                                        </p:tgtEl>
                                        <p:attrNameLst>
                                          <p:attrName>style.visibility</p:attrName>
                                        </p:attrNameLst>
                                      </p:cBhvr>
                                      <p:to>
                                        <p:strVal val="visible"/>
                                      </p:to>
                                    </p:set>
                                    <p:anim calcmode="lin" valueType="num">
                                      <p:cBhvr>
                                        <p:cTn id="13" dur="500" fill="hold"/>
                                        <p:tgtEl>
                                          <p:spTgt spid="110597"/>
                                        </p:tgtEl>
                                        <p:attrNameLst>
                                          <p:attrName>ppt_w</p:attrName>
                                        </p:attrNameLst>
                                      </p:cBhvr>
                                      <p:tavLst>
                                        <p:tav tm="0">
                                          <p:val>
                                            <p:fltVal val="0"/>
                                          </p:val>
                                        </p:tav>
                                        <p:tav tm="100000">
                                          <p:val>
                                            <p:strVal val="#ppt_w"/>
                                          </p:val>
                                        </p:tav>
                                      </p:tavLst>
                                    </p:anim>
                                    <p:anim calcmode="lin" valueType="num">
                                      <p:cBhvr>
                                        <p:cTn id="14" dur="500" fill="hold"/>
                                        <p:tgtEl>
                                          <p:spTgt spid="1105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autoUpdateAnimBg="0"/>
      <p:bldP spid="11059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111618" name="Picture 2" descr="heavenssaints"/>
          <p:cNvPicPr>
            <a:picLocks noChangeAspect="1" noChangeArrowheads="1"/>
          </p:cNvPicPr>
          <p:nvPr/>
        </p:nvPicPr>
        <p:blipFill>
          <a:blip r:embed="rId2" cstate="print"/>
          <a:srcRect/>
          <a:stretch>
            <a:fillRect/>
          </a:stretch>
        </p:blipFill>
        <p:spPr bwMode="auto">
          <a:xfrm>
            <a:off x="914400" y="0"/>
            <a:ext cx="7216775" cy="101346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
            <a:ext cx="8229600" cy="990600"/>
          </a:xfrm>
        </p:spPr>
        <p:txBody>
          <a:bodyPr/>
          <a:lstStyle/>
          <a:p>
            <a:r>
              <a:rPr lang="en-US" b="1" dirty="0" smtClean="0">
                <a:solidFill>
                  <a:srgbClr val="FFFF00"/>
                </a:solidFill>
                <a:effectLst/>
              </a:rPr>
              <a:t>Ephesians 4:11-16</a:t>
            </a:r>
            <a:endParaRPr lang="en-US" b="1" dirty="0">
              <a:solidFill>
                <a:srgbClr val="FFFF00"/>
              </a:solidFill>
              <a:effectLst/>
            </a:endParaRPr>
          </a:p>
        </p:txBody>
      </p:sp>
      <p:sp>
        <p:nvSpPr>
          <p:cNvPr id="5" name="TextBox 4"/>
          <p:cNvSpPr txBox="1"/>
          <p:nvPr/>
        </p:nvSpPr>
        <p:spPr>
          <a:xfrm>
            <a:off x="76200" y="838200"/>
            <a:ext cx="9067800" cy="6103594"/>
          </a:xfrm>
          <a:prstGeom prst="rect">
            <a:avLst/>
          </a:prstGeom>
          <a:noFill/>
        </p:spPr>
        <p:txBody>
          <a:bodyPr wrap="square" rtlCol="0">
            <a:spAutoFit/>
          </a:bodyPr>
          <a:lstStyle/>
          <a:p>
            <a:pPr>
              <a:lnSpc>
                <a:spcPct val="91000"/>
              </a:lnSpc>
            </a:pPr>
            <a:r>
              <a:rPr lang="en-US" sz="2800" b="1" baseline="30000" dirty="0"/>
              <a:t>11 </a:t>
            </a:r>
            <a:r>
              <a:rPr lang="en-US" sz="2800" dirty="0"/>
              <a:t>And He Himself gave some to be apostles, some prophets, some evangelists, and some pastors and teachers, </a:t>
            </a:r>
            <a:r>
              <a:rPr lang="en-US" sz="2800" b="1" baseline="30000" dirty="0"/>
              <a:t>12 </a:t>
            </a:r>
            <a:r>
              <a:rPr lang="en-US" sz="2800" dirty="0"/>
              <a:t>for the equipping of the saints for the work of ministry, for the edifying of the body of Christ, </a:t>
            </a:r>
            <a:r>
              <a:rPr lang="en-US" sz="2800" b="1" baseline="30000" dirty="0"/>
              <a:t>13 </a:t>
            </a:r>
            <a:r>
              <a:rPr lang="en-US" sz="2800" dirty="0"/>
              <a:t>till we all come to the unity of the faith and of the knowledge of the Son of God, to a perfect man, to the measure of the stature of the fullness of Christ; </a:t>
            </a:r>
            <a:r>
              <a:rPr lang="en-US" sz="2800" b="1" baseline="30000" dirty="0"/>
              <a:t>14 </a:t>
            </a:r>
            <a:r>
              <a:rPr lang="en-US" sz="2800" dirty="0"/>
              <a:t>that we should no longer be children, tossed to and fro and carried about with every wind of doctrine, by the trickery of men, in the cunning craftiness of </a:t>
            </a:r>
            <a:r>
              <a:rPr lang="en-US" sz="2800" dirty="0" smtClean="0"/>
              <a:t>deceitful </a:t>
            </a:r>
            <a:r>
              <a:rPr lang="en-US" sz="2800" dirty="0"/>
              <a:t>plotting, </a:t>
            </a:r>
            <a:r>
              <a:rPr lang="en-US" sz="2800" b="1" baseline="30000" dirty="0"/>
              <a:t>15 </a:t>
            </a:r>
            <a:r>
              <a:rPr lang="en-US" sz="2800" dirty="0"/>
              <a:t>but, speaking the truth in love, may grow up in all things into Him who is the </a:t>
            </a:r>
            <a:r>
              <a:rPr lang="en-US" sz="2800" dirty="0" smtClean="0"/>
              <a:t>head - Christ -</a:t>
            </a:r>
            <a:r>
              <a:rPr lang="en-US" sz="2800" dirty="0"/>
              <a:t> </a:t>
            </a:r>
            <a:r>
              <a:rPr lang="en-US" sz="2800" b="1" baseline="30000" dirty="0"/>
              <a:t>16 </a:t>
            </a:r>
            <a:r>
              <a:rPr lang="en-US" sz="2800" dirty="0"/>
              <a:t>from whom the whole body, joined and knit together by what every joint supplies, according to the effective working by which every part does its share, causes growth of the body for the edifying of itself in love.</a:t>
            </a:r>
            <a:endParaRPr lang="en-US" sz="2800" dirty="0"/>
          </a:p>
        </p:txBody>
      </p:sp>
    </p:spTree>
    <p:extLst>
      <p:ext uri="{BB962C8B-B14F-4D97-AF65-F5344CB8AC3E}">
        <p14:creationId xmlns:p14="http://schemas.microsoft.com/office/powerpoint/2010/main" val="733302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7" y="1828800"/>
            <a:ext cx="9092046" cy="3200400"/>
          </a:xfrm>
          <a:prstGeom prst="rect">
            <a:avLst/>
          </a:prstGeom>
        </p:spPr>
      </p:pic>
      <p:sp>
        <p:nvSpPr>
          <p:cNvPr id="3" name="TextBox 2"/>
          <p:cNvSpPr txBox="1"/>
          <p:nvPr/>
        </p:nvSpPr>
        <p:spPr>
          <a:xfrm>
            <a:off x="25977" y="77450"/>
            <a:ext cx="9118023" cy="1446550"/>
          </a:xfrm>
          <a:prstGeom prst="rect">
            <a:avLst/>
          </a:prstGeom>
          <a:noFill/>
        </p:spPr>
        <p:txBody>
          <a:bodyPr wrap="square" rtlCol="0">
            <a:spAutoFit/>
          </a:bodyPr>
          <a:lstStyle/>
          <a:p>
            <a:pPr algn="ctr"/>
            <a:r>
              <a:rPr lang="en-US" sz="4400" b="1" dirty="0" smtClean="0">
                <a:solidFill>
                  <a:srgbClr val="FFFF00"/>
                </a:solidFill>
              </a:rPr>
              <a:t>1</a:t>
            </a:r>
            <a:r>
              <a:rPr lang="en-US" sz="4400" b="1" baseline="30000" dirty="0" smtClean="0">
                <a:solidFill>
                  <a:srgbClr val="FFFF00"/>
                </a:solidFill>
              </a:rPr>
              <a:t>st</a:t>
            </a:r>
            <a:r>
              <a:rPr lang="en-US" sz="4400" b="1" dirty="0" smtClean="0">
                <a:solidFill>
                  <a:srgbClr val="FFFF00"/>
                </a:solidFill>
              </a:rPr>
              <a:t> United Methodist Church – Hammond, IN</a:t>
            </a:r>
            <a:endParaRPr lang="en-US" sz="4400" b="1" dirty="0">
              <a:solidFill>
                <a:srgbClr val="FFFF00"/>
              </a:solidFill>
            </a:endParaRPr>
          </a:p>
        </p:txBody>
      </p:sp>
    </p:spTree>
    <p:extLst>
      <p:ext uri="{BB962C8B-B14F-4D97-AF65-F5344CB8AC3E}">
        <p14:creationId xmlns:p14="http://schemas.microsoft.com/office/powerpoint/2010/main" val="22772495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3744370"/>
            <a:ext cx="3124200" cy="3124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0"/>
            <a:ext cx="5791200" cy="373411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240" y="0"/>
            <a:ext cx="2895960" cy="3123883"/>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28" y="2604999"/>
            <a:ext cx="4263572" cy="4263572"/>
          </a:xfrm>
          <a:prstGeom prst="rect">
            <a:avLst/>
          </a:prstGeom>
        </p:spPr>
      </p:pic>
    </p:spTree>
    <p:extLst>
      <p:ext uri="{BB962C8B-B14F-4D97-AF65-F5344CB8AC3E}">
        <p14:creationId xmlns:p14="http://schemas.microsoft.com/office/powerpoint/2010/main" val="26441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1914079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7785" y="0"/>
            <a:ext cx="5388429" cy="6858000"/>
          </a:xfrm>
          <a:prstGeom prst="rect">
            <a:avLst/>
          </a:prstGeom>
        </p:spPr>
      </p:pic>
    </p:spTree>
    <p:extLst>
      <p:ext uri="{BB962C8B-B14F-4D97-AF65-F5344CB8AC3E}">
        <p14:creationId xmlns:p14="http://schemas.microsoft.com/office/powerpoint/2010/main" val="3382634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7268"/>
            <a:ext cx="9144000" cy="6503463"/>
          </a:xfrm>
          <a:prstGeom prst="rect">
            <a:avLst/>
          </a:prstGeom>
        </p:spPr>
      </p:pic>
    </p:spTree>
    <p:extLst>
      <p:ext uri="{BB962C8B-B14F-4D97-AF65-F5344CB8AC3E}">
        <p14:creationId xmlns:p14="http://schemas.microsoft.com/office/powerpoint/2010/main" val="2402338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3083442"/>
          </a:xfrm>
          <a:prstGeom prst="rect">
            <a:avLst/>
          </a:prstGeom>
        </p:spPr>
      </p:pic>
      <p:sp>
        <p:nvSpPr>
          <p:cNvPr id="3" name="TextBox 2"/>
          <p:cNvSpPr txBox="1"/>
          <p:nvPr/>
        </p:nvSpPr>
        <p:spPr>
          <a:xfrm>
            <a:off x="0" y="0"/>
            <a:ext cx="9144000" cy="707886"/>
          </a:xfrm>
          <a:prstGeom prst="rect">
            <a:avLst/>
          </a:prstGeom>
          <a:noFill/>
        </p:spPr>
        <p:txBody>
          <a:bodyPr wrap="square" rtlCol="0">
            <a:spAutoFit/>
          </a:bodyPr>
          <a:lstStyle/>
          <a:p>
            <a:pPr algn="ctr"/>
            <a:r>
              <a:rPr lang="en-US" sz="4000" b="1" dirty="0" smtClean="0">
                <a:solidFill>
                  <a:srgbClr val="FFFF00"/>
                </a:solidFill>
              </a:rPr>
              <a:t>Quail Springs Baptist Church - OKC</a:t>
            </a:r>
            <a:endParaRPr lang="en-US" sz="4000" b="1" dirty="0">
              <a:solidFill>
                <a:srgbClr val="FFFF00"/>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75753"/>
            <a:ext cx="9144000" cy="3082247"/>
          </a:xfrm>
          <a:prstGeom prst="rect">
            <a:avLst/>
          </a:prstGeom>
        </p:spPr>
      </p:pic>
    </p:spTree>
    <p:extLst>
      <p:ext uri="{BB962C8B-B14F-4D97-AF65-F5344CB8AC3E}">
        <p14:creationId xmlns:p14="http://schemas.microsoft.com/office/powerpoint/2010/main" val="268520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626124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Rectangle 1"/>
          <p:cNvSpPr/>
          <p:nvPr/>
        </p:nvSpPr>
        <p:spPr>
          <a:xfrm>
            <a:off x="381000" y="2251293"/>
            <a:ext cx="3962400" cy="4539191"/>
          </a:xfrm>
          <a:prstGeom prst="rect">
            <a:avLst/>
          </a:prstGeom>
        </p:spPr>
        <p:txBody>
          <a:bodyPr wrap="square">
            <a:spAutoFit/>
          </a:bodyPr>
          <a:lstStyle/>
          <a:p>
            <a:pPr>
              <a:lnSpc>
                <a:spcPct val="150000"/>
              </a:lnSpc>
            </a:pPr>
            <a:r>
              <a:rPr lang="en-US" sz="2800" b="1" dirty="0"/>
              <a:t>Christian Women's Workshop</a:t>
            </a:r>
            <a:br>
              <a:rPr lang="en-US" sz="2800" b="1" dirty="0"/>
            </a:br>
            <a:r>
              <a:rPr lang="en-US" sz="2800" b="1" dirty="0" smtClean="0"/>
              <a:t>Family </a:t>
            </a:r>
            <a:r>
              <a:rPr lang="en-US" sz="2800" b="1" dirty="0"/>
              <a:t>Fun Night</a:t>
            </a:r>
            <a:br>
              <a:rPr lang="en-US" sz="2800" b="1" dirty="0"/>
            </a:br>
            <a:r>
              <a:rPr lang="en-US" sz="2800" b="1" dirty="0" smtClean="0"/>
              <a:t>Friendship </a:t>
            </a:r>
            <a:r>
              <a:rPr lang="en-US" sz="2800" b="1" dirty="0"/>
              <a:t>Luncheon</a:t>
            </a:r>
            <a:br>
              <a:rPr lang="en-US" sz="2800" b="1" dirty="0"/>
            </a:br>
            <a:r>
              <a:rPr lang="en-US" sz="2800" b="1" dirty="0" smtClean="0"/>
              <a:t>Golden </a:t>
            </a:r>
            <a:r>
              <a:rPr lang="en-US" sz="2800" b="1" dirty="0"/>
              <a:t>Age Banquet</a:t>
            </a:r>
            <a:br>
              <a:rPr lang="en-US" sz="2800" b="1" dirty="0"/>
            </a:br>
            <a:r>
              <a:rPr lang="en-US" sz="2800" b="1" dirty="0" smtClean="0"/>
              <a:t>Homemaking </a:t>
            </a:r>
            <a:r>
              <a:rPr lang="en-US" sz="2800" b="1" dirty="0"/>
              <a:t>Classes</a:t>
            </a:r>
            <a:br>
              <a:rPr lang="en-US" sz="2800" b="1" dirty="0"/>
            </a:br>
            <a:r>
              <a:rPr lang="en-US" sz="2800" b="1" dirty="0" smtClean="0"/>
              <a:t>Meals </a:t>
            </a:r>
            <a:r>
              <a:rPr lang="en-US" sz="2800" b="1" dirty="0"/>
              <a:t>On </a:t>
            </a:r>
            <a:r>
              <a:rPr lang="en-US" sz="2800" b="1" dirty="0" smtClean="0"/>
              <a:t>Wheels</a:t>
            </a:r>
            <a:endParaRPr lang="en-US" sz="2800" b="1" dirty="0"/>
          </a:p>
        </p:txBody>
      </p:sp>
      <p:pic>
        <p:nvPicPr>
          <p:cNvPr id="1026" name="Picture 2" descr="http://www.swcoc.org/images/New%20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0583" y="34924"/>
            <a:ext cx="5394674" cy="20986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43400" y="2251293"/>
            <a:ext cx="4800600" cy="3970318"/>
          </a:xfrm>
          <a:prstGeom prst="rect">
            <a:avLst/>
          </a:prstGeom>
        </p:spPr>
        <p:txBody>
          <a:bodyPr wrap="square">
            <a:spAutoFit/>
          </a:bodyPr>
          <a:lstStyle/>
          <a:p>
            <a:pPr>
              <a:lnSpc>
                <a:spcPct val="150000"/>
              </a:lnSpc>
            </a:pPr>
            <a:r>
              <a:rPr lang="en-US" sz="2800" b="1" dirty="0" smtClean="0"/>
              <a:t>Sunshine </a:t>
            </a:r>
            <a:r>
              <a:rPr lang="en-US" sz="2800" b="1" dirty="0"/>
              <a:t>Baskets</a:t>
            </a:r>
            <a:br>
              <a:rPr lang="en-US" sz="2800" b="1" dirty="0"/>
            </a:br>
            <a:r>
              <a:rPr lang="en-US" sz="2800" b="1" dirty="0" smtClean="0"/>
              <a:t>Tipton </a:t>
            </a:r>
            <a:r>
              <a:rPr lang="en-US" sz="2800" b="1" dirty="0"/>
              <a:t>Fun Day</a:t>
            </a:r>
            <a:br>
              <a:rPr lang="en-US" sz="2800" b="1" dirty="0"/>
            </a:br>
            <a:r>
              <a:rPr lang="en-US" sz="2800" b="1" dirty="0" smtClean="0"/>
              <a:t>Quilting</a:t>
            </a:r>
            <a:r>
              <a:rPr lang="en-US" sz="2800" b="1" dirty="0"/>
              <a:t/>
            </a:r>
            <a:br>
              <a:rPr lang="en-US" sz="2800" b="1" dirty="0"/>
            </a:br>
            <a:r>
              <a:rPr lang="en-US" sz="2800" b="1" dirty="0" smtClean="0"/>
              <a:t>Vacation </a:t>
            </a:r>
            <a:r>
              <a:rPr lang="en-US" sz="2800" b="1" dirty="0"/>
              <a:t>Bible School</a:t>
            </a:r>
            <a:br>
              <a:rPr lang="en-US" sz="2800" b="1" dirty="0"/>
            </a:br>
            <a:r>
              <a:rPr lang="en-US" sz="2800" b="1" dirty="0" smtClean="0"/>
              <a:t>Widow </a:t>
            </a:r>
            <a:r>
              <a:rPr lang="en-US" sz="2800" b="1" dirty="0"/>
              <a:t>&amp; Widower's Banquet</a:t>
            </a:r>
            <a:br>
              <a:rPr lang="en-US" sz="2800" b="1" dirty="0"/>
            </a:br>
            <a:r>
              <a:rPr lang="en-US" sz="2800" b="1" dirty="0" smtClean="0"/>
              <a:t>Teacher </a:t>
            </a:r>
            <a:r>
              <a:rPr lang="en-US" sz="2800" b="1" dirty="0"/>
              <a:t>Appreciation Dinner</a:t>
            </a:r>
          </a:p>
        </p:txBody>
      </p:sp>
    </p:spTree>
    <p:extLst>
      <p:ext uri="{BB962C8B-B14F-4D97-AF65-F5344CB8AC3E}">
        <p14:creationId xmlns:p14="http://schemas.microsoft.com/office/powerpoint/2010/main" val="25480573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74145"/>
            <a:ext cx="4700071" cy="82568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700" y="4511040"/>
            <a:ext cx="2933700" cy="234696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4200" y="1066800"/>
            <a:ext cx="2579914" cy="317845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9000" y="0"/>
            <a:ext cx="3175000" cy="31750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1371600"/>
            <a:ext cx="2991028" cy="213360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69000" y="3886200"/>
            <a:ext cx="3175000" cy="25400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 y="3886200"/>
            <a:ext cx="2809735" cy="2540000"/>
          </a:xfrm>
          <a:prstGeom prst="rect">
            <a:avLst/>
          </a:prstGeom>
        </p:spPr>
      </p:pic>
    </p:spTree>
    <p:extLst>
      <p:ext uri="{BB962C8B-B14F-4D97-AF65-F5344CB8AC3E}">
        <p14:creationId xmlns:p14="http://schemas.microsoft.com/office/powerpoint/2010/main" val="1064114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126566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95400"/>
            <a:ext cx="3810000" cy="3810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2581" y="4503103"/>
            <a:ext cx="4098838" cy="227143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3437" y="1752600"/>
            <a:ext cx="4990563" cy="2362200"/>
          </a:xfrm>
          <a:prstGeom prst="rect">
            <a:avLst/>
          </a:prstGeom>
        </p:spPr>
      </p:pic>
    </p:spTree>
    <p:extLst>
      <p:ext uri="{BB962C8B-B14F-4D97-AF65-F5344CB8AC3E}">
        <p14:creationId xmlns:p14="http://schemas.microsoft.com/office/powerpoint/2010/main" val="416126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457200"/>
            <a:ext cx="8305800" cy="1143000"/>
          </a:xfrm>
          <a:effectLst/>
        </p:spPr>
        <p:txBody>
          <a:bodyPr/>
          <a:lstStyle/>
          <a:p>
            <a:r>
              <a:rPr lang="en-US" sz="4800" b="1" dirty="0">
                <a:solidFill>
                  <a:srgbClr val="FFFF00"/>
                </a:solidFill>
                <a:effectLst>
                  <a:outerShdw blurRad="38100" dist="38100" dir="2700000" algn="tl">
                    <a:srgbClr val="000000">
                      <a:alpha val="43137"/>
                    </a:srgbClr>
                  </a:outerShdw>
                </a:effectLst>
              </a:rPr>
              <a:t>Church Has Spiritual Mission: </a:t>
            </a:r>
            <a:r>
              <a:rPr lang="en-US" b="1" i="1" dirty="0">
                <a:effectLst>
                  <a:outerShdw blurRad="38100" dist="38100" dir="2700000" algn="tl">
                    <a:srgbClr val="000000">
                      <a:alpha val="43137"/>
                    </a:srgbClr>
                  </a:outerShdw>
                </a:effectLst>
              </a:rPr>
              <a:t>Proclaim the Truth of the Gospel</a:t>
            </a:r>
            <a:endParaRPr lang="en-US" dirty="0">
              <a:effectLst>
                <a:outerShdw blurRad="38100" dist="38100" dir="2700000" algn="tl">
                  <a:srgbClr val="000000">
                    <a:alpha val="43137"/>
                  </a:srgbClr>
                </a:outerShdw>
              </a:effectLst>
            </a:endParaRPr>
          </a:p>
        </p:txBody>
      </p:sp>
      <p:sp>
        <p:nvSpPr>
          <p:cNvPr id="20483" name="Rectangle 3"/>
          <p:cNvSpPr>
            <a:spLocks noGrp="1" noChangeArrowheads="1"/>
          </p:cNvSpPr>
          <p:nvPr>
            <p:ph type="body" idx="1"/>
          </p:nvPr>
        </p:nvSpPr>
        <p:spPr>
          <a:xfrm>
            <a:off x="457200" y="1905000"/>
            <a:ext cx="8229600" cy="4876800"/>
          </a:xfrm>
        </p:spPr>
        <p:txBody>
          <a:bodyPr/>
          <a:lstStyle/>
          <a:p>
            <a:pPr>
              <a:buClr>
                <a:srgbClr val="FFFF00"/>
              </a:buClr>
              <a:buSzPct val="100000"/>
              <a:buFont typeface="Arial" panose="020B0604020202020204" pitchFamily="34" charset="0"/>
              <a:buChar char="•"/>
            </a:pPr>
            <a:r>
              <a:rPr lang="en-US" sz="3600" dirty="0">
                <a:effectLst/>
              </a:rPr>
              <a:t>Description of the church shows its purpose: </a:t>
            </a:r>
            <a:r>
              <a:rPr lang="en-US" sz="3600" b="1" i="1" dirty="0">
                <a:solidFill>
                  <a:srgbClr val="FFFF00"/>
                </a:solidFill>
                <a:effectLst/>
              </a:rPr>
              <a:t>1 Timothy 3:15</a:t>
            </a:r>
          </a:p>
          <a:p>
            <a:pPr>
              <a:buClr>
                <a:srgbClr val="FFFF00"/>
              </a:buClr>
              <a:buSzPct val="100000"/>
              <a:buFont typeface="Arial" panose="020B0604020202020204" pitchFamily="34" charset="0"/>
              <a:buChar char="•"/>
            </a:pPr>
            <a:r>
              <a:rPr lang="en-US" sz="3600" dirty="0" smtClean="0">
                <a:effectLst/>
              </a:rPr>
              <a:t>Equipping </a:t>
            </a:r>
            <a:r>
              <a:rPr lang="en-US" sz="3600" dirty="0">
                <a:effectLst/>
              </a:rPr>
              <a:t>of the church shows nature of its mission: </a:t>
            </a:r>
            <a:r>
              <a:rPr lang="en-US" sz="3600" b="1" i="1" dirty="0">
                <a:solidFill>
                  <a:srgbClr val="FFFF00"/>
                </a:solidFill>
                <a:effectLst/>
              </a:rPr>
              <a:t>Ephesians 4:11-16</a:t>
            </a:r>
            <a:endParaRPr lang="en-US" sz="3600" dirty="0">
              <a:solidFill>
                <a:srgbClr val="FFFF00"/>
              </a:solidFill>
              <a:effectLst/>
            </a:endParaRPr>
          </a:p>
          <a:p>
            <a:pPr>
              <a:buClr>
                <a:srgbClr val="FFFF00"/>
              </a:buClr>
              <a:buSzPct val="100000"/>
              <a:buFont typeface="Arial" panose="020B0604020202020204" pitchFamily="34" charset="0"/>
              <a:buChar char="•"/>
            </a:pPr>
            <a:r>
              <a:rPr lang="en-US" sz="3600" dirty="0" smtClean="0">
                <a:effectLst/>
              </a:rPr>
              <a:t>Make known the manifold of God by the church: </a:t>
            </a:r>
            <a:r>
              <a:rPr lang="en-US" sz="3600" b="1" i="1" dirty="0" smtClean="0">
                <a:solidFill>
                  <a:srgbClr val="FFFF00"/>
                </a:solidFill>
                <a:effectLst/>
              </a:rPr>
              <a:t>Ephesians 3:8-11</a:t>
            </a:r>
          </a:p>
          <a:p>
            <a:pPr>
              <a:buClr>
                <a:srgbClr val="FFFF00"/>
              </a:buClr>
              <a:buSzPct val="100000"/>
              <a:buFont typeface="Arial" panose="020B0604020202020204" pitchFamily="34" charset="0"/>
              <a:buChar char="•"/>
            </a:pPr>
            <a:r>
              <a:rPr lang="en-US" sz="3600" dirty="0" smtClean="0">
                <a:effectLst/>
              </a:rPr>
              <a:t>Record </a:t>
            </a:r>
            <a:r>
              <a:rPr lang="en-US" sz="3600" dirty="0">
                <a:effectLst/>
              </a:rPr>
              <a:t>from book of </a:t>
            </a:r>
            <a:r>
              <a:rPr lang="en-US" sz="3600" b="1" dirty="0">
                <a:solidFill>
                  <a:srgbClr val="FFFF00"/>
                </a:solidFill>
                <a:effectLst/>
              </a:rPr>
              <a:t>Acts</a:t>
            </a:r>
            <a:r>
              <a:rPr lang="en-US" sz="3600" dirty="0">
                <a:effectLst/>
              </a:rPr>
              <a:t> confirms this spiritual </a:t>
            </a:r>
            <a:r>
              <a:rPr lang="en-US" sz="3600" dirty="0" smtClean="0">
                <a:effectLst/>
              </a:rPr>
              <a:t>work</a:t>
            </a:r>
            <a:endParaRPr lang="en-US" sz="3600"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59397" name="Picture 2053" descr="hotdog3"/>
          <p:cNvPicPr>
            <a:picLocks noChangeAspect="1" noChangeArrowheads="1"/>
          </p:cNvPicPr>
          <p:nvPr/>
        </p:nvPicPr>
        <p:blipFill>
          <a:blip r:embed="rId2" cstate="print"/>
          <a:srcRect/>
          <a:stretch>
            <a:fillRect/>
          </a:stretch>
        </p:blipFill>
        <p:spPr bwMode="auto">
          <a:xfrm>
            <a:off x="0" y="1870075"/>
            <a:ext cx="9144000" cy="4987925"/>
          </a:xfrm>
          <a:prstGeom prst="rect">
            <a:avLst/>
          </a:prstGeom>
          <a:noFill/>
        </p:spPr>
      </p:pic>
      <p:sp>
        <p:nvSpPr>
          <p:cNvPr id="59398" name="Text Box 2054"/>
          <p:cNvSpPr txBox="1">
            <a:spLocks noChangeArrowheads="1"/>
          </p:cNvSpPr>
          <p:nvPr/>
        </p:nvSpPr>
        <p:spPr bwMode="auto">
          <a:xfrm>
            <a:off x="762000" y="457200"/>
            <a:ext cx="7696200" cy="823913"/>
          </a:xfrm>
          <a:prstGeom prst="rect">
            <a:avLst/>
          </a:prstGeom>
          <a:noFill/>
          <a:ln w="9525">
            <a:noFill/>
            <a:miter lim="800000"/>
            <a:headEnd/>
            <a:tailEnd/>
          </a:ln>
          <a:effectLst/>
        </p:spPr>
        <p:txBody>
          <a:bodyPr>
            <a:spAutoFit/>
          </a:bodyPr>
          <a:lstStyle/>
          <a:p>
            <a:pPr algn="ctr">
              <a:spcBef>
                <a:spcPct val="50000"/>
              </a:spcBef>
            </a:pPr>
            <a:r>
              <a:rPr lang="en-US" sz="4800" b="1" dirty="0">
                <a:solidFill>
                  <a:schemeClr val="tx2"/>
                </a:solidFill>
                <a:effectLst>
                  <a:outerShdw blurRad="38100" dist="38100" dir="2700000" algn="tl">
                    <a:srgbClr val="000000">
                      <a:alpha val="43137"/>
                    </a:srgbClr>
                  </a:outerShdw>
                </a:effectLst>
              </a:rPr>
              <a:t>Bering Drive - Houston, TX</a:t>
            </a:r>
            <a:endParaRPr lang="en-US" sz="4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381000"/>
            <a:ext cx="9144000" cy="1600200"/>
          </a:xfrm>
          <a:effectLst/>
        </p:spPr>
        <p:txBody>
          <a:bodyPr/>
          <a:lstStyle/>
          <a:p>
            <a:r>
              <a:rPr lang="en-US" sz="5000" b="1" dirty="0" err="1">
                <a:solidFill>
                  <a:srgbClr val="FFFF00"/>
                </a:solidFill>
                <a:effectLst>
                  <a:outerShdw blurRad="38100" dist="38100" dir="2700000" algn="tl">
                    <a:srgbClr val="000000">
                      <a:alpha val="43137"/>
                    </a:srgbClr>
                  </a:outerShdw>
                </a:effectLst>
              </a:rPr>
              <a:t>Twickenham</a:t>
            </a:r>
            <a:r>
              <a:rPr lang="en-US" sz="5000" b="1" dirty="0">
                <a:solidFill>
                  <a:srgbClr val="FFFF00"/>
                </a:solidFill>
                <a:effectLst>
                  <a:outerShdw blurRad="38100" dist="38100" dir="2700000" algn="tl">
                    <a:srgbClr val="000000">
                      <a:alpha val="43137"/>
                    </a:srgbClr>
                  </a:outerShdw>
                </a:effectLst>
              </a:rPr>
              <a:t> Church of </a:t>
            </a:r>
            <a:r>
              <a:rPr lang="en-US" sz="5000" b="1" dirty="0" smtClean="0">
                <a:solidFill>
                  <a:srgbClr val="FFFF00"/>
                </a:solidFill>
                <a:effectLst>
                  <a:outerShdw blurRad="38100" dist="38100" dir="2700000" algn="tl">
                    <a:srgbClr val="000000">
                      <a:alpha val="43137"/>
                    </a:srgbClr>
                  </a:outerShdw>
                </a:effectLst>
              </a:rPr>
              <a:t>Christ</a:t>
            </a:r>
            <a:br>
              <a:rPr lang="en-US" sz="5000" b="1" dirty="0" smtClean="0">
                <a:solidFill>
                  <a:srgbClr val="FFFF00"/>
                </a:solidFill>
                <a:effectLst>
                  <a:outerShdw blurRad="38100" dist="38100" dir="2700000" algn="tl">
                    <a:srgbClr val="000000">
                      <a:alpha val="43137"/>
                    </a:srgbClr>
                  </a:outerShdw>
                </a:effectLst>
              </a:rPr>
            </a:br>
            <a:r>
              <a:rPr lang="en-US" sz="4000" b="1" i="1" dirty="0">
                <a:effectLst/>
              </a:rPr>
              <a:t>“Community Class Series” free to </a:t>
            </a:r>
            <a:r>
              <a:rPr lang="en-US" sz="4000" b="1" i="1" dirty="0" smtClean="0">
                <a:effectLst/>
              </a:rPr>
              <a:t>public</a:t>
            </a:r>
            <a:endParaRPr lang="en-US" sz="4000" b="1" i="1" dirty="0">
              <a:solidFill>
                <a:srgbClr val="FFFF00"/>
              </a:solidFill>
              <a:effectLst>
                <a:outerShdw blurRad="38100" dist="38100" dir="2700000" algn="tl">
                  <a:srgbClr val="000000">
                    <a:alpha val="43137"/>
                  </a:srgbClr>
                </a:outerShdw>
              </a:effectLst>
            </a:endParaRPr>
          </a:p>
        </p:txBody>
      </p:sp>
      <p:sp>
        <p:nvSpPr>
          <p:cNvPr id="39939" name="Rectangle 3"/>
          <p:cNvSpPr>
            <a:spLocks noGrp="1" noChangeArrowheads="1"/>
          </p:cNvSpPr>
          <p:nvPr>
            <p:ph type="body" idx="1"/>
          </p:nvPr>
        </p:nvSpPr>
        <p:spPr>
          <a:xfrm>
            <a:off x="457200" y="2209800"/>
            <a:ext cx="8382000" cy="4114800"/>
          </a:xfrm>
        </p:spPr>
        <p:txBody>
          <a:bodyPr/>
          <a:lstStyle/>
          <a:p>
            <a:pPr>
              <a:spcBef>
                <a:spcPts val="0"/>
              </a:spcBef>
              <a:spcAft>
                <a:spcPts val="1200"/>
              </a:spcAft>
              <a:buClr>
                <a:srgbClr val="FFFF00"/>
              </a:buClr>
              <a:buSzPct val="100000"/>
              <a:buFont typeface="Arial" panose="020B0604020202020204" pitchFamily="34" charset="0"/>
              <a:buChar char="•"/>
            </a:pPr>
            <a:r>
              <a:rPr lang="en-US" sz="3600" u="sng" dirty="0" smtClean="0">
                <a:solidFill>
                  <a:srgbClr val="FFFF99"/>
                </a:solidFill>
                <a:effectLst/>
              </a:rPr>
              <a:t>October </a:t>
            </a:r>
            <a:r>
              <a:rPr lang="en-US" sz="3600" u="sng" dirty="0">
                <a:solidFill>
                  <a:srgbClr val="FFFF99"/>
                </a:solidFill>
                <a:effectLst/>
              </a:rPr>
              <a:t>20</a:t>
            </a:r>
            <a:r>
              <a:rPr lang="en-US" sz="3600" dirty="0">
                <a:solidFill>
                  <a:srgbClr val="FFFF99"/>
                </a:solidFill>
                <a:effectLst/>
              </a:rPr>
              <a:t>:</a:t>
            </a:r>
            <a:r>
              <a:rPr lang="en-US" sz="3600" dirty="0">
                <a:effectLst/>
              </a:rPr>
              <a:t> </a:t>
            </a:r>
            <a:r>
              <a:rPr lang="en-US" sz="3600" b="1" dirty="0">
                <a:solidFill>
                  <a:srgbClr val="99CCFF"/>
                </a:solidFill>
                <a:effectLst/>
              </a:rPr>
              <a:t>Woodcarving </a:t>
            </a:r>
            <a:r>
              <a:rPr lang="en-US" sz="3600" dirty="0">
                <a:solidFill>
                  <a:srgbClr val="99CCFF"/>
                </a:solidFill>
                <a:effectLst/>
              </a:rPr>
              <a:t>&amp;</a:t>
            </a:r>
            <a:r>
              <a:rPr lang="en-US" sz="3600" b="1" dirty="0">
                <a:solidFill>
                  <a:srgbClr val="99CCFF"/>
                </a:solidFill>
                <a:effectLst/>
              </a:rPr>
              <a:t> Window Treatments</a:t>
            </a:r>
            <a:endParaRPr lang="en-US" sz="3600" b="1" dirty="0">
              <a:effectLst/>
            </a:endParaRPr>
          </a:p>
          <a:p>
            <a:pPr>
              <a:spcBef>
                <a:spcPts val="0"/>
              </a:spcBef>
              <a:spcAft>
                <a:spcPts val="1200"/>
              </a:spcAft>
              <a:buClr>
                <a:srgbClr val="FFFF00"/>
              </a:buClr>
              <a:buSzPct val="100000"/>
              <a:buFont typeface="Arial" panose="020B0604020202020204" pitchFamily="34" charset="0"/>
              <a:buChar char="•"/>
            </a:pPr>
            <a:r>
              <a:rPr lang="en-US" sz="3600" u="sng" dirty="0">
                <a:solidFill>
                  <a:srgbClr val="FFFF99"/>
                </a:solidFill>
                <a:effectLst/>
              </a:rPr>
              <a:t>October 27</a:t>
            </a:r>
            <a:r>
              <a:rPr lang="en-US" sz="3600" dirty="0">
                <a:solidFill>
                  <a:srgbClr val="FFFF99"/>
                </a:solidFill>
                <a:effectLst/>
              </a:rPr>
              <a:t>:</a:t>
            </a:r>
            <a:r>
              <a:rPr lang="en-US" sz="3600" dirty="0">
                <a:effectLst/>
              </a:rPr>
              <a:t> </a:t>
            </a:r>
            <a:r>
              <a:rPr lang="en-US" sz="3600" b="1" dirty="0">
                <a:solidFill>
                  <a:srgbClr val="99CCFF"/>
                </a:solidFill>
                <a:effectLst/>
              </a:rPr>
              <a:t>Wallpapering</a:t>
            </a:r>
            <a:endParaRPr lang="en-US" sz="3600" dirty="0">
              <a:effectLst/>
            </a:endParaRPr>
          </a:p>
          <a:p>
            <a:pPr>
              <a:spcBef>
                <a:spcPts val="0"/>
              </a:spcBef>
              <a:spcAft>
                <a:spcPts val="1200"/>
              </a:spcAft>
              <a:buClr>
                <a:srgbClr val="FFFF00"/>
              </a:buClr>
              <a:buSzPct val="100000"/>
              <a:buFont typeface="Arial" panose="020B0604020202020204" pitchFamily="34" charset="0"/>
              <a:buChar char="•"/>
            </a:pPr>
            <a:r>
              <a:rPr lang="en-US" sz="3600" u="sng" dirty="0">
                <a:solidFill>
                  <a:srgbClr val="FFFF99"/>
                </a:solidFill>
                <a:effectLst/>
              </a:rPr>
              <a:t>November 3</a:t>
            </a:r>
            <a:r>
              <a:rPr lang="en-US" sz="3600" dirty="0">
                <a:solidFill>
                  <a:srgbClr val="FFFF99"/>
                </a:solidFill>
                <a:effectLst/>
              </a:rPr>
              <a:t>:</a:t>
            </a:r>
            <a:r>
              <a:rPr lang="en-US" sz="3600" dirty="0">
                <a:effectLst/>
              </a:rPr>
              <a:t> </a:t>
            </a:r>
            <a:r>
              <a:rPr lang="en-US" sz="3600" b="1" dirty="0">
                <a:solidFill>
                  <a:srgbClr val="99CCFF"/>
                </a:solidFill>
                <a:effectLst/>
              </a:rPr>
              <a:t>Basket Making</a:t>
            </a:r>
            <a:endParaRPr lang="en-US" sz="3600" dirty="0">
              <a:effectLst/>
            </a:endParaRPr>
          </a:p>
          <a:p>
            <a:pPr>
              <a:spcBef>
                <a:spcPts val="0"/>
              </a:spcBef>
              <a:spcAft>
                <a:spcPts val="1200"/>
              </a:spcAft>
              <a:buClr>
                <a:srgbClr val="FFFF00"/>
              </a:buClr>
              <a:buSzPct val="100000"/>
              <a:buFont typeface="Arial" panose="020B0604020202020204" pitchFamily="34" charset="0"/>
              <a:buChar char="•"/>
            </a:pPr>
            <a:r>
              <a:rPr lang="en-US" sz="3600" dirty="0">
                <a:effectLst/>
              </a:rPr>
              <a:t>For Men Only! Featuring Dr. James </a:t>
            </a:r>
            <a:r>
              <a:rPr lang="en-US" sz="3600" dirty="0" err="1">
                <a:effectLst/>
              </a:rPr>
              <a:t>Flatt</a:t>
            </a:r>
            <a:r>
              <a:rPr lang="en-US" sz="3600" dirty="0">
                <a:effectLst/>
              </a:rPr>
              <a:t> </a:t>
            </a:r>
            <a:r>
              <a:rPr lang="en-US" sz="3600" b="1" dirty="0">
                <a:solidFill>
                  <a:srgbClr val="99CCFF"/>
                </a:solidFill>
                <a:effectLst/>
              </a:rPr>
              <a:t>“Fun Facts About Your Prostate”</a:t>
            </a:r>
            <a:endParaRPr lang="en-US" sz="3600"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Effect transition="in" filter="box(out)">
                                      <p:cBhvr>
                                        <p:cTn id="7" dur="500"/>
                                        <p:tgtEl>
                                          <p:spTgt spid="399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9939">
                                            <p:txEl>
                                              <p:pRg st="1" end="1"/>
                                            </p:txEl>
                                          </p:spTgt>
                                        </p:tgtEl>
                                        <p:attrNameLst>
                                          <p:attrName>style.visibility</p:attrName>
                                        </p:attrNameLst>
                                      </p:cBhvr>
                                      <p:to>
                                        <p:strVal val="visible"/>
                                      </p:to>
                                    </p:set>
                                    <p:animEffect transition="in" filter="box(out)">
                                      <p:cBhvr>
                                        <p:cTn id="12" dur="500"/>
                                        <p:tgtEl>
                                          <p:spTgt spid="399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9939">
                                            <p:txEl>
                                              <p:pRg st="2" end="2"/>
                                            </p:txEl>
                                          </p:spTgt>
                                        </p:tgtEl>
                                        <p:attrNameLst>
                                          <p:attrName>style.visibility</p:attrName>
                                        </p:attrNameLst>
                                      </p:cBhvr>
                                      <p:to>
                                        <p:strVal val="visible"/>
                                      </p:to>
                                    </p:set>
                                    <p:animEffect transition="in" filter="box(out)">
                                      <p:cBhvr>
                                        <p:cTn id="17" dur="500"/>
                                        <p:tgtEl>
                                          <p:spTgt spid="399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9939">
                                            <p:txEl>
                                              <p:pRg st="3" end="3"/>
                                            </p:txEl>
                                          </p:spTgt>
                                        </p:tgtEl>
                                        <p:attrNameLst>
                                          <p:attrName>style.visibility</p:attrName>
                                        </p:attrNameLst>
                                      </p:cBhvr>
                                      <p:to>
                                        <p:strVal val="visible"/>
                                      </p:to>
                                    </p:set>
                                    <p:animEffect transition="in" filter="box(out)">
                                      <p:cBhvr>
                                        <p:cTn id="22" dur="500"/>
                                        <p:tgtEl>
                                          <p:spTgt spid="399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0"/>
            <a:ext cx="7772400" cy="1143000"/>
          </a:xfrm>
          <a:effectLst/>
        </p:spPr>
        <p:txBody>
          <a:bodyPr/>
          <a:lstStyle/>
          <a:p>
            <a:r>
              <a:rPr lang="en-US" sz="4800" b="1" dirty="0">
                <a:effectLst>
                  <a:outerShdw blurRad="38100" dist="38100" dir="2700000" algn="tl">
                    <a:srgbClr val="000000">
                      <a:alpha val="43137"/>
                    </a:srgbClr>
                  </a:outerShdw>
                </a:effectLst>
              </a:rPr>
              <a:t>What Must We Do?</a:t>
            </a:r>
            <a:endParaRPr lang="en-US" dirty="0">
              <a:effectLst>
                <a:outerShdw blurRad="38100" dist="38100" dir="2700000" algn="tl">
                  <a:srgbClr val="000000">
                    <a:alpha val="43137"/>
                  </a:srgbClr>
                </a:outerShdw>
              </a:effectLst>
            </a:endParaRPr>
          </a:p>
        </p:txBody>
      </p:sp>
      <p:sp>
        <p:nvSpPr>
          <p:cNvPr id="53251" name="Rectangle 3"/>
          <p:cNvSpPr>
            <a:spLocks noGrp="1" noChangeArrowheads="1"/>
          </p:cNvSpPr>
          <p:nvPr>
            <p:ph type="body" idx="1"/>
          </p:nvPr>
        </p:nvSpPr>
        <p:spPr>
          <a:xfrm>
            <a:off x="152400" y="1143000"/>
            <a:ext cx="8763000" cy="5715000"/>
          </a:xfrm>
        </p:spPr>
        <p:txBody>
          <a:bodyPr/>
          <a:lstStyle/>
          <a:p>
            <a:pPr>
              <a:spcBef>
                <a:spcPts val="0"/>
              </a:spcBef>
              <a:spcAft>
                <a:spcPts val="600"/>
              </a:spcAft>
              <a:buClr>
                <a:srgbClr val="FFFF00"/>
              </a:buClr>
              <a:buSzPct val="100000"/>
              <a:buFont typeface="Arial" panose="020B0604020202020204" pitchFamily="34" charset="0"/>
              <a:buChar char="•"/>
            </a:pPr>
            <a:r>
              <a:rPr lang="en-US" sz="3600" dirty="0">
                <a:effectLst>
                  <a:outerShdw blurRad="38100" dist="38100" dir="2700000" algn="tl">
                    <a:srgbClr val="000000">
                      <a:alpha val="43137"/>
                    </a:srgbClr>
                  </a:outerShdw>
                </a:effectLst>
              </a:rPr>
              <a:t>Preach the pure gospel of Christ</a:t>
            </a:r>
          </a:p>
          <a:p>
            <a:pPr>
              <a:spcBef>
                <a:spcPts val="0"/>
              </a:spcBef>
              <a:spcAft>
                <a:spcPts val="600"/>
              </a:spcAft>
              <a:buClr>
                <a:srgbClr val="FFFF00"/>
              </a:buClr>
              <a:buSzPct val="100000"/>
              <a:buFont typeface="Arial" panose="020B0604020202020204" pitchFamily="34" charset="0"/>
              <a:buChar char="•"/>
            </a:pPr>
            <a:r>
              <a:rPr lang="en-US" sz="3600" dirty="0">
                <a:effectLst>
                  <a:outerShdw blurRad="38100" dist="38100" dir="2700000" algn="tl">
                    <a:srgbClr val="000000">
                      <a:alpha val="43137"/>
                    </a:srgbClr>
                  </a:outerShdw>
                </a:effectLst>
              </a:rPr>
              <a:t>Practice </a:t>
            </a:r>
            <a:r>
              <a:rPr lang="en-US" sz="3600" dirty="0" smtClean="0">
                <a:effectLst>
                  <a:outerShdw blurRad="38100" dist="38100" dir="2700000" algn="tl">
                    <a:srgbClr val="000000">
                      <a:alpha val="43137"/>
                    </a:srgbClr>
                  </a:outerShdw>
                </a:effectLst>
              </a:rPr>
              <a:t>only what is</a:t>
            </a:r>
            <a:r>
              <a:rPr lang="en-US" sz="3600" dirty="0" smtClean="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authorized by Scripture</a:t>
            </a:r>
          </a:p>
          <a:p>
            <a:pPr>
              <a:spcBef>
                <a:spcPts val="0"/>
              </a:spcBef>
              <a:spcAft>
                <a:spcPts val="600"/>
              </a:spcAft>
              <a:buClr>
                <a:srgbClr val="FFFF00"/>
              </a:buClr>
              <a:buSzPct val="100000"/>
              <a:buFont typeface="Arial" panose="020B0604020202020204" pitchFamily="34" charset="0"/>
              <a:buChar char="•"/>
            </a:pPr>
            <a:r>
              <a:rPr lang="en-US" sz="3600" dirty="0">
                <a:effectLst>
                  <a:outerShdw blurRad="38100" dist="38100" dir="2700000" algn="tl">
                    <a:srgbClr val="000000">
                      <a:alpha val="43137"/>
                    </a:srgbClr>
                  </a:outerShdw>
                </a:effectLst>
              </a:rPr>
              <a:t>Do not change gospel for popular appeal</a:t>
            </a:r>
          </a:p>
          <a:p>
            <a:pPr>
              <a:spcBef>
                <a:spcPts val="0"/>
              </a:spcBef>
              <a:spcAft>
                <a:spcPts val="600"/>
              </a:spcAft>
              <a:buClr>
                <a:srgbClr val="FFFF00"/>
              </a:buClr>
              <a:buSzPct val="100000"/>
              <a:buFont typeface="Arial" panose="020B0604020202020204" pitchFamily="34" charset="0"/>
              <a:buChar char="•"/>
            </a:pPr>
            <a:r>
              <a:rPr lang="en-US" sz="3600" dirty="0">
                <a:effectLst>
                  <a:outerShdw blurRad="38100" dist="38100" dir="2700000" algn="tl">
                    <a:srgbClr val="000000">
                      <a:alpha val="43137"/>
                    </a:srgbClr>
                  </a:outerShdw>
                </a:effectLst>
              </a:rPr>
              <a:t>Do not change the </a:t>
            </a:r>
            <a:r>
              <a:rPr lang="en-US" sz="3600" dirty="0" smtClean="0">
                <a:effectLst>
                  <a:outerShdw blurRad="38100" dist="38100" dir="2700000" algn="tl">
                    <a:srgbClr val="000000">
                      <a:alpha val="43137"/>
                    </a:srgbClr>
                  </a:outerShdw>
                </a:effectLst>
              </a:rPr>
              <a:t>mission</a:t>
            </a:r>
            <a:r>
              <a:rPr lang="en-US" sz="3600" dirty="0" smtClean="0">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of the church away from the spiritual towards the social</a:t>
            </a:r>
          </a:p>
          <a:p>
            <a:pPr>
              <a:spcBef>
                <a:spcPts val="0"/>
              </a:spcBef>
              <a:spcAft>
                <a:spcPts val="600"/>
              </a:spcAft>
              <a:buClr>
                <a:srgbClr val="FFFF00"/>
              </a:buClr>
              <a:buSzPct val="100000"/>
              <a:buFont typeface="Arial" panose="020B0604020202020204" pitchFamily="34" charset="0"/>
              <a:buChar char="•"/>
            </a:pPr>
            <a:r>
              <a:rPr lang="en-US" sz="3600" dirty="0">
                <a:effectLst>
                  <a:outerShdw blurRad="38100" dist="38100" dir="2700000" algn="tl">
                    <a:srgbClr val="000000">
                      <a:alpha val="43137"/>
                    </a:srgbClr>
                  </a:outerShdw>
                </a:effectLst>
              </a:rPr>
              <a:t>Keep focus on the real need of all: </a:t>
            </a:r>
            <a:r>
              <a:rPr lang="en-US" sz="3600" b="1" dirty="0">
                <a:solidFill>
                  <a:srgbClr val="99CCFF"/>
                </a:solidFill>
                <a:effectLst>
                  <a:outerShdw blurRad="38100" dist="38100" dir="2700000" algn="tl">
                    <a:srgbClr val="000000">
                      <a:alpha val="43137"/>
                    </a:srgbClr>
                  </a:outerShdw>
                </a:effectLst>
              </a:rPr>
              <a:t>SALVATION FROM SIN</a:t>
            </a:r>
            <a:endParaRPr lang="en-US" sz="3600" dirty="0">
              <a:effectLst>
                <a:outerShdw blurRad="38100" dist="38100" dir="2700000" algn="tl">
                  <a:srgbClr val="000000">
                    <a:alpha val="43137"/>
                  </a:srgbClr>
                </a:outerShdw>
              </a:effectLst>
            </a:endParaRPr>
          </a:p>
          <a:p>
            <a:pPr>
              <a:spcBef>
                <a:spcPts val="0"/>
              </a:spcBef>
              <a:spcAft>
                <a:spcPts val="600"/>
              </a:spcAft>
              <a:buClr>
                <a:srgbClr val="FFFF00"/>
              </a:buClr>
              <a:buSzPct val="100000"/>
              <a:buFont typeface="Arial" panose="020B0604020202020204" pitchFamily="34" charset="0"/>
              <a:buChar char="•"/>
            </a:pPr>
            <a:r>
              <a:rPr lang="en-US" sz="3600" dirty="0">
                <a:effectLst>
                  <a:outerShdw blurRad="38100" dist="38100" dir="2700000" algn="tl">
                    <a:srgbClr val="000000">
                      <a:alpha val="43137"/>
                    </a:srgbClr>
                  </a:outerShdw>
                </a:effectLst>
              </a:rPr>
              <a:t>Live in a way which shows our focus &amp; the importance of the gospel to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wipe(left)">
                                      <p:cBhvr>
                                        <p:cTn id="7" dur="500"/>
                                        <p:tgtEl>
                                          <p:spTgt spid="532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3251">
                                            <p:txEl>
                                              <p:pRg st="1" end="1"/>
                                            </p:txEl>
                                          </p:spTgt>
                                        </p:tgtEl>
                                        <p:attrNameLst>
                                          <p:attrName>style.visibility</p:attrName>
                                        </p:attrNameLst>
                                      </p:cBhvr>
                                      <p:to>
                                        <p:strVal val="visible"/>
                                      </p:to>
                                    </p:set>
                                    <p:animEffect transition="in" filter="wipe(left)">
                                      <p:cBhvr>
                                        <p:cTn id="12" dur="500"/>
                                        <p:tgtEl>
                                          <p:spTgt spid="532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3251">
                                            <p:txEl>
                                              <p:pRg st="2" end="2"/>
                                            </p:txEl>
                                          </p:spTgt>
                                        </p:tgtEl>
                                        <p:attrNameLst>
                                          <p:attrName>style.visibility</p:attrName>
                                        </p:attrNameLst>
                                      </p:cBhvr>
                                      <p:to>
                                        <p:strVal val="visible"/>
                                      </p:to>
                                    </p:set>
                                    <p:animEffect transition="in" filter="wipe(left)">
                                      <p:cBhvr>
                                        <p:cTn id="17" dur="500"/>
                                        <p:tgtEl>
                                          <p:spTgt spid="532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3251">
                                            <p:txEl>
                                              <p:pRg st="3" end="3"/>
                                            </p:txEl>
                                          </p:spTgt>
                                        </p:tgtEl>
                                        <p:attrNameLst>
                                          <p:attrName>style.visibility</p:attrName>
                                        </p:attrNameLst>
                                      </p:cBhvr>
                                      <p:to>
                                        <p:strVal val="visible"/>
                                      </p:to>
                                    </p:set>
                                    <p:animEffect transition="in" filter="wipe(left)">
                                      <p:cBhvr>
                                        <p:cTn id="22" dur="500"/>
                                        <p:tgtEl>
                                          <p:spTgt spid="532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3251">
                                            <p:txEl>
                                              <p:pRg st="4" end="4"/>
                                            </p:txEl>
                                          </p:spTgt>
                                        </p:tgtEl>
                                        <p:attrNameLst>
                                          <p:attrName>style.visibility</p:attrName>
                                        </p:attrNameLst>
                                      </p:cBhvr>
                                      <p:to>
                                        <p:strVal val="visible"/>
                                      </p:to>
                                    </p:set>
                                    <p:animEffect transition="in" filter="wipe(left)">
                                      <p:cBhvr>
                                        <p:cTn id="27" dur="500"/>
                                        <p:tgtEl>
                                          <p:spTgt spid="532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3251">
                                            <p:txEl>
                                              <p:pRg st="5" end="5"/>
                                            </p:txEl>
                                          </p:spTgt>
                                        </p:tgtEl>
                                        <p:attrNameLst>
                                          <p:attrName>style.visibility</p:attrName>
                                        </p:attrNameLst>
                                      </p:cBhvr>
                                      <p:to>
                                        <p:strVal val="visible"/>
                                      </p:to>
                                    </p:set>
                                    <p:animEffect transition="in" filter="wipe(left)">
                                      <p:cBhvr>
                                        <p:cTn id="32" dur="500"/>
                                        <p:tgtEl>
                                          <p:spTgt spid="532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33400"/>
            <a:ext cx="8229600" cy="1139825"/>
          </a:xfrm>
          <a:effectLst/>
        </p:spPr>
        <p:txBody>
          <a:bodyPr/>
          <a:lstStyle/>
          <a:p>
            <a:r>
              <a:rPr lang="en-US" sz="4800" b="1" dirty="0">
                <a:solidFill>
                  <a:srgbClr val="FFFF00"/>
                </a:solidFill>
                <a:effectLst>
                  <a:outerShdw blurRad="38100" dist="38100" dir="2700000" algn="tl">
                    <a:srgbClr val="000000">
                      <a:alpha val="43137"/>
                    </a:srgbClr>
                  </a:outerShdw>
                </a:effectLst>
              </a:rPr>
              <a:t>What Gospel Was Taught</a:t>
            </a:r>
            <a:br>
              <a:rPr lang="en-US" sz="4800" b="1" dirty="0">
                <a:solidFill>
                  <a:srgbClr val="FFFF00"/>
                </a:solidFill>
                <a:effectLst>
                  <a:outerShdw blurRad="38100" dist="38100" dir="2700000" algn="tl">
                    <a:srgbClr val="000000">
                      <a:alpha val="43137"/>
                    </a:srgbClr>
                  </a:outerShdw>
                </a:effectLst>
              </a:rPr>
            </a:br>
            <a:r>
              <a:rPr lang="en-US" sz="4800" b="1" dirty="0">
                <a:solidFill>
                  <a:srgbClr val="FFFF00"/>
                </a:solidFill>
                <a:effectLst>
                  <a:outerShdw blurRad="38100" dist="38100" dir="2700000" algn="tl">
                    <a:srgbClr val="000000">
                      <a:alpha val="43137"/>
                    </a:srgbClr>
                  </a:outerShdw>
                </a:effectLst>
              </a:rPr>
              <a:t>In The First Century?</a:t>
            </a:r>
            <a:br>
              <a:rPr lang="en-US" sz="4800" b="1" dirty="0">
                <a:solidFill>
                  <a:srgbClr val="FFFF00"/>
                </a:solidFill>
                <a:effectLst>
                  <a:outerShdw blurRad="38100" dist="38100" dir="2700000" algn="tl">
                    <a:srgbClr val="000000">
                      <a:alpha val="43137"/>
                    </a:srgbClr>
                  </a:outerShdw>
                </a:effectLst>
              </a:rPr>
            </a:br>
            <a:r>
              <a:rPr lang="en-US" sz="4800" b="1" i="1" dirty="0">
                <a:solidFill>
                  <a:srgbClr val="FFFF66"/>
                </a:solidFill>
                <a:effectLst>
                  <a:outerShdw blurRad="38100" dist="38100" dir="2700000" algn="tl">
                    <a:srgbClr val="000000">
                      <a:alpha val="43137"/>
                    </a:srgbClr>
                  </a:outerShdw>
                </a:effectLst>
              </a:rPr>
              <a:t>Romans 1:15-17</a:t>
            </a:r>
            <a:endParaRPr lang="en-US" sz="4800" b="1" dirty="0">
              <a:solidFill>
                <a:srgbClr val="FFFF66"/>
              </a:solidFill>
              <a:effectLst>
                <a:outerShdw blurRad="38100" dist="38100" dir="2700000" algn="tl">
                  <a:srgbClr val="000000">
                    <a:alpha val="43137"/>
                  </a:srgbClr>
                </a:outerShdw>
              </a:effectLst>
            </a:endParaRPr>
          </a:p>
        </p:txBody>
      </p:sp>
      <p:sp>
        <p:nvSpPr>
          <p:cNvPr id="21507" name="Rectangle 3"/>
          <p:cNvSpPr>
            <a:spLocks noGrp="1" noChangeArrowheads="1"/>
          </p:cNvSpPr>
          <p:nvPr>
            <p:ph type="body" idx="1"/>
          </p:nvPr>
        </p:nvSpPr>
        <p:spPr>
          <a:xfrm>
            <a:off x="304800" y="2286000"/>
            <a:ext cx="8610600" cy="4572000"/>
          </a:xfrm>
        </p:spPr>
        <p:txBody>
          <a:bodyPr/>
          <a:lstStyle/>
          <a:p>
            <a:pPr>
              <a:lnSpc>
                <a:spcPct val="90000"/>
              </a:lnSpc>
              <a:buClr>
                <a:srgbClr val="FFFF00"/>
              </a:buClr>
              <a:buSzPct val="100000"/>
              <a:buFont typeface="Arial" panose="020B0604020202020204" pitchFamily="34" charset="0"/>
              <a:buChar char="•"/>
            </a:pPr>
            <a:r>
              <a:rPr lang="en-US" sz="3600" dirty="0">
                <a:effectLst/>
              </a:rPr>
              <a:t>Paul’s coming to Rome was </a:t>
            </a:r>
            <a:r>
              <a:rPr lang="en-US" sz="3600" dirty="0" smtClean="0">
                <a:effectLst/>
              </a:rPr>
              <a:t>to be for the purpose</a:t>
            </a:r>
            <a:r>
              <a:rPr lang="en-US" sz="3600" dirty="0" smtClean="0">
                <a:effectLst/>
              </a:rPr>
              <a:t> </a:t>
            </a:r>
            <a:r>
              <a:rPr lang="en-US" sz="3600" dirty="0">
                <a:effectLst/>
              </a:rPr>
              <a:t>of </a:t>
            </a:r>
            <a:r>
              <a:rPr lang="en-US" sz="3600" b="1" i="1" dirty="0">
                <a:solidFill>
                  <a:srgbClr val="FFFF66"/>
                </a:solidFill>
                <a:effectLst/>
              </a:rPr>
              <a:t>preaching the gospel</a:t>
            </a:r>
            <a:endParaRPr lang="en-US" sz="3600" dirty="0">
              <a:solidFill>
                <a:srgbClr val="FFFF66"/>
              </a:solidFill>
              <a:effectLst/>
            </a:endParaRPr>
          </a:p>
          <a:p>
            <a:pPr>
              <a:lnSpc>
                <a:spcPct val="90000"/>
              </a:lnSpc>
              <a:buClr>
                <a:srgbClr val="FFFF00"/>
              </a:buClr>
              <a:buSzPct val="100000"/>
              <a:buFont typeface="Arial" panose="020B0604020202020204" pitchFamily="34" charset="0"/>
              <a:buChar char="•"/>
            </a:pPr>
            <a:r>
              <a:rPr lang="en-US" sz="3600" dirty="0">
                <a:effectLst/>
              </a:rPr>
              <a:t>Paul kept this focus of attraction because he was </a:t>
            </a:r>
            <a:r>
              <a:rPr lang="en-US" sz="3600" b="1" i="1" dirty="0">
                <a:solidFill>
                  <a:srgbClr val="FFFF66"/>
                </a:solidFill>
                <a:effectLst/>
              </a:rPr>
              <a:t>not ashamed of gospel</a:t>
            </a:r>
            <a:endParaRPr lang="en-US" sz="3600" dirty="0">
              <a:solidFill>
                <a:srgbClr val="FFFF66"/>
              </a:solidFill>
              <a:effectLst/>
            </a:endParaRPr>
          </a:p>
          <a:p>
            <a:pPr>
              <a:lnSpc>
                <a:spcPct val="90000"/>
              </a:lnSpc>
              <a:buClr>
                <a:srgbClr val="FFFF00"/>
              </a:buClr>
              <a:buSzPct val="100000"/>
              <a:buFont typeface="Arial" panose="020B0604020202020204" pitchFamily="34" charset="0"/>
              <a:buChar char="•"/>
            </a:pPr>
            <a:r>
              <a:rPr lang="en-US" sz="3600" dirty="0">
                <a:effectLst/>
              </a:rPr>
              <a:t>Gospel seen as </a:t>
            </a:r>
            <a:r>
              <a:rPr lang="en-US" sz="3600" b="1" i="1" dirty="0">
                <a:solidFill>
                  <a:srgbClr val="FFFF66"/>
                </a:solidFill>
                <a:effectLst/>
              </a:rPr>
              <a:t>God’s power</a:t>
            </a:r>
            <a:r>
              <a:rPr lang="en-US" sz="3600" dirty="0">
                <a:solidFill>
                  <a:srgbClr val="FFFF66"/>
                </a:solidFill>
                <a:effectLst/>
              </a:rPr>
              <a:t> </a:t>
            </a:r>
            <a:r>
              <a:rPr lang="en-US" sz="3600" dirty="0">
                <a:effectLst/>
              </a:rPr>
              <a:t>to salvation</a:t>
            </a:r>
          </a:p>
          <a:p>
            <a:pPr>
              <a:lnSpc>
                <a:spcPct val="90000"/>
              </a:lnSpc>
              <a:buClr>
                <a:srgbClr val="FFFF00"/>
              </a:buClr>
              <a:buSzPct val="100000"/>
              <a:buFont typeface="Arial" panose="020B0604020202020204" pitchFamily="34" charset="0"/>
              <a:buChar char="•"/>
            </a:pPr>
            <a:r>
              <a:rPr lang="en-US" sz="3600" dirty="0">
                <a:effectLst/>
              </a:rPr>
              <a:t>Those attracted to gospel are drawn by the </a:t>
            </a:r>
            <a:r>
              <a:rPr lang="en-US" sz="3600" b="1" i="1" dirty="0">
                <a:solidFill>
                  <a:srgbClr val="FFFF66"/>
                </a:solidFill>
                <a:effectLst/>
              </a:rPr>
              <a:t>righteousness revealed therein</a:t>
            </a:r>
            <a:endParaRPr lang="en-US" sz="3600" dirty="0">
              <a:solidFill>
                <a:srgbClr val="FFFF66"/>
              </a:solidFill>
              <a:effectLst/>
            </a:endParaRPr>
          </a:p>
          <a:p>
            <a:pPr>
              <a:lnSpc>
                <a:spcPct val="90000"/>
              </a:lnSpc>
              <a:buClr>
                <a:srgbClr val="FFFF00"/>
              </a:buClr>
              <a:buSzPct val="100000"/>
              <a:buFont typeface="Arial" panose="020B0604020202020204" pitchFamily="34" charset="0"/>
              <a:buChar char="•"/>
            </a:pPr>
            <a:r>
              <a:rPr lang="en-US" sz="3600" dirty="0">
                <a:solidFill>
                  <a:schemeClr val="tx2"/>
                </a:solidFill>
                <a:effectLst/>
              </a:rPr>
              <a:t>What is drawing power of </a:t>
            </a:r>
            <a:r>
              <a:rPr lang="en-US" sz="3600" dirty="0" smtClean="0">
                <a:solidFill>
                  <a:schemeClr val="tx2"/>
                </a:solidFill>
                <a:effectLst/>
              </a:rPr>
              <a:t>any other </a:t>
            </a:r>
            <a:r>
              <a:rPr lang="en-US" sz="3600" dirty="0">
                <a:solidFill>
                  <a:schemeClr val="tx2"/>
                </a:solidFill>
                <a:effectLst/>
              </a:rPr>
              <a:t>focus?</a:t>
            </a:r>
            <a:endParaRPr lang="en-US" sz="3600" b="1" dirty="0">
              <a:solidFill>
                <a:schemeClr val="tx2"/>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fill="hold"/>
                                        <p:tgtEl>
                                          <p:spTgt spid="21507">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21507">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p:cTn id="13" dur="500" fill="hold"/>
                                        <p:tgtEl>
                                          <p:spTgt spid="21507">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21507">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p:cTn id="19" dur="500" fill="hold"/>
                                        <p:tgtEl>
                                          <p:spTgt spid="21507">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21507">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p:cTn id="25" dur="500" fill="hold"/>
                                        <p:tgtEl>
                                          <p:spTgt spid="21507">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21507">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p:cTn id="31" dur="500" fill="hold"/>
                                        <p:tgtEl>
                                          <p:spTgt spid="21507">
                                            <p:txEl>
                                              <p:pRg st="4" end="4"/>
                                            </p:txEl>
                                          </p:spTgt>
                                        </p:tgtEl>
                                        <p:attrNameLst>
                                          <p:attrName>ppt_w</p:attrName>
                                        </p:attrNameLst>
                                      </p:cBhvr>
                                      <p:tavLst>
                                        <p:tav tm="0">
                                          <p:val>
                                            <p:strVal val="2/3*#ppt_w"/>
                                          </p:val>
                                        </p:tav>
                                        <p:tav tm="100000">
                                          <p:val>
                                            <p:strVal val="#ppt_w"/>
                                          </p:val>
                                        </p:tav>
                                      </p:tavLst>
                                    </p:anim>
                                    <p:anim calcmode="lin" valueType="num">
                                      <p:cBhvr>
                                        <p:cTn id="32" dur="500" fill="hold"/>
                                        <p:tgtEl>
                                          <p:spTgt spid="21507">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6" name="Rectangle 1026"/>
          <p:cNvSpPr>
            <a:spLocks noGrp="1" noChangeArrowheads="1"/>
          </p:cNvSpPr>
          <p:nvPr>
            <p:ph type="title"/>
          </p:nvPr>
        </p:nvSpPr>
        <p:spPr>
          <a:xfrm>
            <a:off x="457200" y="609600"/>
            <a:ext cx="8229600" cy="1139825"/>
          </a:xfrm>
          <a:effectLst/>
        </p:spPr>
        <p:txBody>
          <a:bodyPr/>
          <a:lstStyle/>
          <a:p>
            <a:r>
              <a:rPr lang="en-US" sz="4800" b="1" dirty="0">
                <a:solidFill>
                  <a:srgbClr val="FFFF00"/>
                </a:solidFill>
                <a:effectLst>
                  <a:outerShdw blurRad="38100" dist="38100" dir="2700000" algn="tl">
                    <a:srgbClr val="000000">
                      <a:alpha val="43137"/>
                    </a:srgbClr>
                  </a:outerShdw>
                </a:effectLst>
              </a:rPr>
              <a:t>What Gospel Was Taught</a:t>
            </a:r>
            <a:br>
              <a:rPr lang="en-US" sz="4800" b="1" dirty="0">
                <a:solidFill>
                  <a:srgbClr val="FFFF00"/>
                </a:solidFill>
                <a:effectLst>
                  <a:outerShdw blurRad="38100" dist="38100" dir="2700000" algn="tl">
                    <a:srgbClr val="000000">
                      <a:alpha val="43137"/>
                    </a:srgbClr>
                  </a:outerShdw>
                </a:effectLst>
              </a:rPr>
            </a:br>
            <a:r>
              <a:rPr lang="en-US" sz="4800" b="1" dirty="0">
                <a:solidFill>
                  <a:srgbClr val="FFFF00"/>
                </a:solidFill>
                <a:effectLst>
                  <a:outerShdw blurRad="38100" dist="38100" dir="2700000" algn="tl">
                    <a:srgbClr val="000000">
                      <a:alpha val="43137"/>
                    </a:srgbClr>
                  </a:outerShdw>
                </a:effectLst>
              </a:rPr>
              <a:t>In The First Century?</a:t>
            </a:r>
            <a:br>
              <a:rPr lang="en-US" sz="4800" b="1" dirty="0">
                <a:solidFill>
                  <a:srgbClr val="FFFF00"/>
                </a:solidFill>
                <a:effectLst>
                  <a:outerShdw blurRad="38100" dist="38100" dir="2700000" algn="tl">
                    <a:srgbClr val="000000">
                      <a:alpha val="43137"/>
                    </a:srgbClr>
                  </a:outerShdw>
                </a:effectLst>
              </a:rPr>
            </a:br>
            <a:r>
              <a:rPr lang="en-US" sz="4800" b="1" i="1" dirty="0">
                <a:solidFill>
                  <a:srgbClr val="FFFF66"/>
                </a:solidFill>
                <a:effectLst>
                  <a:outerShdw blurRad="38100" dist="38100" dir="2700000" algn="tl">
                    <a:srgbClr val="000000">
                      <a:alpha val="43137"/>
                    </a:srgbClr>
                  </a:outerShdw>
                </a:effectLst>
              </a:rPr>
              <a:t>1 Corinthians 1:18 - 2:5</a:t>
            </a:r>
            <a:endParaRPr lang="en-US" sz="4800" b="1" dirty="0">
              <a:solidFill>
                <a:srgbClr val="FFFF66"/>
              </a:solidFill>
              <a:effectLst>
                <a:outerShdw blurRad="38100" dist="38100" dir="2700000" algn="tl">
                  <a:srgbClr val="000000">
                    <a:alpha val="43137"/>
                  </a:srgbClr>
                </a:outerShdw>
              </a:effectLst>
            </a:endParaRPr>
          </a:p>
        </p:txBody>
      </p:sp>
      <p:sp>
        <p:nvSpPr>
          <p:cNvPr id="72707" name="Rectangle 1027"/>
          <p:cNvSpPr>
            <a:spLocks noGrp="1" noChangeArrowheads="1"/>
          </p:cNvSpPr>
          <p:nvPr>
            <p:ph type="body" idx="1"/>
          </p:nvPr>
        </p:nvSpPr>
        <p:spPr>
          <a:xfrm>
            <a:off x="457200" y="2514600"/>
            <a:ext cx="8305800" cy="3962400"/>
          </a:xfrm>
        </p:spPr>
        <p:txBody>
          <a:bodyPr/>
          <a:lstStyle/>
          <a:p>
            <a:pPr>
              <a:lnSpc>
                <a:spcPct val="90000"/>
              </a:lnSpc>
              <a:buClr>
                <a:srgbClr val="FFFF00"/>
              </a:buClr>
              <a:buSzPct val="100000"/>
              <a:buFont typeface="Arial" panose="020B0604020202020204" pitchFamily="34" charset="0"/>
              <a:buChar char="•"/>
            </a:pPr>
            <a:r>
              <a:rPr lang="en-US" sz="3600" dirty="0">
                <a:effectLst/>
              </a:rPr>
              <a:t>Paul acknowledged </a:t>
            </a:r>
            <a:r>
              <a:rPr lang="en-US" sz="3600" b="1" i="1" dirty="0">
                <a:solidFill>
                  <a:srgbClr val="FFFF66"/>
                </a:solidFill>
                <a:effectLst/>
              </a:rPr>
              <a:t>most would reject gospel</a:t>
            </a:r>
            <a:r>
              <a:rPr lang="en-US" sz="3600" dirty="0">
                <a:effectLst/>
              </a:rPr>
              <a:t> </a:t>
            </a:r>
            <a:r>
              <a:rPr lang="en-US" sz="3600" dirty="0" smtClean="0">
                <a:effectLst/>
              </a:rPr>
              <a:t>when </a:t>
            </a:r>
            <a:r>
              <a:rPr lang="en-US" sz="3600" dirty="0" smtClean="0">
                <a:effectLst/>
              </a:rPr>
              <a:t>preached as authorized</a:t>
            </a:r>
            <a:endParaRPr lang="en-US" sz="3600" dirty="0">
              <a:effectLst/>
            </a:endParaRPr>
          </a:p>
          <a:p>
            <a:pPr>
              <a:lnSpc>
                <a:spcPct val="90000"/>
              </a:lnSpc>
              <a:buClr>
                <a:srgbClr val="FFFF00"/>
              </a:buClr>
              <a:buSzPct val="100000"/>
              <a:buFont typeface="Arial" panose="020B0604020202020204" pitchFamily="34" charset="0"/>
              <a:buChar char="•"/>
            </a:pPr>
            <a:r>
              <a:rPr lang="en-US" sz="3600" dirty="0">
                <a:effectLst/>
              </a:rPr>
              <a:t>Gospel </a:t>
            </a:r>
            <a:r>
              <a:rPr lang="en-US" sz="3600" dirty="0" smtClean="0">
                <a:effectLst/>
              </a:rPr>
              <a:t>was still seen as </a:t>
            </a:r>
            <a:r>
              <a:rPr lang="en-US" sz="3600" b="1" i="1" dirty="0">
                <a:solidFill>
                  <a:srgbClr val="FFFF66"/>
                </a:solidFill>
                <a:effectLst/>
              </a:rPr>
              <a:t>the power of God</a:t>
            </a:r>
            <a:endParaRPr lang="en-US" sz="3600" dirty="0">
              <a:solidFill>
                <a:srgbClr val="FFFF66"/>
              </a:solidFill>
              <a:effectLst/>
            </a:endParaRPr>
          </a:p>
          <a:p>
            <a:pPr>
              <a:lnSpc>
                <a:spcPct val="90000"/>
              </a:lnSpc>
              <a:buClr>
                <a:srgbClr val="FFFF00"/>
              </a:buClr>
              <a:buSzPct val="100000"/>
              <a:buFont typeface="Arial" panose="020B0604020202020204" pitchFamily="34" charset="0"/>
              <a:buChar char="•"/>
            </a:pPr>
            <a:r>
              <a:rPr lang="en-US" sz="3600" dirty="0">
                <a:effectLst/>
              </a:rPr>
              <a:t>1</a:t>
            </a:r>
            <a:r>
              <a:rPr lang="en-US" sz="3600" baseline="30000" dirty="0" smtClean="0">
                <a:effectLst/>
              </a:rPr>
              <a:t>st</a:t>
            </a:r>
            <a:r>
              <a:rPr lang="en-US" sz="3600" dirty="0" smtClean="0">
                <a:effectLst/>
              </a:rPr>
              <a:t> century gospel was</a:t>
            </a:r>
            <a:r>
              <a:rPr lang="en-US" sz="3600" b="1" i="1" dirty="0" smtClean="0">
                <a:solidFill>
                  <a:srgbClr val="99CCFF"/>
                </a:solidFill>
                <a:effectLst/>
              </a:rPr>
              <a:t> </a:t>
            </a:r>
            <a:r>
              <a:rPr lang="en-US" sz="3600" b="1" i="1" dirty="0">
                <a:solidFill>
                  <a:srgbClr val="FFFF66"/>
                </a:solidFill>
                <a:effectLst/>
              </a:rPr>
              <a:t>the</a:t>
            </a:r>
            <a:r>
              <a:rPr lang="en-US" sz="3600" dirty="0">
                <a:solidFill>
                  <a:srgbClr val="FFFF66"/>
                </a:solidFill>
                <a:effectLst/>
              </a:rPr>
              <a:t> </a:t>
            </a:r>
            <a:r>
              <a:rPr lang="en-US" sz="3600" b="1" i="1" dirty="0">
                <a:solidFill>
                  <a:srgbClr val="FFFF66"/>
                </a:solidFill>
                <a:effectLst/>
              </a:rPr>
              <a:t>wisdom of God</a:t>
            </a:r>
            <a:endParaRPr lang="en-US" sz="3600" dirty="0">
              <a:solidFill>
                <a:srgbClr val="FFFF66"/>
              </a:solidFill>
              <a:effectLst/>
            </a:endParaRPr>
          </a:p>
          <a:p>
            <a:pPr>
              <a:lnSpc>
                <a:spcPct val="90000"/>
              </a:lnSpc>
              <a:buClr>
                <a:srgbClr val="FFFF00"/>
              </a:buClr>
              <a:buSzPct val="100000"/>
              <a:buFont typeface="Arial" panose="020B0604020202020204" pitchFamily="34" charset="0"/>
              <a:buChar char="•"/>
            </a:pPr>
            <a:r>
              <a:rPr lang="en-US" sz="3600" dirty="0">
                <a:effectLst/>
              </a:rPr>
              <a:t>When presenting the gospel, </a:t>
            </a:r>
            <a:r>
              <a:rPr lang="en-US" sz="3600" b="1" i="1" dirty="0">
                <a:solidFill>
                  <a:srgbClr val="FFFF66"/>
                </a:solidFill>
                <a:effectLst/>
              </a:rPr>
              <a:t>power of gospel was stressed</a:t>
            </a:r>
            <a:r>
              <a:rPr lang="en-US" sz="3600" dirty="0">
                <a:effectLst/>
              </a:rPr>
              <a:t>, not appeal to man</a:t>
            </a:r>
          </a:p>
          <a:p>
            <a:pPr>
              <a:lnSpc>
                <a:spcPct val="90000"/>
              </a:lnSpc>
              <a:buClr>
                <a:srgbClr val="FFFF00"/>
              </a:buClr>
              <a:buSzPct val="100000"/>
              <a:buFont typeface="Arial" panose="020B0604020202020204" pitchFamily="34" charset="0"/>
              <a:buChar char="•"/>
            </a:pPr>
            <a:r>
              <a:rPr lang="en-US" sz="3600" dirty="0">
                <a:effectLst/>
              </a:rPr>
              <a:t>Gospel </a:t>
            </a:r>
            <a:r>
              <a:rPr lang="en-US" sz="3600" b="1" i="1" dirty="0">
                <a:solidFill>
                  <a:srgbClr val="FFFF66"/>
                </a:solidFill>
                <a:effectLst/>
              </a:rPr>
              <a:t>not changed to enhance appeal</a:t>
            </a:r>
            <a:endParaRPr lang="en-US" sz="3600" dirty="0">
              <a:solidFill>
                <a:srgbClr val="FFFF66"/>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p:cTn id="7" dur="500" fill="hold"/>
                                        <p:tgtEl>
                                          <p:spTgt spid="72707">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72707">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72707">
                                            <p:txEl>
                                              <p:pRg st="1" end="1"/>
                                            </p:txEl>
                                          </p:spTgt>
                                        </p:tgtEl>
                                        <p:attrNameLst>
                                          <p:attrName>style.visibility</p:attrName>
                                        </p:attrNameLst>
                                      </p:cBhvr>
                                      <p:to>
                                        <p:strVal val="visible"/>
                                      </p:to>
                                    </p:set>
                                    <p:anim calcmode="lin" valueType="num">
                                      <p:cBhvr>
                                        <p:cTn id="13" dur="500" fill="hold"/>
                                        <p:tgtEl>
                                          <p:spTgt spid="72707">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72707">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p:cTn id="19" dur="500" fill="hold"/>
                                        <p:tgtEl>
                                          <p:spTgt spid="72707">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72707">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72707">
                                            <p:txEl>
                                              <p:pRg st="3" end="3"/>
                                            </p:txEl>
                                          </p:spTgt>
                                        </p:tgtEl>
                                        <p:attrNameLst>
                                          <p:attrName>style.visibility</p:attrName>
                                        </p:attrNameLst>
                                      </p:cBhvr>
                                      <p:to>
                                        <p:strVal val="visible"/>
                                      </p:to>
                                    </p:set>
                                    <p:anim calcmode="lin" valueType="num">
                                      <p:cBhvr>
                                        <p:cTn id="25" dur="500" fill="hold"/>
                                        <p:tgtEl>
                                          <p:spTgt spid="72707">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72707">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72707">
                                            <p:txEl>
                                              <p:pRg st="4" end="4"/>
                                            </p:txEl>
                                          </p:spTgt>
                                        </p:tgtEl>
                                        <p:attrNameLst>
                                          <p:attrName>style.visibility</p:attrName>
                                        </p:attrNameLst>
                                      </p:cBhvr>
                                      <p:to>
                                        <p:strVal val="visible"/>
                                      </p:to>
                                    </p:set>
                                    <p:anim calcmode="lin" valueType="num">
                                      <p:cBhvr>
                                        <p:cTn id="31" dur="500" fill="hold"/>
                                        <p:tgtEl>
                                          <p:spTgt spid="72707">
                                            <p:txEl>
                                              <p:pRg st="4" end="4"/>
                                            </p:txEl>
                                          </p:spTgt>
                                        </p:tgtEl>
                                        <p:attrNameLst>
                                          <p:attrName>ppt_w</p:attrName>
                                        </p:attrNameLst>
                                      </p:cBhvr>
                                      <p:tavLst>
                                        <p:tav tm="0">
                                          <p:val>
                                            <p:strVal val="2/3*#ppt_w"/>
                                          </p:val>
                                        </p:tav>
                                        <p:tav tm="100000">
                                          <p:val>
                                            <p:strVal val="#ppt_w"/>
                                          </p:val>
                                        </p:tav>
                                      </p:tavLst>
                                    </p:anim>
                                    <p:anim calcmode="lin" valueType="num">
                                      <p:cBhvr>
                                        <p:cTn id="32" dur="500" fill="hold"/>
                                        <p:tgtEl>
                                          <p:spTgt spid="72707">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3730" name="Rectangle 2050"/>
          <p:cNvSpPr>
            <a:spLocks noGrp="1" noChangeArrowheads="1"/>
          </p:cNvSpPr>
          <p:nvPr>
            <p:ph type="title"/>
          </p:nvPr>
        </p:nvSpPr>
        <p:spPr>
          <a:xfrm>
            <a:off x="457200" y="533400"/>
            <a:ext cx="8229600" cy="1139825"/>
          </a:xfrm>
          <a:effectLst/>
        </p:spPr>
        <p:txBody>
          <a:bodyPr/>
          <a:lstStyle/>
          <a:p>
            <a:r>
              <a:rPr lang="en-US" sz="4800" b="1" dirty="0">
                <a:solidFill>
                  <a:srgbClr val="FFFF00"/>
                </a:solidFill>
                <a:effectLst>
                  <a:outerShdw blurRad="38100" dist="38100" dir="2700000" algn="tl">
                    <a:srgbClr val="000000">
                      <a:alpha val="43137"/>
                    </a:srgbClr>
                  </a:outerShdw>
                </a:effectLst>
              </a:rPr>
              <a:t>What Gospel Was Taught</a:t>
            </a:r>
            <a:br>
              <a:rPr lang="en-US" sz="4800" b="1" dirty="0">
                <a:solidFill>
                  <a:srgbClr val="FFFF00"/>
                </a:solidFill>
                <a:effectLst>
                  <a:outerShdw blurRad="38100" dist="38100" dir="2700000" algn="tl">
                    <a:srgbClr val="000000">
                      <a:alpha val="43137"/>
                    </a:srgbClr>
                  </a:outerShdw>
                </a:effectLst>
              </a:rPr>
            </a:br>
            <a:r>
              <a:rPr lang="en-US" sz="4800" b="1" dirty="0">
                <a:solidFill>
                  <a:srgbClr val="FFFF00"/>
                </a:solidFill>
                <a:effectLst>
                  <a:outerShdw blurRad="38100" dist="38100" dir="2700000" algn="tl">
                    <a:srgbClr val="000000">
                      <a:alpha val="43137"/>
                    </a:srgbClr>
                  </a:outerShdw>
                </a:effectLst>
              </a:rPr>
              <a:t>In The First Century?</a:t>
            </a:r>
            <a:br>
              <a:rPr lang="en-US" sz="4800" b="1" dirty="0">
                <a:solidFill>
                  <a:srgbClr val="FFFF00"/>
                </a:solidFill>
                <a:effectLst>
                  <a:outerShdw blurRad="38100" dist="38100" dir="2700000" algn="tl">
                    <a:srgbClr val="000000">
                      <a:alpha val="43137"/>
                    </a:srgbClr>
                  </a:outerShdw>
                </a:effectLst>
              </a:rPr>
            </a:br>
            <a:r>
              <a:rPr lang="en-US" sz="4800" b="1" i="1" dirty="0">
                <a:solidFill>
                  <a:srgbClr val="FFFF66"/>
                </a:solidFill>
                <a:effectLst>
                  <a:outerShdw blurRad="38100" dist="38100" dir="2700000" algn="tl">
                    <a:srgbClr val="000000">
                      <a:alpha val="43137"/>
                    </a:srgbClr>
                  </a:outerShdw>
                </a:effectLst>
              </a:rPr>
              <a:t>2 Corinthians 4:1-5</a:t>
            </a:r>
            <a:endParaRPr lang="en-US" sz="4800" b="1" dirty="0">
              <a:solidFill>
                <a:srgbClr val="FFFF66"/>
              </a:solidFill>
              <a:effectLst>
                <a:outerShdw blurRad="38100" dist="38100" dir="2700000" algn="tl">
                  <a:srgbClr val="000000">
                    <a:alpha val="43137"/>
                  </a:srgbClr>
                </a:outerShdw>
              </a:effectLst>
            </a:endParaRPr>
          </a:p>
        </p:txBody>
      </p:sp>
      <p:sp>
        <p:nvSpPr>
          <p:cNvPr id="73731" name="Rectangle 2051"/>
          <p:cNvSpPr>
            <a:spLocks noGrp="1" noChangeArrowheads="1"/>
          </p:cNvSpPr>
          <p:nvPr>
            <p:ph type="body" idx="1"/>
          </p:nvPr>
        </p:nvSpPr>
        <p:spPr>
          <a:xfrm>
            <a:off x="457200" y="2286000"/>
            <a:ext cx="8229600" cy="4572000"/>
          </a:xfrm>
        </p:spPr>
        <p:txBody>
          <a:bodyPr/>
          <a:lstStyle/>
          <a:p>
            <a:pPr>
              <a:lnSpc>
                <a:spcPct val="80000"/>
              </a:lnSpc>
              <a:buClr>
                <a:srgbClr val="FFFF00"/>
              </a:buClr>
              <a:buSzPct val="100000"/>
              <a:buFont typeface="Arial" panose="020B0604020202020204" pitchFamily="34" charset="0"/>
              <a:buChar char="•"/>
            </a:pPr>
            <a:r>
              <a:rPr lang="en-US" sz="3600" b="1" i="1" dirty="0">
                <a:solidFill>
                  <a:srgbClr val="FFFF66"/>
                </a:solidFill>
                <a:effectLst/>
              </a:rPr>
              <a:t>As Paul had obtained mercy</a:t>
            </a:r>
            <a:r>
              <a:rPr lang="en-US" sz="3600" dirty="0">
                <a:solidFill>
                  <a:srgbClr val="FFFF66"/>
                </a:solidFill>
                <a:effectLst/>
              </a:rPr>
              <a:t> </a:t>
            </a:r>
            <a:r>
              <a:rPr lang="en-US" sz="3600" dirty="0">
                <a:effectLst/>
              </a:rPr>
              <a:t>though the gospel, </a:t>
            </a:r>
            <a:r>
              <a:rPr lang="en-US" sz="3600" b="1" i="1" dirty="0">
                <a:solidFill>
                  <a:srgbClr val="FFFF66"/>
                </a:solidFill>
                <a:effectLst/>
              </a:rPr>
              <a:t>even so</a:t>
            </a:r>
            <a:r>
              <a:rPr lang="en-US" sz="3600" dirty="0">
                <a:solidFill>
                  <a:srgbClr val="FFFF66"/>
                </a:solidFill>
                <a:effectLst/>
              </a:rPr>
              <a:t> </a:t>
            </a:r>
            <a:r>
              <a:rPr lang="en-US" sz="3600" dirty="0">
                <a:effectLst/>
              </a:rPr>
              <a:t>he continued declaring it</a:t>
            </a:r>
          </a:p>
          <a:p>
            <a:pPr>
              <a:lnSpc>
                <a:spcPct val="80000"/>
              </a:lnSpc>
              <a:buClr>
                <a:srgbClr val="FFFF00"/>
              </a:buClr>
              <a:buSzPct val="100000"/>
              <a:buFont typeface="Arial" panose="020B0604020202020204" pitchFamily="34" charset="0"/>
              <a:buChar char="•"/>
            </a:pPr>
            <a:r>
              <a:rPr lang="en-US" sz="3600" dirty="0">
                <a:effectLst/>
              </a:rPr>
              <a:t>Renounced </a:t>
            </a:r>
            <a:r>
              <a:rPr lang="en-US" sz="3600" b="1" i="1" dirty="0">
                <a:solidFill>
                  <a:srgbClr val="FFFF66"/>
                </a:solidFill>
                <a:effectLst/>
              </a:rPr>
              <a:t>crafty or deceitful handling</a:t>
            </a:r>
            <a:r>
              <a:rPr lang="en-US" sz="3600" dirty="0">
                <a:solidFill>
                  <a:srgbClr val="FFFF66"/>
                </a:solidFill>
                <a:effectLst/>
              </a:rPr>
              <a:t> </a:t>
            </a:r>
            <a:r>
              <a:rPr lang="en-US" sz="3600" dirty="0">
                <a:effectLst/>
              </a:rPr>
              <a:t>of the word of God</a:t>
            </a:r>
          </a:p>
          <a:p>
            <a:pPr lvl="1">
              <a:lnSpc>
                <a:spcPct val="80000"/>
              </a:lnSpc>
              <a:buClr>
                <a:srgbClr val="66FFFF"/>
              </a:buClr>
              <a:buSzPct val="80000"/>
              <a:buFont typeface="Wingdings" panose="05000000000000000000" pitchFamily="2" charset="2"/>
              <a:buChar char="§"/>
            </a:pPr>
            <a:r>
              <a:rPr lang="en-US" sz="3200" dirty="0">
                <a:effectLst/>
              </a:rPr>
              <a:t>Did not handle in a way to trick hearers</a:t>
            </a:r>
          </a:p>
          <a:p>
            <a:pPr lvl="1">
              <a:lnSpc>
                <a:spcPct val="80000"/>
              </a:lnSpc>
              <a:buClr>
                <a:srgbClr val="66FFFF"/>
              </a:buClr>
              <a:buSzPct val="80000"/>
              <a:buFont typeface="Wingdings" panose="05000000000000000000" pitchFamily="2" charset="2"/>
              <a:buChar char="§"/>
            </a:pPr>
            <a:r>
              <a:rPr lang="en-US" sz="3200" dirty="0">
                <a:effectLst/>
              </a:rPr>
              <a:t>Did not draw with one &amp; substitute another</a:t>
            </a:r>
          </a:p>
          <a:p>
            <a:pPr lvl="1">
              <a:lnSpc>
                <a:spcPct val="80000"/>
              </a:lnSpc>
              <a:buClr>
                <a:srgbClr val="66FFFF"/>
              </a:buClr>
              <a:buSzPct val="80000"/>
              <a:buFont typeface="Wingdings" panose="05000000000000000000" pitchFamily="2" charset="2"/>
              <a:buChar char="§"/>
            </a:pPr>
            <a:r>
              <a:rPr lang="en-US" sz="3200" dirty="0">
                <a:effectLst/>
              </a:rPr>
              <a:t>No “bait &amp; switch” tactics of advertising</a:t>
            </a:r>
          </a:p>
          <a:p>
            <a:pPr>
              <a:lnSpc>
                <a:spcPct val="80000"/>
              </a:lnSpc>
              <a:buClr>
                <a:srgbClr val="FFFF00"/>
              </a:buClr>
              <a:buSzPct val="100000"/>
              <a:buFont typeface="Arial" panose="020B0604020202020204" pitchFamily="34" charset="0"/>
              <a:buChar char="•"/>
            </a:pPr>
            <a:r>
              <a:rPr lang="en-US" sz="3600" dirty="0">
                <a:effectLst/>
              </a:rPr>
              <a:t>If </a:t>
            </a:r>
            <a:r>
              <a:rPr lang="en-US" sz="3600" b="1" i="1" dirty="0">
                <a:solidFill>
                  <a:srgbClr val="FFFF66"/>
                </a:solidFill>
                <a:effectLst/>
              </a:rPr>
              <a:t>gospel veiled</a:t>
            </a:r>
            <a:r>
              <a:rPr lang="en-US" sz="3600" dirty="0">
                <a:effectLst/>
              </a:rPr>
              <a:t>, image of </a:t>
            </a:r>
            <a:r>
              <a:rPr lang="en-US" sz="3600" b="1" i="1" dirty="0">
                <a:solidFill>
                  <a:srgbClr val="FFFF66"/>
                </a:solidFill>
                <a:effectLst/>
              </a:rPr>
              <a:t>God not seen</a:t>
            </a:r>
            <a:endParaRPr lang="en-US" sz="3600" dirty="0">
              <a:solidFill>
                <a:srgbClr val="FFFF66"/>
              </a:solidFill>
              <a:effectLst/>
            </a:endParaRPr>
          </a:p>
          <a:p>
            <a:pPr>
              <a:lnSpc>
                <a:spcPct val="80000"/>
              </a:lnSpc>
              <a:buClr>
                <a:srgbClr val="FFFF00"/>
              </a:buClr>
              <a:buSzPct val="100000"/>
              <a:buFont typeface="Arial" panose="020B0604020202020204" pitchFamily="34" charset="0"/>
              <a:buChar char="•"/>
            </a:pPr>
            <a:r>
              <a:rPr lang="en-US" sz="3600" b="1" dirty="0">
                <a:solidFill>
                  <a:srgbClr val="FFFF99"/>
                </a:solidFill>
                <a:effectLst/>
              </a:rPr>
              <a:t>Attraction not in man, but in gospel</a:t>
            </a:r>
            <a:endParaRPr lang="en-US" sz="3600"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p:cTn id="7" dur="500" fill="hold"/>
                                        <p:tgtEl>
                                          <p:spTgt spid="73731">
                                            <p:txEl>
                                              <p:pRg st="0" end="0"/>
                                            </p:txEl>
                                          </p:spTgt>
                                        </p:tgtEl>
                                        <p:attrNameLst>
                                          <p:attrName>ppt_w</p:attrName>
                                        </p:attrNameLst>
                                      </p:cBhvr>
                                      <p:tavLst>
                                        <p:tav tm="0">
                                          <p:val>
                                            <p:strVal val="2/3*#ppt_w"/>
                                          </p:val>
                                        </p:tav>
                                        <p:tav tm="100000">
                                          <p:val>
                                            <p:strVal val="#ppt_w"/>
                                          </p:val>
                                        </p:tav>
                                      </p:tavLst>
                                    </p:anim>
                                    <p:anim calcmode="lin" valueType="num">
                                      <p:cBhvr>
                                        <p:cTn id="8" dur="500" fill="hold"/>
                                        <p:tgtEl>
                                          <p:spTgt spid="73731">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p:cTn id="13" dur="500" fill="hold"/>
                                        <p:tgtEl>
                                          <p:spTgt spid="73731">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73731">
                                            <p:txEl>
                                              <p:pRg st="1" end="1"/>
                                            </p:txEl>
                                          </p:spTgt>
                                        </p:tgtEl>
                                        <p:attrNameLst>
                                          <p:attrName>ppt_h</p:attrName>
                                        </p:attrNameLst>
                                      </p:cBhvr>
                                      <p:tavLst>
                                        <p:tav tm="0">
                                          <p:val>
                                            <p:strVal val="2/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73731">
                                            <p:txEl>
                                              <p:pRg st="2" end="2"/>
                                            </p:txEl>
                                          </p:spTgt>
                                        </p:tgtEl>
                                        <p:attrNameLst>
                                          <p:attrName>style.visibility</p:attrName>
                                        </p:attrNameLst>
                                      </p:cBhvr>
                                      <p:to>
                                        <p:strVal val="visible"/>
                                      </p:to>
                                    </p:set>
                                    <p:anim calcmode="lin" valueType="num">
                                      <p:cBhvr>
                                        <p:cTn id="19" dur="500" fill="hold"/>
                                        <p:tgtEl>
                                          <p:spTgt spid="73731">
                                            <p:txEl>
                                              <p:pRg st="2" end="2"/>
                                            </p:txEl>
                                          </p:spTgt>
                                        </p:tgtEl>
                                        <p:attrNameLst>
                                          <p:attrName>ppt_w</p:attrName>
                                        </p:attrNameLst>
                                      </p:cBhvr>
                                      <p:tavLst>
                                        <p:tav tm="0">
                                          <p:val>
                                            <p:strVal val="2/3*#ppt_w"/>
                                          </p:val>
                                        </p:tav>
                                        <p:tav tm="100000">
                                          <p:val>
                                            <p:strVal val="#ppt_w"/>
                                          </p:val>
                                        </p:tav>
                                      </p:tavLst>
                                    </p:anim>
                                    <p:anim calcmode="lin" valueType="num">
                                      <p:cBhvr>
                                        <p:cTn id="20" dur="500" fill="hold"/>
                                        <p:tgtEl>
                                          <p:spTgt spid="73731">
                                            <p:txEl>
                                              <p:pRg st="2" end="2"/>
                                            </p:txEl>
                                          </p:spTgt>
                                        </p:tgtEl>
                                        <p:attrNameLst>
                                          <p:attrName>ppt_h</p:attrName>
                                        </p:attrNameLst>
                                      </p:cBhvr>
                                      <p:tavLst>
                                        <p:tav tm="0">
                                          <p:val>
                                            <p:strVal val="2/3*#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272" fill="hold" grpId="0" nodeType="clickEffect">
                                  <p:stCondLst>
                                    <p:cond delay="0"/>
                                  </p:stCondLst>
                                  <p:childTnLst>
                                    <p:set>
                                      <p:cBhvr>
                                        <p:cTn id="24" dur="1" fill="hold">
                                          <p:stCondLst>
                                            <p:cond delay="0"/>
                                          </p:stCondLst>
                                        </p:cTn>
                                        <p:tgtEl>
                                          <p:spTgt spid="73731">
                                            <p:txEl>
                                              <p:pRg st="3" end="3"/>
                                            </p:txEl>
                                          </p:spTgt>
                                        </p:tgtEl>
                                        <p:attrNameLst>
                                          <p:attrName>style.visibility</p:attrName>
                                        </p:attrNameLst>
                                      </p:cBhvr>
                                      <p:to>
                                        <p:strVal val="visible"/>
                                      </p:to>
                                    </p:set>
                                    <p:anim calcmode="lin" valueType="num">
                                      <p:cBhvr>
                                        <p:cTn id="25" dur="500" fill="hold"/>
                                        <p:tgtEl>
                                          <p:spTgt spid="73731">
                                            <p:txEl>
                                              <p:pRg st="3" end="3"/>
                                            </p:txEl>
                                          </p:spTgt>
                                        </p:tgtEl>
                                        <p:attrNameLst>
                                          <p:attrName>ppt_w</p:attrName>
                                        </p:attrNameLst>
                                      </p:cBhvr>
                                      <p:tavLst>
                                        <p:tav tm="0">
                                          <p:val>
                                            <p:strVal val="2/3*#ppt_w"/>
                                          </p:val>
                                        </p:tav>
                                        <p:tav tm="100000">
                                          <p:val>
                                            <p:strVal val="#ppt_w"/>
                                          </p:val>
                                        </p:tav>
                                      </p:tavLst>
                                    </p:anim>
                                    <p:anim calcmode="lin" valueType="num">
                                      <p:cBhvr>
                                        <p:cTn id="26" dur="500" fill="hold"/>
                                        <p:tgtEl>
                                          <p:spTgt spid="73731">
                                            <p:txEl>
                                              <p:pRg st="3" end="3"/>
                                            </p:txEl>
                                          </p:spTgt>
                                        </p:tgtEl>
                                        <p:attrNameLst>
                                          <p:attrName>ppt_h</p:attrName>
                                        </p:attrNameLst>
                                      </p:cBhvr>
                                      <p:tavLst>
                                        <p:tav tm="0">
                                          <p:val>
                                            <p:strVal val="2/3*#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272" fill="hold" grpId="0" nodeType="clickEffect">
                                  <p:stCondLst>
                                    <p:cond delay="0"/>
                                  </p:stCondLst>
                                  <p:childTnLst>
                                    <p:set>
                                      <p:cBhvr>
                                        <p:cTn id="30" dur="1" fill="hold">
                                          <p:stCondLst>
                                            <p:cond delay="0"/>
                                          </p:stCondLst>
                                        </p:cTn>
                                        <p:tgtEl>
                                          <p:spTgt spid="73731">
                                            <p:txEl>
                                              <p:pRg st="4" end="4"/>
                                            </p:txEl>
                                          </p:spTgt>
                                        </p:tgtEl>
                                        <p:attrNameLst>
                                          <p:attrName>style.visibility</p:attrName>
                                        </p:attrNameLst>
                                      </p:cBhvr>
                                      <p:to>
                                        <p:strVal val="visible"/>
                                      </p:to>
                                    </p:set>
                                    <p:anim calcmode="lin" valueType="num">
                                      <p:cBhvr>
                                        <p:cTn id="31" dur="500" fill="hold"/>
                                        <p:tgtEl>
                                          <p:spTgt spid="73731">
                                            <p:txEl>
                                              <p:pRg st="4" end="4"/>
                                            </p:txEl>
                                          </p:spTgt>
                                        </p:tgtEl>
                                        <p:attrNameLst>
                                          <p:attrName>ppt_w</p:attrName>
                                        </p:attrNameLst>
                                      </p:cBhvr>
                                      <p:tavLst>
                                        <p:tav tm="0">
                                          <p:val>
                                            <p:strVal val="2/3*#ppt_w"/>
                                          </p:val>
                                        </p:tav>
                                        <p:tav tm="100000">
                                          <p:val>
                                            <p:strVal val="#ppt_w"/>
                                          </p:val>
                                        </p:tav>
                                      </p:tavLst>
                                    </p:anim>
                                    <p:anim calcmode="lin" valueType="num">
                                      <p:cBhvr>
                                        <p:cTn id="32" dur="500" fill="hold"/>
                                        <p:tgtEl>
                                          <p:spTgt spid="73731">
                                            <p:txEl>
                                              <p:pRg st="4" end="4"/>
                                            </p:txEl>
                                          </p:spTgt>
                                        </p:tgtEl>
                                        <p:attrNameLst>
                                          <p:attrName>ppt_h</p:attrName>
                                        </p:attrNameLst>
                                      </p:cBhvr>
                                      <p:tavLst>
                                        <p:tav tm="0">
                                          <p:val>
                                            <p:strVal val="2/3*#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272" fill="hold" grpId="0" nodeType="clickEffect">
                                  <p:stCondLst>
                                    <p:cond delay="0"/>
                                  </p:stCondLst>
                                  <p:childTnLst>
                                    <p:set>
                                      <p:cBhvr>
                                        <p:cTn id="36" dur="1" fill="hold">
                                          <p:stCondLst>
                                            <p:cond delay="0"/>
                                          </p:stCondLst>
                                        </p:cTn>
                                        <p:tgtEl>
                                          <p:spTgt spid="73731">
                                            <p:txEl>
                                              <p:pRg st="5" end="5"/>
                                            </p:txEl>
                                          </p:spTgt>
                                        </p:tgtEl>
                                        <p:attrNameLst>
                                          <p:attrName>style.visibility</p:attrName>
                                        </p:attrNameLst>
                                      </p:cBhvr>
                                      <p:to>
                                        <p:strVal val="visible"/>
                                      </p:to>
                                    </p:set>
                                    <p:anim calcmode="lin" valueType="num">
                                      <p:cBhvr>
                                        <p:cTn id="37" dur="500" fill="hold"/>
                                        <p:tgtEl>
                                          <p:spTgt spid="73731">
                                            <p:txEl>
                                              <p:pRg st="5" end="5"/>
                                            </p:txEl>
                                          </p:spTgt>
                                        </p:tgtEl>
                                        <p:attrNameLst>
                                          <p:attrName>ppt_w</p:attrName>
                                        </p:attrNameLst>
                                      </p:cBhvr>
                                      <p:tavLst>
                                        <p:tav tm="0">
                                          <p:val>
                                            <p:strVal val="2/3*#ppt_w"/>
                                          </p:val>
                                        </p:tav>
                                        <p:tav tm="100000">
                                          <p:val>
                                            <p:strVal val="#ppt_w"/>
                                          </p:val>
                                        </p:tav>
                                      </p:tavLst>
                                    </p:anim>
                                    <p:anim calcmode="lin" valueType="num">
                                      <p:cBhvr>
                                        <p:cTn id="38" dur="500" fill="hold"/>
                                        <p:tgtEl>
                                          <p:spTgt spid="73731">
                                            <p:txEl>
                                              <p:pRg st="5" end="5"/>
                                            </p:txEl>
                                          </p:spTgt>
                                        </p:tgtEl>
                                        <p:attrNameLst>
                                          <p:attrName>ppt_h</p:attrName>
                                        </p:attrNameLst>
                                      </p:cBhvr>
                                      <p:tavLst>
                                        <p:tav tm="0">
                                          <p:val>
                                            <p:strVal val="2/3*#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272" fill="hold" grpId="0" nodeType="clickEffect">
                                  <p:stCondLst>
                                    <p:cond delay="0"/>
                                  </p:stCondLst>
                                  <p:childTnLst>
                                    <p:set>
                                      <p:cBhvr>
                                        <p:cTn id="42" dur="1" fill="hold">
                                          <p:stCondLst>
                                            <p:cond delay="0"/>
                                          </p:stCondLst>
                                        </p:cTn>
                                        <p:tgtEl>
                                          <p:spTgt spid="73731">
                                            <p:txEl>
                                              <p:pRg st="6" end="6"/>
                                            </p:txEl>
                                          </p:spTgt>
                                        </p:tgtEl>
                                        <p:attrNameLst>
                                          <p:attrName>style.visibility</p:attrName>
                                        </p:attrNameLst>
                                      </p:cBhvr>
                                      <p:to>
                                        <p:strVal val="visible"/>
                                      </p:to>
                                    </p:set>
                                    <p:anim calcmode="lin" valueType="num">
                                      <p:cBhvr>
                                        <p:cTn id="43" dur="500" fill="hold"/>
                                        <p:tgtEl>
                                          <p:spTgt spid="73731">
                                            <p:txEl>
                                              <p:pRg st="6" end="6"/>
                                            </p:txEl>
                                          </p:spTgt>
                                        </p:tgtEl>
                                        <p:attrNameLst>
                                          <p:attrName>ppt_w</p:attrName>
                                        </p:attrNameLst>
                                      </p:cBhvr>
                                      <p:tavLst>
                                        <p:tav tm="0">
                                          <p:val>
                                            <p:strVal val="2/3*#ppt_w"/>
                                          </p:val>
                                        </p:tav>
                                        <p:tav tm="100000">
                                          <p:val>
                                            <p:strVal val="#ppt_w"/>
                                          </p:val>
                                        </p:tav>
                                      </p:tavLst>
                                    </p:anim>
                                    <p:anim calcmode="lin" valueType="num">
                                      <p:cBhvr>
                                        <p:cTn id="44" dur="500" fill="hold"/>
                                        <p:tgtEl>
                                          <p:spTgt spid="73731">
                                            <p:txEl>
                                              <p:pRg st="6" end="6"/>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bldLvl="3"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609600"/>
            <a:ext cx="8686800" cy="1143000"/>
          </a:xfrm>
          <a:effectLst/>
        </p:spPr>
        <p:txBody>
          <a:bodyPr/>
          <a:lstStyle/>
          <a:p>
            <a:r>
              <a:rPr lang="en-US" sz="4800" b="1" dirty="0" smtClean="0">
                <a:effectLst>
                  <a:outerShdw blurRad="38100" dist="38100" dir="2700000" algn="tl">
                    <a:srgbClr val="000000">
                      <a:alpha val="43137"/>
                    </a:srgbClr>
                  </a:outerShdw>
                </a:effectLst>
              </a:rPr>
              <a:t>Pure </a:t>
            </a:r>
            <a:r>
              <a:rPr lang="en-US" sz="4800" b="1" dirty="0">
                <a:effectLst>
                  <a:outerShdw blurRad="38100" dist="38100" dir="2700000" algn="tl">
                    <a:srgbClr val="000000">
                      <a:alpha val="43137"/>
                    </a:srgbClr>
                  </a:outerShdw>
                </a:effectLst>
              </a:rPr>
              <a:t>Gospel Must Be Preached </a:t>
            </a:r>
            <a:r>
              <a:rPr lang="en-US" sz="4800" b="1" dirty="0" smtClean="0">
                <a:effectLst>
                  <a:outerShdw blurRad="38100" dist="38100" dir="2700000" algn="tl">
                    <a:srgbClr val="000000">
                      <a:alpha val="43137"/>
                    </a:srgbClr>
                  </a:outerShdw>
                </a:effectLst>
              </a:rPr>
              <a:t>in Its Purity &amp; </a:t>
            </a:r>
            <a:r>
              <a:rPr lang="en-US" sz="4800" b="1" dirty="0">
                <a:effectLst>
                  <a:outerShdw blurRad="38100" dist="38100" dir="2700000" algn="tl">
                    <a:srgbClr val="000000">
                      <a:alpha val="43137"/>
                    </a:srgbClr>
                  </a:outerShdw>
                </a:effectLst>
              </a:rPr>
              <a:t>Entirety</a:t>
            </a:r>
            <a:endParaRPr lang="en-US" dirty="0">
              <a:effectLst>
                <a:outerShdw blurRad="38100" dist="38100" dir="2700000" algn="tl">
                  <a:srgbClr val="000000">
                    <a:alpha val="43137"/>
                  </a:srgbClr>
                </a:outerShdw>
              </a:effectLst>
            </a:endParaRPr>
          </a:p>
        </p:txBody>
      </p:sp>
      <p:sp>
        <p:nvSpPr>
          <p:cNvPr id="23555" name="Rectangle 3"/>
          <p:cNvSpPr>
            <a:spLocks noGrp="1" noChangeArrowheads="1"/>
          </p:cNvSpPr>
          <p:nvPr>
            <p:ph type="body" idx="1"/>
          </p:nvPr>
        </p:nvSpPr>
        <p:spPr>
          <a:xfrm>
            <a:off x="685800" y="2133600"/>
            <a:ext cx="7772400" cy="4114800"/>
          </a:xfrm>
        </p:spPr>
        <p:txBody>
          <a:bodyPr/>
          <a:lstStyle/>
          <a:p>
            <a:pPr>
              <a:buClr>
                <a:srgbClr val="FFFF00"/>
              </a:buClr>
              <a:buSzPct val="100000"/>
              <a:buFont typeface="Arial" panose="020B0604020202020204" pitchFamily="34" charset="0"/>
              <a:buChar char="•"/>
            </a:pPr>
            <a:r>
              <a:rPr lang="en-US" sz="3600" dirty="0">
                <a:effectLst/>
              </a:rPr>
              <a:t>Example of Paul in Ephesus affirms such (</a:t>
            </a:r>
            <a:r>
              <a:rPr lang="en-US" sz="3600" b="1" i="1" dirty="0">
                <a:solidFill>
                  <a:srgbClr val="FFFF99"/>
                </a:solidFill>
                <a:effectLst/>
              </a:rPr>
              <a:t>Acts 20:20-27</a:t>
            </a:r>
            <a:r>
              <a:rPr lang="en-US" sz="3600" dirty="0">
                <a:effectLst/>
              </a:rPr>
              <a:t>)</a:t>
            </a:r>
          </a:p>
          <a:p>
            <a:pPr>
              <a:buClr>
                <a:srgbClr val="FFFF00"/>
              </a:buClr>
              <a:buSzPct val="100000"/>
              <a:buFont typeface="Arial" panose="020B0604020202020204" pitchFamily="34" charset="0"/>
              <a:buChar char="•"/>
            </a:pPr>
            <a:r>
              <a:rPr lang="en-US" sz="3600" dirty="0">
                <a:effectLst/>
              </a:rPr>
              <a:t>Charge to Timothy confirms the same thing (</a:t>
            </a:r>
            <a:r>
              <a:rPr lang="en-US" sz="3600" b="1" i="1" dirty="0">
                <a:solidFill>
                  <a:srgbClr val="FFFF99"/>
                </a:solidFill>
                <a:effectLst/>
              </a:rPr>
              <a:t>2 Timothy 4:1-5</a:t>
            </a:r>
            <a:r>
              <a:rPr lang="en-US" sz="3600" dirty="0">
                <a:effectLst/>
              </a:rPr>
              <a:t>)</a:t>
            </a:r>
          </a:p>
          <a:p>
            <a:pPr>
              <a:buClr>
                <a:srgbClr val="FFFF00"/>
              </a:buClr>
              <a:buSzPct val="100000"/>
              <a:buFont typeface="Arial" panose="020B0604020202020204" pitchFamily="34" charset="0"/>
              <a:buChar char="•"/>
            </a:pPr>
            <a:r>
              <a:rPr lang="en-US" sz="3600" dirty="0">
                <a:effectLst/>
              </a:rPr>
              <a:t>Why were those teaching first century Gospel persecuted if message could be altered to avoid offense?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3555">
                                            <p:txEl>
                                              <p:pRg st="0" end="0"/>
                                            </p:txEl>
                                          </p:spTgt>
                                        </p:tgtEl>
                                        <p:attrNameLst>
                                          <p:attrName>ppt_y</p:attrName>
                                        </p:attrNameLst>
                                      </p:cBhvr>
                                      <p:tavLst>
                                        <p:tav tm="0">
                                          <p:val>
                                            <p:strVal val="#ppt_y+#ppt_h/2"/>
                                          </p:val>
                                        </p:tav>
                                        <p:tav tm="100000">
                                          <p:val>
                                            <p:strVal val="#ppt_y"/>
                                          </p:val>
                                        </p:tav>
                                      </p:tavLst>
                                    </p:anim>
                                    <p:anim calcmode="lin" valueType="num">
                                      <p:cBhvr>
                                        <p:cTn id="9" dur="500" fill="hold"/>
                                        <p:tgtEl>
                                          <p:spTgt spid="23555">
                                            <p:txEl>
                                              <p:pRg st="0" end="0"/>
                                            </p:txEl>
                                          </p:spTgt>
                                        </p:tgtEl>
                                        <p:attrNameLst>
                                          <p:attrName>ppt_w</p:attrName>
                                        </p:attrNameLst>
                                      </p:cBhvr>
                                      <p:tavLst>
                                        <p:tav tm="0">
                                          <p:val>
                                            <p:strVal val="#ppt_w"/>
                                          </p:val>
                                        </p:tav>
                                        <p:tav tm="100000">
                                          <p:val>
                                            <p:strVal val="#ppt_w"/>
                                          </p:val>
                                        </p:tav>
                                      </p:tavLst>
                                    </p:anim>
                                    <p:anim calcmode="lin" valueType="num">
                                      <p:cBhvr>
                                        <p:cTn id="10" dur="500" fill="hold"/>
                                        <p:tgtEl>
                                          <p:spTgt spid="2355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4" fill="hold" grpId="0" nodeType="clickEffect">
                                  <p:stCondLst>
                                    <p:cond delay="0"/>
                                  </p:stCondLst>
                                  <p:childTnLst>
                                    <p:set>
                                      <p:cBhvr>
                                        <p:cTn id="14" dur="1" fill="hold">
                                          <p:stCondLst>
                                            <p:cond delay="0"/>
                                          </p:stCondLst>
                                        </p:cTn>
                                        <p:tgtEl>
                                          <p:spTgt spid="23555">
                                            <p:txEl>
                                              <p:pRg st="1" end="1"/>
                                            </p:txEl>
                                          </p:spTgt>
                                        </p:tgtEl>
                                        <p:attrNameLst>
                                          <p:attrName>style.visibility</p:attrName>
                                        </p:attrNameLst>
                                      </p:cBhvr>
                                      <p:to>
                                        <p:strVal val="visible"/>
                                      </p:to>
                                    </p:set>
                                    <p:anim calcmode="lin" valueType="num">
                                      <p:cBhvr>
                                        <p:cTn id="15"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3555">
                                            <p:txEl>
                                              <p:pRg st="1" end="1"/>
                                            </p:txEl>
                                          </p:spTgt>
                                        </p:tgtEl>
                                        <p:attrNameLst>
                                          <p:attrName>ppt_y</p:attrName>
                                        </p:attrNameLst>
                                      </p:cBhvr>
                                      <p:tavLst>
                                        <p:tav tm="0">
                                          <p:val>
                                            <p:strVal val="#ppt_y+#ppt_h/2"/>
                                          </p:val>
                                        </p:tav>
                                        <p:tav tm="100000">
                                          <p:val>
                                            <p:strVal val="#ppt_y"/>
                                          </p:val>
                                        </p:tav>
                                      </p:tavLst>
                                    </p:anim>
                                    <p:anim calcmode="lin" valueType="num">
                                      <p:cBhvr>
                                        <p:cTn id="17" dur="500" fill="hold"/>
                                        <p:tgtEl>
                                          <p:spTgt spid="23555">
                                            <p:txEl>
                                              <p:pRg st="1" end="1"/>
                                            </p:txEl>
                                          </p:spTgt>
                                        </p:tgtEl>
                                        <p:attrNameLst>
                                          <p:attrName>ppt_w</p:attrName>
                                        </p:attrNameLst>
                                      </p:cBhvr>
                                      <p:tavLst>
                                        <p:tav tm="0">
                                          <p:val>
                                            <p:strVal val="#ppt_w"/>
                                          </p:val>
                                        </p:tav>
                                        <p:tav tm="100000">
                                          <p:val>
                                            <p:strVal val="#ppt_w"/>
                                          </p:val>
                                        </p:tav>
                                      </p:tavLst>
                                    </p:anim>
                                    <p:anim calcmode="lin" valueType="num">
                                      <p:cBhvr>
                                        <p:cTn id="18" dur="500" fill="hold"/>
                                        <p:tgtEl>
                                          <p:spTgt spid="2355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4" fill="hold" grpId="0" nodeType="clickEffect">
                                  <p:stCondLst>
                                    <p:cond delay="0"/>
                                  </p:stCondLst>
                                  <p:childTnLst>
                                    <p:set>
                                      <p:cBhvr>
                                        <p:cTn id="22" dur="1" fill="hold">
                                          <p:stCondLst>
                                            <p:cond delay="0"/>
                                          </p:stCondLst>
                                        </p:cTn>
                                        <p:tgtEl>
                                          <p:spTgt spid="23555">
                                            <p:txEl>
                                              <p:pRg st="2" end="2"/>
                                            </p:txEl>
                                          </p:spTgt>
                                        </p:tgtEl>
                                        <p:attrNameLst>
                                          <p:attrName>style.visibility</p:attrName>
                                        </p:attrNameLst>
                                      </p:cBhvr>
                                      <p:to>
                                        <p:strVal val="visible"/>
                                      </p:to>
                                    </p:set>
                                    <p:anim calcmode="lin" valueType="num">
                                      <p:cBhvr>
                                        <p:cTn id="23"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3555">
                                            <p:txEl>
                                              <p:pRg st="2" end="2"/>
                                            </p:txEl>
                                          </p:spTgt>
                                        </p:tgtEl>
                                        <p:attrNameLst>
                                          <p:attrName>ppt_y</p:attrName>
                                        </p:attrNameLst>
                                      </p:cBhvr>
                                      <p:tavLst>
                                        <p:tav tm="0">
                                          <p:val>
                                            <p:strVal val="#ppt_y+#ppt_h/2"/>
                                          </p:val>
                                        </p:tav>
                                        <p:tav tm="100000">
                                          <p:val>
                                            <p:strVal val="#ppt_y"/>
                                          </p:val>
                                        </p:tav>
                                      </p:tavLst>
                                    </p:anim>
                                    <p:anim calcmode="lin" valueType="num">
                                      <p:cBhvr>
                                        <p:cTn id="25" dur="500" fill="hold"/>
                                        <p:tgtEl>
                                          <p:spTgt spid="23555">
                                            <p:txEl>
                                              <p:pRg st="2" end="2"/>
                                            </p:txEl>
                                          </p:spTgt>
                                        </p:tgtEl>
                                        <p:attrNameLst>
                                          <p:attrName>ppt_w</p:attrName>
                                        </p:attrNameLst>
                                      </p:cBhvr>
                                      <p:tavLst>
                                        <p:tav tm="0">
                                          <p:val>
                                            <p:strVal val="#ppt_w"/>
                                          </p:val>
                                        </p:tav>
                                        <p:tav tm="100000">
                                          <p:val>
                                            <p:strVal val="#ppt_w"/>
                                          </p:val>
                                        </p:tav>
                                      </p:tavLst>
                                    </p:anim>
                                    <p:anim calcmode="lin" valueType="num">
                                      <p:cBhvr>
                                        <p:cTn id="26" dur="500" fill="hold"/>
                                        <p:tgtEl>
                                          <p:spTgt spid="2355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effectLst/>
        </p:spPr>
        <p:txBody>
          <a:bodyPr/>
          <a:lstStyle/>
          <a:p>
            <a:r>
              <a:rPr lang="en-US" sz="4800" b="1" dirty="0">
                <a:effectLst/>
              </a:rPr>
              <a:t>History </a:t>
            </a:r>
            <a:r>
              <a:rPr lang="en-US" sz="4800" b="1" dirty="0">
                <a:effectLst>
                  <a:outerShdw blurRad="38100" dist="38100" dir="2700000" algn="tl">
                    <a:srgbClr val="000000">
                      <a:alpha val="43137"/>
                    </a:srgbClr>
                  </a:outerShdw>
                </a:effectLst>
              </a:rPr>
              <a:t>of Social Gospel</a:t>
            </a:r>
            <a:endParaRPr lang="en-US" dirty="0">
              <a:effectLst>
                <a:outerShdw blurRad="38100" dist="38100" dir="2700000" algn="tl">
                  <a:srgbClr val="000000">
                    <a:alpha val="43137"/>
                  </a:srgbClr>
                </a:outerShdw>
              </a:effectLst>
            </a:endParaRPr>
          </a:p>
        </p:txBody>
      </p:sp>
      <p:sp>
        <p:nvSpPr>
          <p:cNvPr id="25603" name="Rectangle 3"/>
          <p:cNvSpPr>
            <a:spLocks noGrp="1" noChangeArrowheads="1"/>
          </p:cNvSpPr>
          <p:nvPr>
            <p:ph type="body" idx="1"/>
          </p:nvPr>
        </p:nvSpPr>
        <p:spPr>
          <a:xfrm>
            <a:off x="304800" y="1447800"/>
            <a:ext cx="8686800" cy="5410200"/>
          </a:xfrm>
        </p:spPr>
        <p:txBody>
          <a:bodyPr/>
          <a:lstStyle/>
          <a:p>
            <a:pPr>
              <a:lnSpc>
                <a:spcPct val="90000"/>
              </a:lnSpc>
              <a:buClr>
                <a:srgbClr val="66FFFF"/>
              </a:buClr>
              <a:buSzPct val="100000"/>
              <a:buFont typeface="Arial" panose="020B0604020202020204" pitchFamily="34" charset="0"/>
              <a:buChar char="•"/>
            </a:pPr>
            <a:r>
              <a:rPr lang="en-US" sz="3600" dirty="0">
                <a:effectLst/>
              </a:rPr>
              <a:t>Darwin’s theories affected “elite clergy”</a:t>
            </a:r>
          </a:p>
          <a:p>
            <a:pPr>
              <a:lnSpc>
                <a:spcPct val="90000"/>
              </a:lnSpc>
              <a:buClr>
                <a:srgbClr val="66FFFF"/>
              </a:buClr>
              <a:buSzPct val="100000"/>
              <a:buFont typeface="Arial" panose="020B0604020202020204" pitchFamily="34" charset="0"/>
              <a:buChar char="•"/>
            </a:pPr>
            <a:r>
              <a:rPr lang="en-US" sz="3600" dirty="0">
                <a:effectLst/>
              </a:rPr>
              <a:t>Faith lost in spiritual mission of church</a:t>
            </a:r>
          </a:p>
          <a:p>
            <a:pPr>
              <a:lnSpc>
                <a:spcPct val="90000"/>
              </a:lnSpc>
              <a:buClr>
                <a:srgbClr val="66FFFF"/>
              </a:buClr>
              <a:buSzPct val="100000"/>
              <a:buFont typeface="Arial" panose="020B0604020202020204" pitchFamily="34" charset="0"/>
              <a:buChar char="•"/>
            </a:pPr>
            <a:r>
              <a:rPr lang="en-US" sz="3600" dirty="0">
                <a:effectLst/>
              </a:rPr>
              <a:t>Had “institution” seeking another purpose</a:t>
            </a:r>
          </a:p>
          <a:p>
            <a:pPr>
              <a:lnSpc>
                <a:spcPct val="90000"/>
              </a:lnSpc>
              <a:buClr>
                <a:srgbClr val="66FFFF"/>
              </a:buClr>
              <a:buSzPct val="100000"/>
              <a:buFont typeface="Arial" panose="020B0604020202020204" pitchFamily="34" charset="0"/>
              <a:buChar char="•"/>
            </a:pPr>
            <a:r>
              <a:rPr lang="en-US" sz="3600" dirty="0">
                <a:effectLst/>
              </a:rPr>
              <a:t>Became place to address social ills</a:t>
            </a:r>
          </a:p>
          <a:p>
            <a:pPr>
              <a:lnSpc>
                <a:spcPct val="90000"/>
              </a:lnSpc>
              <a:buClr>
                <a:srgbClr val="66FFFF"/>
              </a:buClr>
              <a:buSzPct val="100000"/>
              <a:buFont typeface="Arial" panose="020B0604020202020204" pitchFamily="34" charset="0"/>
              <a:buChar char="•"/>
            </a:pPr>
            <a:r>
              <a:rPr lang="en-US" sz="3600" dirty="0">
                <a:effectLst/>
              </a:rPr>
              <a:t>Had to attract large numbers to succeed</a:t>
            </a:r>
          </a:p>
          <a:p>
            <a:pPr>
              <a:lnSpc>
                <a:spcPct val="90000"/>
              </a:lnSpc>
              <a:buClr>
                <a:srgbClr val="66FFFF"/>
              </a:buClr>
              <a:buSzPct val="100000"/>
              <a:buFont typeface="Arial" panose="020B0604020202020204" pitchFamily="34" charset="0"/>
              <a:buChar char="•"/>
            </a:pPr>
            <a:r>
              <a:rPr lang="en-US" sz="3600" dirty="0">
                <a:effectLst/>
              </a:rPr>
              <a:t>Done by entertainment </a:t>
            </a:r>
            <a:r>
              <a:rPr lang="en-US" sz="3600" dirty="0" smtClean="0">
                <a:effectLst/>
              </a:rPr>
              <a:t>&amp; activities of </a:t>
            </a:r>
            <a:r>
              <a:rPr lang="en-US" sz="3600" dirty="0">
                <a:effectLst/>
              </a:rPr>
              <a:t>popular </a:t>
            </a:r>
            <a:r>
              <a:rPr lang="en-US" sz="3600" dirty="0" smtClean="0">
                <a:effectLst/>
              </a:rPr>
              <a:t>appeal (“meeting man’s </a:t>
            </a:r>
            <a:r>
              <a:rPr lang="en-US" sz="3600" i="1" dirty="0" smtClean="0">
                <a:effectLst/>
              </a:rPr>
              <a:t>felt needs</a:t>
            </a:r>
            <a:r>
              <a:rPr lang="en-US" sz="3600" dirty="0" smtClean="0">
                <a:effectLst/>
              </a:rPr>
              <a:t>”)</a:t>
            </a:r>
            <a:endParaRPr lang="en-US" sz="3600" dirty="0">
              <a:effectLst/>
            </a:endParaRPr>
          </a:p>
          <a:p>
            <a:pPr>
              <a:lnSpc>
                <a:spcPct val="90000"/>
              </a:lnSpc>
              <a:buClr>
                <a:srgbClr val="66FFFF"/>
              </a:buClr>
              <a:buSzPct val="100000"/>
              <a:buFont typeface="Arial" panose="020B0604020202020204" pitchFamily="34" charset="0"/>
              <a:buChar char="•"/>
            </a:pPr>
            <a:r>
              <a:rPr lang="en-US" sz="3600" dirty="0">
                <a:solidFill>
                  <a:schemeClr val="tx2"/>
                </a:solidFill>
                <a:effectLst/>
              </a:rPr>
              <a:t>Attracted people with popular methods &amp; replaced the </a:t>
            </a:r>
            <a:r>
              <a:rPr lang="en-US" sz="3600" dirty="0" smtClean="0">
                <a:solidFill>
                  <a:schemeClr val="tx2"/>
                </a:solidFill>
                <a:effectLst/>
              </a:rPr>
              <a:t>true gospel</a:t>
            </a:r>
            <a:r>
              <a:rPr lang="en-US" sz="3600" dirty="0" smtClean="0">
                <a:solidFill>
                  <a:schemeClr val="tx2"/>
                </a:solidFill>
                <a:effectLst/>
              </a:rPr>
              <a:t> </a:t>
            </a:r>
            <a:r>
              <a:rPr lang="en-US" sz="3600" dirty="0">
                <a:solidFill>
                  <a:schemeClr val="tx2"/>
                </a:solidFill>
                <a:effectLst/>
              </a:rPr>
              <a:t>as focus of appeal</a:t>
            </a:r>
            <a:endParaRPr lang="en-US" sz="3600"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ox(out)">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ox(out)">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box(out)">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box(out)">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box(out)">
                                      <p:cBhvr>
                                        <p:cTn id="27" dur="500"/>
                                        <p:tgtEl>
                                          <p:spTgt spid="25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25603">
                                            <p:txEl>
                                              <p:pRg st="5" end="5"/>
                                            </p:txEl>
                                          </p:spTgt>
                                        </p:tgtEl>
                                        <p:attrNameLst>
                                          <p:attrName>style.visibility</p:attrName>
                                        </p:attrNameLst>
                                      </p:cBhvr>
                                      <p:to>
                                        <p:strVal val="visible"/>
                                      </p:to>
                                    </p:set>
                                    <p:animEffect transition="in" filter="box(out)">
                                      <p:cBhvr>
                                        <p:cTn id="32" dur="500"/>
                                        <p:tgtEl>
                                          <p:spTgt spid="2560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25603">
                                            <p:txEl>
                                              <p:pRg st="6" end="6"/>
                                            </p:txEl>
                                          </p:spTgt>
                                        </p:tgtEl>
                                        <p:attrNameLst>
                                          <p:attrName>style.visibility</p:attrName>
                                        </p:attrNameLst>
                                      </p:cBhvr>
                                      <p:to>
                                        <p:strVal val="visible"/>
                                      </p:to>
                                    </p:set>
                                    <p:animEffect transition="in" filter="box(out)">
                                      <p:cBhvr>
                                        <p:cTn id="37"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7" y="1066800"/>
            <a:ext cx="9178834" cy="4724400"/>
          </a:xfrm>
          <a:prstGeom prst="rect">
            <a:avLst/>
          </a:prstGeom>
        </p:spPr>
      </p:pic>
    </p:spTree>
    <p:extLst>
      <p:ext uri="{BB962C8B-B14F-4D97-AF65-F5344CB8AC3E}">
        <p14:creationId xmlns:p14="http://schemas.microsoft.com/office/powerpoint/2010/main" val="2860321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rbit">
  <a:themeElements>
    <a:clrScheme name="">
      <a:dk1>
        <a:srgbClr val="800000"/>
      </a:dk1>
      <a:lt1>
        <a:srgbClr val="FFFFFF"/>
      </a:lt1>
      <a:dk2>
        <a:srgbClr val="000000"/>
      </a:dk2>
      <a:lt2>
        <a:srgbClr val="FFFF7D"/>
      </a:lt2>
      <a:accent1>
        <a:srgbClr val="B40022"/>
      </a:accent1>
      <a:accent2>
        <a:srgbClr val="FFA1A1"/>
      </a:accent2>
      <a:accent3>
        <a:srgbClr val="AAAAAA"/>
      </a:accent3>
      <a:accent4>
        <a:srgbClr val="DADADA"/>
      </a:accent4>
      <a:accent5>
        <a:srgbClr val="D6AAAB"/>
      </a:accent5>
      <a:accent6>
        <a:srgbClr val="E79191"/>
      </a:accent6>
      <a:hlink>
        <a:srgbClr val="FFFFCC"/>
      </a:hlink>
      <a:folHlink>
        <a:srgbClr val="FFCC66"/>
      </a:folHlink>
    </a:clrScheme>
    <a:fontScheme name="Orbi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800000"/>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Office\Templates\Orbit.pot</Template>
  <TotalTime>6144</TotalTime>
  <Words>536</Words>
  <Application>Microsoft Office PowerPoint</Application>
  <PresentationFormat>On-screen Show (4:3)</PresentationFormat>
  <Paragraphs>70</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Orbit</vt:lpstr>
      <vt:lpstr>Authorized Mission of the Church</vt:lpstr>
      <vt:lpstr>Ephesians 4:11-16</vt:lpstr>
      <vt:lpstr>Church Has Spiritual Mission: Proclaim the Truth of the Gospel</vt:lpstr>
      <vt:lpstr>What Gospel Was Taught In The First Century? Romans 1:15-17</vt:lpstr>
      <vt:lpstr>What Gospel Was Taught In The First Century? 1 Corinthians 1:18 - 2:5</vt:lpstr>
      <vt:lpstr>What Gospel Was Taught In The First Century? 2 Corinthians 4:1-5</vt:lpstr>
      <vt:lpstr>Pure Gospel Must Be Preached in Its Purity &amp; Entirety</vt:lpstr>
      <vt:lpstr>History of Social Gospel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Twickenham Church of Christ “Community Class Series” free to public</vt:lpstr>
      <vt:lpstr>What Must We Do?</vt:lpstr>
    </vt:vector>
  </TitlesOfParts>
  <Company>South Livingston C of 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Unknown User</dc:creator>
  <cp:lastModifiedBy>Harry</cp:lastModifiedBy>
  <cp:revision>63</cp:revision>
  <dcterms:created xsi:type="dcterms:W3CDTF">1999-10-30T20:42:05Z</dcterms:created>
  <dcterms:modified xsi:type="dcterms:W3CDTF">2013-09-22T06:05:29Z</dcterms:modified>
</cp:coreProperties>
</file>