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7" r:id="rId2"/>
    <p:sldId id="265" r:id="rId3"/>
    <p:sldId id="266" r:id="rId4"/>
    <p:sldId id="258" r:id="rId5"/>
    <p:sldId id="260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4B3219"/>
    <a:srgbClr val="996633"/>
    <a:srgbClr val="FFFF00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8" name="AutoShape 11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AutoShape 12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" name="AutoShape 13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" name="AutoShape 14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" name="AutoShape 15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" name="AutoShape 16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" name="AutoShape 17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AutoShape 19"/>
          <p:cNvSpPr>
            <a:spLocks noChangeArrowheads="1"/>
          </p:cNvSpPr>
          <p:nvPr/>
        </p:nvSpPr>
        <p:spPr bwMode="auto">
          <a:xfrm flipH="1">
            <a:off x="547688" y="2717800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" name="Oval 20"/>
          <p:cNvSpPr>
            <a:spLocks noChangeArrowheads="1"/>
          </p:cNvSpPr>
          <p:nvPr/>
        </p:nvSpPr>
        <p:spPr bwMode="auto">
          <a:xfrm>
            <a:off x="433388" y="26971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" name="Oval 22"/>
          <p:cNvSpPr>
            <a:spLocks noChangeArrowheads="1"/>
          </p:cNvSpPr>
          <p:nvPr/>
        </p:nvSpPr>
        <p:spPr bwMode="auto">
          <a:xfrm>
            <a:off x="9236075" y="2697163"/>
            <a:ext cx="304800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484188" y="2760663"/>
            <a:ext cx="8751887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grpSp>
        <p:nvGrpSpPr>
          <p:cNvPr id="21" name="Group 24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2" name="AutoShape 25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" name="AutoShape 26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4" name="AutoShape 27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" name="AutoShape 28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" name="AutoShape 29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" name="AutoShape 30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56 h 264"/>
                <a:gd name="T2" fmla="*/ 1 w 457"/>
                <a:gd name="T3" fmla="*/ 0 h 264"/>
                <a:gd name="T4" fmla="*/ 0 w 457"/>
                <a:gd name="T5" fmla="*/ 260 h 264"/>
                <a:gd name="T6" fmla="*/ 457 w 457"/>
                <a:gd name="T7" fmla="*/ 256 h 2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2954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170CBC9-D1A2-4AF7-9653-BD1204125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76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4602E-773D-41C8-83B6-BDE4901AA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39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419100"/>
            <a:ext cx="1943100" cy="5740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419100"/>
            <a:ext cx="5676900" cy="5740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E64F2-C5A9-418F-A08B-BC8B980C2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23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A4E5C-7D0E-4FF7-A5D6-A0F562026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56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EC9A9-C718-45B3-A185-E2AD1EDBF6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41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044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044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3BD00-8107-4C53-9826-2035F3FD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74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A9B91-958F-452A-82CF-68E9CBFEF5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4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699DB-850C-4F15-8821-404EF9996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43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095F3-529F-4715-9AA8-4ECABFCDC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1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4ABB0-381B-4FEB-818F-4EE6E14B7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1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03C3A-D627-499C-8954-4F3645F66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08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50000">
              <a:srgbClr val="4B3219"/>
            </a:gs>
            <a:gs pos="100000">
              <a:srgbClr val="99663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4191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0447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2555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6395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295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latin typeface="Arial Narrow" pitchFamily="34" charset="0"/>
              </a:defRPr>
            </a:lvl1pPr>
          </a:lstStyle>
          <a:p>
            <a:pPr>
              <a:defRPr/>
            </a:pPr>
            <a:fld id="{3E04B466-7FE0-40B0-9B79-A73A6914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1047" name="AutoShape 8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48" name="AutoShape 9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49" name="AutoShape 10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50" name="AutoShape 11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51" name="AutoShape 12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52" name="AutoShape 13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53" name="AutoShape 14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 flipH="1">
            <a:off x="547688" y="17033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5" name="Rectangle 18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7" name="Rectangle 20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grpSp>
        <p:nvGrpSpPr>
          <p:cNvPr id="1038" name="Group 21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1039" name="AutoShape 2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40" name="AutoShape 2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41" name="AutoShape 2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42" name="AutoShape 2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43" name="AutoShape 2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44" name="AutoShape 2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45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Freeform 2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56 h 264"/>
                <a:gd name="T2" fmla="*/ 1 w 457"/>
                <a:gd name="T3" fmla="*/ 0 h 264"/>
                <a:gd name="T4" fmla="*/ 0 w 457"/>
                <a:gd name="T5" fmla="*/ 260 h 264"/>
                <a:gd name="T6" fmla="*/ 457 w 457"/>
                <a:gd name="T7" fmla="*/ 256 h 2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/>
      <p:bldP spid="2067" grpId="0" animBg="1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b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838200"/>
            <a:ext cx="7315200" cy="2286000"/>
          </a:xfrm>
        </p:spPr>
        <p:txBody>
          <a:bodyPr anchor="ctr"/>
          <a:lstStyle/>
          <a:p>
            <a:pPr algn="ctr">
              <a:lnSpc>
                <a:spcPct val="85000"/>
              </a:lnSpc>
              <a:defRPr/>
            </a:pPr>
            <a:r>
              <a:rPr lang="en-US" sz="8800" b="1" dirty="0" smtClean="0">
                <a:solidFill>
                  <a:srgbClr val="FFFF00"/>
                </a:solidFill>
              </a:rPr>
              <a:t>Life &amp; Death in Christ</a:t>
            </a:r>
            <a:endParaRPr lang="en-US" sz="8800" b="1" dirty="0" smtClean="0">
              <a:solidFill>
                <a:srgbClr val="FFFF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048000"/>
            <a:ext cx="9144000" cy="1752600"/>
          </a:xfrm>
        </p:spPr>
        <p:txBody>
          <a:bodyPr anchor="ctr"/>
          <a:lstStyle/>
          <a:p>
            <a:pPr algn="ctr">
              <a:defRPr/>
            </a:pPr>
            <a:r>
              <a:rPr lang="en-US" sz="5400" b="1" i="1" dirty="0" smtClean="0"/>
              <a:t>Philippians 1:12-24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0889"/>
          </a:xfrm>
        </p:spPr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FFFF00"/>
                </a:solidFill>
              </a:rPr>
              <a:t>Philippians 1:12-24</a:t>
            </a: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76200" y="920889"/>
            <a:ext cx="90678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000" b="1" baseline="30000" dirty="0">
                <a:solidFill>
                  <a:srgbClr val="FFFF00"/>
                </a:solidFill>
              </a:rPr>
              <a:t>12</a:t>
            </a:r>
            <a:r>
              <a:rPr lang="en-US" altLang="en-US" sz="3000" dirty="0"/>
              <a:t> But I want you to know, brethren, that </a:t>
            </a:r>
            <a:r>
              <a:rPr lang="en-US" altLang="en-US" sz="3000" dirty="0" smtClean="0"/>
              <a:t>the things </a:t>
            </a:r>
            <a:r>
              <a:rPr lang="en-US" altLang="en-US" sz="3000" dirty="0"/>
              <a:t>things which happened to me have actually turned out for the furtherance of the gospel, </a:t>
            </a:r>
            <a:r>
              <a:rPr lang="en-US" altLang="en-US" sz="3000" b="1" baseline="30000" dirty="0">
                <a:solidFill>
                  <a:srgbClr val="FFFF00"/>
                </a:solidFill>
              </a:rPr>
              <a:t>13</a:t>
            </a:r>
            <a:r>
              <a:rPr lang="en-US" altLang="en-US" sz="3000" dirty="0"/>
              <a:t> so that it has become evident to the whole palace guard, and to all the rest, that my chains are in Christ; </a:t>
            </a:r>
            <a:r>
              <a:rPr lang="en-US" altLang="en-US" sz="3000" b="1" baseline="30000" dirty="0">
                <a:solidFill>
                  <a:srgbClr val="FFFF00"/>
                </a:solidFill>
              </a:rPr>
              <a:t>14</a:t>
            </a:r>
            <a:r>
              <a:rPr lang="en-US" altLang="en-US" sz="3000" dirty="0"/>
              <a:t> and most of the brethren in the Lord, having become confident by my chains, are much more bold to speak the word without fear. </a:t>
            </a:r>
            <a:r>
              <a:rPr lang="en-US" altLang="en-US" sz="3000" b="1" baseline="30000" dirty="0">
                <a:solidFill>
                  <a:srgbClr val="FFFF00"/>
                </a:solidFill>
              </a:rPr>
              <a:t>15</a:t>
            </a:r>
            <a:r>
              <a:rPr lang="en-US" altLang="en-US" sz="3000" dirty="0"/>
              <a:t> Some indeed preach Christ even from envy and strife, and some also from goodwill: </a:t>
            </a:r>
            <a:r>
              <a:rPr lang="en-US" altLang="en-US" sz="3000" b="1" baseline="30000" dirty="0">
                <a:solidFill>
                  <a:srgbClr val="FFFF00"/>
                </a:solidFill>
              </a:rPr>
              <a:t>16</a:t>
            </a:r>
            <a:r>
              <a:rPr lang="en-US" altLang="en-US" sz="3000" dirty="0"/>
              <a:t> The former preach Christ from selfish ambition, not sincerely, supposing to add affliction to my chains; </a:t>
            </a:r>
            <a:r>
              <a:rPr lang="en-US" altLang="en-US" sz="3000" b="1" baseline="30000" dirty="0">
                <a:solidFill>
                  <a:srgbClr val="FFFF00"/>
                </a:solidFill>
              </a:rPr>
              <a:t>17</a:t>
            </a:r>
            <a:r>
              <a:rPr lang="en-US" altLang="en-US" sz="3000" dirty="0"/>
              <a:t> but the latter out of love, knowing that I am appointed for the defense of the gospel</a:t>
            </a:r>
            <a:r>
              <a:rPr lang="en-US" altLang="en-US" sz="3000" dirty="0" smtClean="0"/>
              <a:t>.</a:t>
            </a:r>
            <a:endParaRPr lang="en-US" alt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76200" y="104775"/>
            <a:ext cx="9067800" cy="655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000" b="1" baseline="30000" dirty="0" smtClean="0">
                <a:solidFill>
                  <a:srgbClr val="FFFF00"/>
                </a:solidFill>
              </a:rPr>
              <a:t>18</a:t>
            </a:r>
            <a:r>
              <a:rPr lang="en-US" altLang="en-US" sz="3000" dirty="0"/>
              <a:t> What then? Only that in every way, whether </a:t>
            </a:r>
            <a:r>
              <a:rPr lang="en-US" altLang="en-US" sz="3000" dirty="0" smtClean="0"/>
              <a:t>in pretense or </a:t>
            </a:r>
            <a:r>
              <a:rPr lang="en-US" altLang="en-US" sz="3000" dirty="0"/>
              <a:t>in truth, Christ is preached; and in this I rejoice, yes, and will rejoice. </a:t>
            </a:r>
            <a:r>
              <a:rPr lang="en-US" altLang="en-US" sz="3000" b="1" baseline="30000" dirty="0">
                <a:solidFill>
                  <a:srgbClr val="FFFF00"/>
                </a:solidFill>
              </a:rPr>
              <a:t>19</a:t>
            </a:r>
            <a:r>
              <a:rPr lang="en-US" altLang="en-US" sz="3000" dirty="0"/>
              <a:t> For I know that this will turn out for my deliverance through your prayer and the supply of the Spirit of Jesus Christ, </a:t>
            </a:r>
            <a:r>
              <a:rPr lang="en-US" altLang="en-US" sz="3000" b="1" baseline="30000" dirty="0">
                <a:solidFill>
                  <a:srgbClr val="FFFF00"/>
                </a:solidFill>
              </a:rPr>
              <a:t>20</a:t>
            </a:r>
            <a:r>
              <a:rPr lang="en-US" altLang="en-US" sz="3000" dirty="0"/>
              <a:t> according to my earnest expectation and hope that in nothing I shall be ashamed, but with all boldness, as always, so now also Christ will be magnified in my body, whether by life or </a:t>
            </a:r>
            <a:r>
              <a:rPr lang="en-US" altLang="en-US" sz="3000" dirty="0" smtClean="0"/>
              <a:t>by death. </a:t>
            </a:r>
            <a:r>
              <a:rPr lang="en-US" altLang="en-US" sz="3000" b="1" baseline="30000" dirty="0" smtClean="0">
                <a:solidFill>
                  <a:srgbClr val="FFFF00"/>
                </a:solidFill>
              </a:rPr>
              <a:t>21</a:t>
            </a:r>
            <a:r>
              <a:rPr lang="en-US" altLang="en-US" sz="3000" dirty="0"/>
              <a:t> For to me, to live is Christ, and to die is gain. </a:t>
            </a:r>
            <a:r>
              <a:rPr lang="en-US" altLang="en-US" sz="3000" b="1" baseline="30000" dirty="0">
                <a:solidFill>
                  <a:srgbClr val="FFFF00"/>
                </a:solidFill>
              </a:rPr>
              <a:t>22</a:t>
            </a:r>
            <a:r>
              <a:rPr lang="en-US" altLang="en-US" sz="3000" dirty="0"/>
              <a:t> But if I live on in the flesh, this will mean </a:t>
            </a:r>
            <a:r>
              <a:rPr lang="en-US" altLang="en-US" sz="3000" dirty="0" smtClean="0"/>
              <a:t>fruit from my labor</a:t>
            </a:r>
            <a:r>
              <a:rPr lang="en-US" altLang="en-US" sz="3000" dirty="0"/>
              <a:t>; yet what I shall choose I cannot tell. </a:t>
            </a:r>
            <a:r>
              <a:rPr lang="en-US" altLang="en-US" sz="3000" b="1" baseline="30000" dirty="0">
                <a:solidFill>
                  <a:srgbClr val="FFFF00"/>
                </a:solidFill>
              </a:rPr>
              <a:t>23</a:t>
            </a:r>
            <a:r>
              <a:rPr lang="en-US" altLang="en-US" sz="3000" dirty="0"/>
              <a:t> For</a:t>
            </a:r>
            <a:r>
              <a:rPr lang="en-US" altLang="en-US" sz="3000" b="1" baseline="30000" dirty="0"/>
              <a:t> </a:t>
            </a:r>
            <a:r>
              <a:rPr lang="en-US" altLang="en-US" sz="3000" dirty="0"/>
              <a:t>I am hard-pressed between the two, having a desire to depart and be with Christ, which is far better</a:t>
            </a:r>
            <a:r>
              <a:rPr lang="en-US" altLang="en-US" sz="3000" dirty="0" smtClean="0"/>
              <a:t>. </a:t>
            </a:r>
            <a:r>
              <a:rPr lang="en-US" altLang="en-US" sz="3000" b="1" baseline="30000" dirty="0">
                <a:solidFill>
                  <a:srgbClr val="FFFF00"/>
                </a:solidFill>
              </a:rPr>
              <a:t>24 </a:t>
            </a:r>
            <a:r>
              <a:rPr lang="en-US" altLang="en-US" sz="3000" dirty="0"/>
              <a:t>Nevertheless to remain in the flesh is more needful for you.</a:t>
            </a:r>
          </a:p>
        </p:txBody>
      </p:sp>
    </p:spTree>
    <p:extLst>
      <p:ext uri="{BB962C8B-B14F-4D97-AF65-F5344CB8AC3E}">
        <p14:creationId xmlns:p14="http://schemas.microsoft.com/office/powerpoint/2010/main" val="45558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 anchor="ctr"/>
          <a:lstStyle/>
          <a:p>
            <a:pPr algn="ctr">
              <a:defRPr/>
            </a:pPr>
            <a:r>
              <a:rPr lang="en-US" sz="4800" b="1" dirty="0" smtClean="0">
                <a:solidFill>
                  <a:srgbClr val="FFFF00"/>
                </a:solidFill>
              </a:rPr>
              <a:t>Examining Paul’s Viewpoint</a:t>
            </a:r>
            <a:endParaRPr lang="en-US" b="1" dirty="0" smtClean="0">
              <a:solidFill>
                <a:srgbClr val="FFFF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686800" cy="5638800"/>
          </a:xfrm>
        </p:spPr>
        <p:txBody>
          <a:bodyPr/>
          <a:lstStyle/>
          <a:p>
            <a:pPr marL="341313" indent="-341313"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600" dirty="0" smtClean="0"/>
              <a:t>Paul, imprisoned &amp; suffering </a:t>
            </a:r>
            <a:r>
              <a:rPr lang="en-US" sz="3600" dirty="0" smtClean="0"/>
              <a:t>as </a:t>
            </a:r>
            <a:r>
              <a:rPr lang="en-US" sz="3600" dirty="0" smtClean="0"/>
              <a:t>an innocent person, could have been bitter</a:t>
            </a:r>
            <a:endParaRPr lang="en-US" sz="3600" dirty="0" smtClean="0"/>
          </a:p>
          <a:p>
            <a:pPr marL="341313" indent="-341313"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600" dirty="0" smtClean="0"/>
              <a:t>Yet, </a:t>
            </a:r>
            <a:r>
              <a:rPr lang="en-US" sz="3600" dirty="0" smtClean="0"/>
              <a:t>epistle often </a:t>
            </a:r>
            <a:r>
              <a:rPr lang="en-US" sz="3600" dirty="0" smtClean="0"/>
              <a:t>called “Epistle of Joy</a:t>
            </a:r>
            <a:r>
              <a:rPr lang="en-US" sz="3600" dirty="0" smtClean="0"/>
              <a:t>”</a:t>
            </a:r>
            <a:endParaRPr lang="en-US" sz="3600" dirty="0" smtClean="0"/>
          </a:p>
          <a:p>
            <a:pPr marL="341313" indent="-341313"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600" dirty="0" smtClean="0"/>
              <a:t>Must have been very encouraging to the original </a:t>
            </a:r>
            <a:r>
              <a:rPr lang="en-US" sz="3600" dirty="0" smtClean="0"/>
              <a:t>readers dealing with their trials</a:t>
            </a:r>
            <a:endParaRPr lang="en-US" sz="3600" dirty="0" smtClean="0"/>
          </a:p>
          <a:p>
            <a:pPr marL="341313" indent="-341313"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600" dirty="0" smtClean="0"/>
              <a:t>Serves as great encouragement to </a:t>
            </a:r>
            <a:r>
              <a:rPr lang="en-US" sz="3600" dirty="0" smtClean="0"/>
              <a:t>us also</a:t>
            </a:r>
          </a:p>
          <a:p>
            <a:pPr marL="341313" indent="-341313"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600" dirty="0" smtClean="0"/>
              <a:t>Reason for Paul’s joy was not his present circumstances, but his future hope in Christ</a:t>
            </a:r>
            <a:endParaRPr lang="en-US" sz="3600" dirty="0" smtClean="0"/>
          </a:p>
          <a:p>
            <a:pPr marL="341313" indent="-341313"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600" dirty="0" smtClean="0"/>
              <a:t>Priority put on cause of Christ, not self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1752600"/>
          </a:xfrm>
        </p:spPr>
        <p:txBody>
          <a:bodyPr anchor="ctr"/>
          <a:lstStyle/>
          <a:p>
            <a:pPr algn="ctr">
              <a:defRPr/>
            </a:pPr>
            <a:r>
              <a:rPr lang="en-US" sz="4800" b="1" dirty="0" smtClean="0">
                <a:solidFill>
                  <a:srgbClr val="FFFF00"/>
                </a:solidFill>
              </a:rPr>
              <a:t>Paul Had Faith That God Would Act </a:t>
            </a:r>
            <a:r>
              <a:rPr lang="en-US" sz="4800" b="1" dirty="0" smtClean="0">
                <a:solidFill>
                  <a:srgbClr val="FFFF00"/>
                </a:solidFill>
              </a:rPr>
              <a:t>to </a:t>
            </a:r>
            <a:r>
              <a:rPr lang="en-US" sz="4800" b="1" dirty="0" smtClean="0">
                <a:solidFill>
                  <a:srgbClr val="FFFF00"/>
                </a:solidFill>
              </a:rPr>
              <a:t>Bring </a:t>
            </a:r>
            <a:r>
              <a:rPr lang="en-US" sz="4800" b="1" dirty="0" smtClean="0">
                <a:solidFill>
                  <a:srgbClr val="FFFF00"/>
                </a:solidFill>
              </a:rPr>
              <a:t>about </a:t>
            </a:r>
            <a:r>
              <a:rPr lang="en-US" sz="4800" b="1" dirty="0" smtClean="0">
                <a:solidFill>
                  <a:srgbClr val="FFFF00"/>
                </a:solidFill>
              </a:rPr>
              <a:t>Good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610600" cy="50292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600" dirty="0" smtClean="0"/>
              <a:t>Principle stated - </a:t>
            </a:r>
            <a:r>
              <a:rPr lang="en-US" sz="3600" b="1" i="1" dirty="0" smtClean="0">
                <a:solidFill>
                  <a:srgbClr val="FFFF66"/>
                </a:solidFill>
              </a:rPr>
              <a:t>Romans 8:28-30</a:t>
            </a:r>
          </a:p>
          <a:p>
            <a:pPr lvl="1">
              <a:defRPr/>
            </a:pPr>
            <a:r>
              <a:rPr lang="en-US" sz="3200" dirty="0" smtClean="0"/>
              <a:t>Text deals with plan of </a:t>
            </a:r>
            <a:r>
              <a:rPr lang="en-US" sz="3200" dirty="0" smtClean="0"/>
              <a:t>salvation (</a:t>
            </a:r>
            <a:r>
              <a:rPr lang="en-US" sz="3200" b="1" i="1" dirty="0" smtClean="0">
                <a:solidFill>
                  <a:srgbClr val="FFFF66"/>
                </a:solidFill>
              </a:rPr>
              <a:t>Gal. 4:4-5</a:t>
            </a:r>
            <a:r>
              <a:rPr lang="en-US" sz="3200" dirty="0" smtClean="0"/>
              <a:t>)</a:t>
            </a:r>
            <a:endParaRPr lang="en-US" sz="3200" dirty="0" smtClean="0"/>
          </a:p>
          <a:p>
            <a:pPr lvl="1">
              <a:defRPr/>
            </a:pPr>
            <a:r>
              <a:rPr lang="en-US" sz="3200" dirty="0" smtClean="0"/>
              <a:t>Same is true of any purpose of </a:t>
            </a:r>
            <a:r>
              <a:rPr lang="en-US" sz="3200" dirty="0" smtClean="0"/>
              <a:t>God (</a:t>
            </a:r>
            <a:r>
              <a:rPr lang="en-US" sz="3200" b="1" i="1" dirty="0" smtClean="0">
                <a:solidFill>
                  <a:srgbClr val="FFFF66"/>
                </a:solidFill>
              </a:rPr>
              <a:t>Job 42:2</a:t>
            </a:r>
            <a:r>
              <a:rPr lang="en-US" sz="3200" dirty="0" smtClean="0"/>
              <a:t>)</a:t>
            </a:r>
            <a:endParaRPr lang="en-US" sz="3200" dirty="0" smtClean="0"/>
          </a:p>
          <a:p>
            <a:pPr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600" dirty="0" smtClean="0"/>
              <a:t>God has always required characters of faith to trust in His power &amp; wisdom</a:t>
            </a:r>
          </a:p>
          <a:p>
            <a:pPr lvl="1">
              <a:defRPr/>
            </a:pPr>
            <a:r>
              <a:rPr lang="en-US" sz="3200" b="1" i="1" dirty="0" smtClean="0">
                <a:solidFill>
                  <a:srgbClr val="FFFF66"/>
                </a:solidFill>
              </a:rPr>
              <a:t>Habakkuk 1 &amp; 2</a:t>
            </a:r>
            <a:endParaRPr lang="en-US" sz="3200" dirty="0" smtClean="0"/>
          </a:p>
          <a:p>
            <a:pPr lvl="1">
              <a:defRPr/>
            </a:pPr>
            <a:r>
              <a:rPr lang="en-US" sz="3200" b="1" i="1" dirty="0" smtClean="0">
                <a:solidFill>
                  <a:srgbClr val="FFFF66"/>
                </a:solidFill>
              </a:rPr>
              <a:t>Psalm 37:5 </a:t>
            </a:r>
            <a:r>
              <a:rPr lang="en-US" sz="3200" dirty="0" smtClean="0"/>
              <a:t>(</a:t>
            </a:r>
            <a:r>
              <a:rPr lang="en-US" sz="3200" dirty="0" err="1" smtClean="0"/>
              <a:t>eg</a:t>
            </a:r>
            <a:r>
              <a:rPr lang="en-US" sz="3200" dirty="0" smtClean="0"/>
              <a:t>. </a:t>
            </a:r>
            <a:r>
              <a:rPr lang="en-US" sz="3200" dirty="0"/>
              <a:t>L</a:t>
            </a:r>
            <a:r>
              <a:rPr lang="en-US" sz="3200" dirty="0" smtClean="0"/>
              <a:t>ife </a:t>
            </a:r>
            <a:r>
              <a:rPr lang="en-US" sz="3200" dirty="0" smtClean="0"/>
              <a:t>of </a:t>
            </a:r>
            <a:r>
              <a:rPr lang="en-US" sz="3200" dirty="0" smtClean="0"/>
              <a:t>Joseph)</a:t>
            </a:r>
            <a:endParaRPr lang="en-US" sz="3200" dirty="0" smtClean="0"/>
          </a:p>
          <a:p>
            <a:pPr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600" dirty="0" smtClean="0"/>
              <a:t>Book of Revelation assures </a:t>
            </a:r>
            <a:r>
              <a:rPr lang="en-US" sz="3600" dirty="0" smtClean="0"/>
              <a:t>victory of faith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600200"/>
          </a:xfrm>
        </p:spPr>
        <p:txBody>
          <a:bodyPr anchor="ctr"/>
          <a:lstStyle/>
          <a:p>
            <a:pPr algn="ctr">
              <a:defRPr/>
            </a:pPr>
            <a:r>
              <a:rPr lang="en-US" sz="4800" b="1" dirty="0" smtClean="0">
                <a:solidFill>
                  <a:srgbClr val="FFFF00"/>
                </a:solidFill>
              </a:rPr>
              <a:t>Paul Kept Focus on Progress of Gospel No Matter Cost to Self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991600" cy="4876800"/>
          </a:xfrm>
        </p:spPr>
        <p:txBody>
          <a:bodyPr/>
          <a:lstStyle/>
          <a:p>
            <a:pPr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600" dirty="0" smtClean="0"/>
              <a:t>Paul saw his imprisonment as advantage</a:t>
            </a:r>
          </a:p>
          <a:p>
            <a:pPr lvl="1">
              <a:defRPr/>
            </a:pPr>
            <a:r>
              <a:rPr lang="en-US" sz="3200" dirty="0" smtClean="0"/>
              <a:t>Opportunity to reach new audience</a:t>
            </a:r>
          </a:p>
          <a:p>
            <a:pPr lvl="1">
              <a:defRPr/>
            </a:pPr>
            <a:r>
              <a:rPr lang="en-US" sz="3200" dirty="0" smtClean="0"/>
              <a:t>Made others bold to speak the truth</a:t>
            </a:r>
          </a:p>
          <a:p>
            <a:pPr lvl="1">
              <a:defRPr/>
            </a:pPr>
            <a:r>
              <a:rPr lang="en-US" sz="3200" b="1" i="1" dirty="0" smtClean="0">
                <a:solidFill>
                  <a:srgbClr val="FFFF66"/>
                </a:solidFill>
              </a:rPr>
              <a:t>1 Corinthians </a:t>
            </a:r>
            <a:r>
              <a:rPr lang="en-US" sz="3200" b="1" i="1" dirty="0" smtClean="0">
                <a:solidFill>
                  <a:srgbClr val="FFFF66"/>
                </a:solidFill>
              </a:rPr>
              <a:t>9:19-23 </a:t>
            </a:r>
            <a:r>
              <a:rPr lang="en-US" sz="3200" dirty="0" smtClean="0"/>
              <a:t>Became all things to all...</a:t>
            </a:r>
            <a:endParaRPr lang="en-US" sz="3200" dirty="0" smtClean="0"/>
          </a:p>
          <a:p>
            <a:pPr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600" dirty="0" smtClean="0"/>
              <a:t>Same true </a:t>
            </a:r>
            <a:r>
              <a:rPr lang="en-US" sz="3600" dirty="0" smtClean="0"/>
              <a:t>of </a:t>
            </a:r>
            <a:r>
              <a:rPr lang="en-US" sz="3600" dirty="0" smtClean="0"/>
              <a:t>Peter &amp; </a:t>
            </a:r>
            <a:r>
              <a:rPr lang="en-US" sz="3600" dirty="0" smtClean="0"/>
              <a:t>other apostles </a:t>
            </a:r>
            <a:r>
              <a:rPr lang="en-US" sz="3600" dirty="0" smtClean="0"/>
              <a:t>at start</a:t>
            </a:r>
          </a:p>
          <a:p>
            <a:pPr lvl="1">
              <a:defRPr/>
            </a:pPr>
            <a:r>
              <a:rPr lang="en-US" sz="3200" b="1" i="1" dirty="0" smtClean="0">
                <a:solidFill>
                  <a:srgbClr val="FFFF66"/>
                </a:solidFill>
              </a:rPr>
              <a:t>Acts </a:t>
            </a:r>
            <a:r>
              <a:rPr lang="en-US" sz="3200" b="1" i="1" dirty="0" smtClean="0">
                <a:solidFill>
                  <a:srgbClr val="FFFF66"/>
                </a:solidFill>
              </a:rPr>
              <a:t>4:18-20  </a:t>
            </a:r>
            <a:r>
              <a:rPr lang="en-US" sz="3200" dirty="0" smtClean="0"/>
              <a:t>We cannot but speak the things…</a:t>
            </a:r>
            <a:endParaRPr lang="en-US" sz="3200" dirty="0" smtClean="0"/>
          </a:p>
          <a:p>
            <a:pPr lvl="1">
              <a:defRPr/>
            </a:pPr>
            <a:r>
              <a:rPr lang="en-US" sz="3200" b="1" i="1" dirty="0" smtClean="0">
                <a:solidFill>
                  <a:srgbClr val="FFFF66"/>
                </a:solidFill>
              </a:rPr>
              <a:t>Acts 5:27-29, </a:t>
            </a:r>
            <a:r>
              <a:rPr lang="en-US" sz="3200" b="1" i="1" dirty="0" smtClean="0">
                <a:solidFill>
                  <a:srgbClr val="FFFF66"/>
                </a:solidFill>
              </a:rPr>
              <a:t>40-42 </a:t>
            </a:r>
            <a:r>
              <a:rPr lang="en-US" sz="3200" dirty="0" smtClean="0"/>
              <a:t>Obey God, not man; Rejoice</a:t>
            </a:r>
            <a:endParaRPr lang="en-US" sz="3200" dirty="0" smtClean="0"/>
          </a:p>
          <a:p>
            <a:pPr lvl="1">
              <a:defRPr/>
            </a:pPr>
            <a:r>
              <a:rPr lang="en-US" sz="3200" b="1" i="1" dirty="0" smtClean="0">
                <a:solidFill>
                  <a:srgbClr val="FFFF66"/>
                </a:solidFill>
              </a:rPr>
              <a:t>1 Peter </a:t>
            </a:r>
            <a:r>
              <a:rPr lang="en-US" sz="3200" b="1" i="1" dirty="0" smtClean="0">
                <a:solidFill>
                  <a:srgbClr val="FFFF66"/>
                </a:solidFill>
              </a:rPr>
              <a:t>4:12-16 </a:t>
            </a:r>
            <a:r>
              <a:rPr lang="en-US" sz="3200" dirty="0" smtClean="0"/>
              <a:t>Not ashamed - worthy to suffer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562100"/>
          </a:xfrm>
        </p:spPr>
        <p:txBody>
          <a:bodyPr anchor="ctr"/>
          <a:lstStyle/>
          <a:p>
            <a:pPr algn="ctr">
              <a:defRPr/>
            </a:pPr>
            <a:r>
              <a:rPr lang="en-US" sz="4800" b="1" dirty="0" smtClean="0">
                <a:solidFill>
                  <a:srgbClr val="FFFF00"/>
                </a:solidFill>
              </a:rPr>
              <a:t>Desire </a:t>
            </a:r>
            <a:r>
              <a:rPr lang="en-US" sz="4800" b="1" dirty="0" smtClean="0">
                <a:solidFill>
                  <a:srgbClr val="FFFF00"/>
                </a:solidFill>
              </a:rPr>
              <a:t>to </a:t>
            </a:r>
            <a:r>
              <a:rPr lang="en-US" sz="4800" b="1" dirty="0" smtClean="0">
                <a:solidFill>
                  <a:srgbClr val="FFFF00"/>
                </a:solidFill>
              </a:rPr>
              <a:t>Be </a:t>
            </a:r>
            <a:r>
              <a:rPr lang="en-US" sz="4800" b="1" dirty="0" smtClean="0">
                <a:solidFill>
                  <a:srgbClr val="FFFF00"/>
                </a:solidFill>
              </a:rPr>
              <a:t>with </a:t>
            </a:r>
            <a:r>
              <a:rPr lang="en-US" sz="4800" b="1" dirty="0" smtClean="0">
                <a:solidFill>
                  <a:srgbClr val="FFFF00"/>
                </a:solidFill>
              </a:rPr>
              <a:t>Christ Was More Than Desire </a:t>
            </a:r>
            <a:r>
              <a:rPr lang="en-US" sz="4800" b="1" dirty="0" smtClean="0">
                <a:solidFill>
                  <a:srgbClr val="FFFF00"/>
                </a:solidFill>
              </a:rPr>
              <a:t>for </a:t>
            </a:r>
            <a:r>
              <a:rPr lang="en-US" sz="4800" b="1" dirty="0" smtClean="0">
                <a:solidFill>
                  <a:srgbClr val="FFFF00"/>
                </a:solidFill>
              </a:rPr>
              <a:t>This Life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915400" cy="49530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600" dirty="0" smtClean="0"/>
              <a:t>Principle stated - </a:t>
            </a:r>
            <a:r>
              <a:rPr lang="en-US" sz="3600" b="1" i="1" dirty="0" smtClean="0">
                <a:solidFill>
                  <a:srgbClr val="FFFF66"/>
                </a:solidFill>
              </a:rPr>
              <a:t>Matthew 6:19-21</a:t>
            </a:r>
            <a:endParaRPr lang="en-US" sz="3600" dirty="0" smtClean="0"/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600" dirty="0" smtClean="0"/>
              <a:t>Only present with those </a:t>
            </a:r>
            <a:r>
              <a:rPr lang="en-US" sz="3600" dirty="0" smtClean="0"/>
              <a:t>seeing </a:t>
            </a:r>
            <a:r>
              <a:rPr lang="en-US" sz="3600" dirty="0" smtClean="0"/>
              <a:t>present life as time away from home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200" b="1" i="1" dirty="0" smtClean="0">
                <a:solidFill>
                  <a:srgbClr val="FFFF66"/>
                </a:solidFill>
              </a:rPr>
              <a:t>Hebrews </a:t>
            </a:r>
            <a:r>
              <a:rPr lang="en-US" sz="3200" b="1" i="1" dirty="0" smtClean="0">
                <a:solidFill>
                  <a:srgbClr val="FFFF66"/>
                </a:solidFill>
              </a:rPr>
              <a:t>11:9-10	  </a:t>
            </a:r>
            <a:r>
              <a:rPr lang="en-US" sz="3200" dirty="0" smtClean="0"/>
              <a:t>Abraham looked for city</a:t>
            </a:r>
            <a:endParaRPr lang="en-US" sz="3200" b="1" i="1" dirty="0" smtClean="0">
              <a:solidFill>
                <a:srgbClr val="FFFF66"/>
              </a:solidFill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200" b="1" i="1" dirty="0" smtClean="0">
                <a:solidFill>
                  <a:srgbClr val="FFFF66"/>
                </a:solidFill>
              </a:rPr>
              <a:t>Hebrews </a:t>
            </a:r>
            <a:r>
              <a:rPr lang="en-US" sz="3200" b="1" i="1" dirty="0" smtClean="0">
                <a:solidFill>
                  <a:srgbClr val="FFFF66"/>
                </a:solidFill>
              </a:rPr>
              <a:t>11:13-16 </a:t>
            </a:r>
            <a:r>
              <a:rPr lang="en-US" sz="3200" dirty="0"/>
              <a:t>L</a:t>
            </a:r>
            <a:r>
              <a:rPr lang="en-US" sz="3200" dirty="0" smtClean="0"/>
              <a:t>ooked for better country</a:t>
            </a:r>
            <a:endParaRPr lang="en-US" sz="3200" b="1" i="1" dirty="0" smtClean="0">
              <a:solidFill>
                <a:srgbClr val="FFFF66"/>
              </a:solidFill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200" b="1" i="1" dirty="0" smtClean="0">
                <a:solidFill>
                  <a:srgbClr val="FFFF66"/>
                </a:solidFill>
              </a:rPr>
              <a:t>Philippians </a:t>
            </a:r>
            <a:r>
              <a:rPr lang="en-US" sz="3200" b="1" i="1" dirty="0" smtClean="0">
                <a:solidFill>
                  <a:srgbClr val="FFFF66"/>
                </a:solidFill>
              </a:rPr>
              <a:t>3:20-21 </a:t>
            </a:r>
            <a:r>
              <a:rPr lang="en-US" sz="3200" dirty="0" smtClean="0"/>
              <a:t>Our citizenship is in heaven</a:t>
            </a:r>
            <a:endParaRPr lang="en-US" sz="3200" b="1" i="1" dirty="0" smtClean="0">
              <a:solidFill>
                <a:srgbClr val="FFFF66"/>
              </a:solidFill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600" dirty="0" smtClean="0"/>
              <a:t>At end </a:t>
            </a:r>
            <a:r>
              <a:rPr lang="en-US" sz="3600" dirty="0" smtClean="0"/>
              <a:t>of his life, Paul viewed with certainty the reward (</a:t>
            </a:r>
            <a:r>
              <a:rPr lang="en-US" sz="3600" b="1" i="1" dirty="0" smtClean="0">
                <a:solidFill>
                  <a:srgbClr val="FFFF66"/>
                </a:solidFill>
              </a:rPr>
              <a:t>2 </a:t>
            </a:r>
            <a:r>
              <a:rPr lang="en-US" sz="3600" b="1" i="1" dirty="0" smtClean="0">
                <a:solidFill>
                  <a:srgbClr val="FFFF66"/>
                </a:solidFill>
              </a:rPr>
              <a:t>Timothy 1:12</a:t>
            </a:r>
            <a:r>
              <a:rPr lang="en-US" sz="3600" b="1" dirty="0" smtClean="0"/>
              <a:t>;</a:t>
            </a:r>
            <a:r>
              <a:rPr lang="en-US" sz="3600" b="1" i="1" dirty="0" smtClean="0">
                <a:solidFill>
                  <a:srgbClr val="FFFF66"/>
                </a:solidFill>
              </a:rPr>
              <a:t> 4:6-8</a:t>
            </a:r>
            <a:r>
              <a:rPr lang="en-US" sz="3600" dirty="0" smtClean="0"/>
              <a:t>)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3" autoUpdateAnimBg="0"/>
    </p:bldLst>
  </p:timing>
</p:sld>
</file>

<file path=ppt/theme/theme1.xml><?xml version="1.0" encoding="utf-8"?>
<a:theme xmlns:a="http://schemas.openxmlformats.org/drawingml/2006/main" name="high voltage">
  <a:themeElements>
    <a:clrScheme name="high voltage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high volta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igh voltage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Designs\high voltage.pot</Template>
  <TotalTime>1056</TotalTime>
  <Words>264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Times New Roman</vt:lpstr>
      <vt:lpstr>Arial</vt:lpstr>
      <vt:lpstr>Monotype Sorts</vt:lpstr>
      <vt:lpstr>Calibri</vt:lpstr>
      <vt:lpstr>Arial Narrow</vt:lpstr>
      <vt:lpstr>high voltage</vt:lpstr>
      <vt:lpstr>Life &amp; Death in Christ</vt:lpstr>
      <vt:lpstr>Philippians 1:12-24</vt:lpstr>
      <vt:lpstr>PowerPoint Presentation</vt:lpstr>
      <vt:lpstr>Examining Paul’s Viewpoint</vt:lpstr>
      <vt:lpstr>Paul Had Faith That God Would Act to Bring about Good</vt:lpstr>
      <vt:lpstr>Paul Kept Focus on Progress of Gospel No Matter Cost to Self</vt:lpstr>
      <vt:lpstr>Desire to Be with Christ Was More Than Desire for This Life</vt:lpstr>
    </vt:vector>
  </TitlesOfParts>
  <Company>South Livingston C of 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Unknown User</dc:creator>
  <cp:lastModifiedBy>Harry</cp:lastModifiedBy>
  <cp:revision>15</cp:revision>
  <dcterms:created xsi:type="dcterms:W3CDTF">2001-04-22T00:46:18Z</dcterms:created>
  <dcterms:modified xsi:type="dcterms:W3CDTF">2013-10-27T12:16:00Z</dcterms:modified>
</cp:coreProperties>
</file>