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68" r:id="rId2"/>
    <p:sldId id="269" r:id="rId3"/>
    <p:sldId id="259" r:id="rId4"/>
    <p:sldId id="260" r:id="rId5"/>
    <p:sldId id="270" r:id="rId6"/>
    <p:sldId id="262" r:id="rId7"/>
    <p:sldId id="265" r:id="rId8"/>
    <p:sldId id="264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FFFF"/>
    <a:srgbClr val="003366"/>
    <a:srgbClr val="00214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84" autoAdjust="0"/>
  </p:normalViewPr>
  <p:slideViewPr>
    <p:cSldViewPr>
      <p:cViewPr>
        <p:scale>
          <a:sx n="66" d="100"/>
          <a:sy n="66" d="100"/>
        </p:scale>
        <p:origin x="-86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8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026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8435" name="Freeform 1027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6" name="Freeform 1028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7" name="Freeform 1029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8" name="Freeform 1030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Oval 1031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Oval 1032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Oval 1033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2" name="Rectangle 10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8443" name="Rectangle 10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444" name="Rectangle 10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45" name="Rectangle 10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46" name="Rectangle 10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E8EA37-8542-4429-A402-A58528B5AC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7A5CC-B4CA-4155-8249-F111B67960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1087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FB113-31F6-4022-9503-678EFA19DE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713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7F83E-DCDF-43BD-9A31-BDAC348B4D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3828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B6BCC-715F-4772-A392-06A743CA95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631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64710-9C6A-4DA5-9B20-F8651BDF19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3932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EE679-E238-4F1C-8CD5-CF73092A99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230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0710A-79A2-45CF-BD7B-A0AE99C68C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174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63A68-A0C9-4FD0-9D56-9C5B6C8309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58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81479-F372-43AD-94E9-50F7F2834F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9575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A3F12-D8B4-4AD9-89D2-5DC2BE18F1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9507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002142"/>
            </a:gs>
            <a:gs pos="100000">
              <a:srgbClr val="00336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741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42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fld id="{ECB15340-495E-48B2-A918-02F249D0F61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9975"/>
            <a:ext cx="9144000" cy="1139825"/>
          </a:xfrm>
          <a:effectLst/>
        </p:spPr>
        <p:txBody>
          <a:bodyPr/>
          <a:lstStyle/>
          <a:p>
            <a:r>
              <a:rPr lang="en-US" sz="7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If There Is Any Affection </a:t>
            </a:r>
            <a:r>
              <a:rPr lang="en-US" sz="7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7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Mercy</a:t>
            </a:r>
            <a:endParaRPr lang="en-US" sz="7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371600" y="32004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2:1-8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  <a:effectLst/>
        </p:spPr>
        <p:txBody>
          <a:bodyPr/>
          <a:lstStyle/>
          <a:p>
            <a:r>
              <a:rPr lang="en-US" sz="4800" b="1" dirty="0">
                <a:effectLst/>
              </a:rPr>
              <a:t>Conclusions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9067800" cy="4787900"/>
          </a:xfrm>
        </p:spPr>
        <p:txBody>
          <a:bodyPr/>
          <a:lstStyle/>
          <a:p>
            <a:pPr>
              <a:buClr>
                <a:srgbClr val="66FFFF"/>
              </a:buClr>
            </a:pPr>
            <a:r>
              <a:rPr lang="en-US" sz="3600" dirty="0" smtClean="0">
                <a:effectLst/>
              </a:rPr>
              <a:t>Wrong if </a:t>
            </a:r>
            <a:r>
              <a:rPr lang="en-US" sz="3600" dirty="0">
                <a:effectLst/>
              </a:rPr>
              <a:t>we evaluate every situation based on self, not </a:t>
            </a:r>
            <a:r>
              <a:rPr lang="en-US" sz="3600" dirty="0" smtClean="0">
                <a:effectLst/>
              </a:rPr>
              <a:t>tender affection </a:t>
            </a:r>
            <a:r>
              <a:rPr lang="en-US" sz="3600" dirty="0">
                <a:effectLst/>
              </a:rPr>
              <a:t>&amp; </a:t>
            </a:r>
            <a:r>
              <a:rPr lang="en-US" sz="3600" dirty="0" smtClean="0">
                <a:effectLst/>
              </a:rPr>
              <a:t>compassion</a:t>
            </a:r>
          </a:p>
          <a:p>
            <a:pPr>
              <a:buClr>
                <a:srgbClr val="66FFFF"/>
              </a:buClr>
            </a:pPr>
            <a:r>
              <a:rPr lang="en-US" sz="3600" dirty="0" smtClean="0">
                <a:effectLst/>
              </a:rPr>
              <a:t>When cold or harsh action and speech are in the home, we must change our habits</a:t>
            </a:r>
          </a:p>
          <a:p>
            <a:pPr>
              <a:buClr>
                <a:srgbClr val="66FFFF"/>
              </a:buClr>
            </a:pPr>
            <a:r>
              <a:rPr lang="en-US" sz="3600" dirty="0" smtClean="0">
                <a:effectLst/>
              </a:rPr>
              <a:t>If </a:t>
            </a:r>
            <a:r>
              <a:rPr lang="en-US" sz="3600" dirty="0">
                <a:effectLst/>
              </a:rPr>
              <a:t>we are not moved by </a:t>
            </a:r>
            <a:r>
              <a:rPr lang="en-US" sz="3600" dirty="0" smtClean="0">
                <a:effectLst/>
              </a:rPr>
              <a:t>eternal destiny </a:t>
            </a:r>
            <a:r>
              <a:rPr lang="en-US" sz="3600" dirty="0">
                <a:effectLst/>
              </a:rPr>
              <a:t>of </a:t>
            </a:r>
            <a:r>
              <a:rPr lang="en-US" sz="3600" dirty="0" smtClean="0">
                <a:effectLst/>
              </a:rPr>
              <a:t>lost</a:t>
            </a:r>
            <a:r>
              <a:rPr lang="en-US" sz="3600" dirty="0">
                <a:effectLst/>
              </a:rPr>
              <a:t>, we are not </a:t>
            </a:r>
            <a:r>
              <a:rPr lang="en-US" sz="3600" dirty="0" smtClean="0">
                <a:effectLst/>
              </a:rPr>
              <a:t>like Christ</a:t>
            </a:r>
            <a:endParaRPr lang="en-US" sz="3600" dirty="0">
              <a:effectLst/>
            </a:endParaRPr>
          </a:p>
          <a:p>
            <a:pPr>
              <a:buClr>
                <a:srgbClr val="66FFFF"/>
              </a:buClr>
            </a:pPr>
            <a:r>
              <a:rPr lang="en-US" sz="3600" dirty="0" smtClean="0">
                <a:effectLst/>
              </a:rPr>
              <a:t>Whenever </a:t>
            </a:r>
            <a:r>
              <a:rPr lang="en-US" sz="3600" dirty="0">
                <a:effectLst/>
              </a:rPr>
              <a:t>we are not touched by the trials of </a:t>
            </a:r>
            <a:r>
              <a:rPr lang="en-US" sz="3600" dirty="0" smtClean="0">
                <a:effectLst/>
              </a:rPr>
              <a:t>our brethren</a:t>
            </a:r>
            <a:r>
              <a:rPr lang="en-US" sz="3600" dirty="0">
                <a:effectLst/>
              </a:rPr>
              <a:t>, we do not have mind of Christ</a:t>
            </a:r>
          </a:p>
          <a:p>
            <a:pPr>
              <a:buClr>
                <a:srgbClr val="66FFFF"/>
              </a:buClr>
            </a:pPr>
            <a:r>
              <a:rPr lang="en-US" sz="3600" b="1" i="1" dirty="0" smtClean="0">
                <a:solidFill>
                  <a:srgbClr val="FFFF99"/>
                </a:solidFill>
                <a:effectLst/>
              </a:rPr>
              <a:t>Always need tender affection </a:t>
            </a:r>
            <a:r>
              <a:rPr lang="en-US" sz="3600" b="1" i="1" dirty="0">
                <a:solidFill>
                  <a:srgbClr val="FFFF99"/>
                </a:solidFill>
                <a:effectLst/>
              </a:rPr>
              <a:t>&amp; </a:t>
            </a:r>
            <a:r>
              <a:rPr lang="en-US" sz="3600" b="1" i="1" dirty="0" smtClean="0">
                <a:solidFill>
                  <a:srgbClr val="FFFF99"/>
                </a:solidFill>
                <a:effectLst/>
              </a:rPr>
              <a:t>compassion</a:t>
            </a:r>
            <a:endParaRPr lang="en-US" sz="3600" b="1" i="1" dirty="0">
              <a:solidFill>
                <a:srgbClr val="FFFF99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b="1" dirty="0" smtClean="0">
                <a:effectLst/>
              </a:rPr>
              <a:t>Philippians 2:1-8</a:t>
            </a:r>
            <a:endParaRPr lang="en-US" b="1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990600"/>
            <a:ext cx="9067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baseline="30000" dirty="0" smtClean="0">
                <a:solidFill>
                  <a:srgbClr val="FFFF00"/>
                </a:solidFill>
              </a:rPr>
              <a:t>1</a:t>
            </a:r>
            <a:r>
              <a:rPr lang="en-US" sz="2700" dirty="0" smtClean="0"/>
              <a:t> Therefore</a:t>
            </a:r>
            <a:r>
              <a:rPr lang="en-US" dirty="0" smtClean="0"/>
              <a:t> </a:t>
            </a:r>
            <a:r>
              <a:rPr lang="en-US" sz="2700" dirty="0"/>
              <a:t>if</a:t>
            </a:r>
            <a:r>
              <a:rPr lang="en-US" dirty="0"/>
              <a:t> </a:t>
            </a:r>
            <a:r>
              <a:rPr lang="en-US" sz="2700" dirty="0"/>
              <a:t>there</a:t>
            </a:r>
            <a:r>
              <a:rPr lang="en-US" dirty="0"/>
              <a:t> </a:t>
            </a:r>
            <a:r>
              <a:rPr lang="en-US" sz="2700" dirty="0"/>
              <a:t>is</a:t>
            </a:r>
            <a:r>
              <a:rPr lang="en-US" dirty="0"/>
              <a:t> </a:t>
            </a:r>
            <a:r>
              <a:rPr lang="en-US" sz="2700" dirty="0"/>
              <a:t>any</a:t>
            </a:r>
            <a:r>
              <a:rPr lang="en-US" dirty="0"/>
              <a:t> </a:t>
            </a:r>
            <a:r>
              <a:rPr lang="en-US" sz="2700" dirty="0"/>
              <a:t>consolation</a:t>
            </a:r>
            <a:r>
              <a:rPr lang="en-US" dirty="0"/>
              <a:t> </a:t>
            </a:r>
            <a:r>
              <a:rPr lang="en-US" sz="2700" dirty="0"/>
              <a:t>in</a:t>
            </a:r>
            <a:r>
              <a:rPr lang="en-US" dirty="0"/>
              <a:t> </a:t>
            </a:r>
            <a:r>
              <a:rPr lang="en-US" sz="2700" dirty="0"/>
              <a:t>Christ,</a:t>
            </a:r>
            <a:r>
              <a:rPr lang="en-US" dirty="0"/>
              <a:t> </a:t>
            </a:r>
            <a:r>
              <a:rPr lang="en-US" sz="2700" dirty="0"/>
              <a:t>if any</a:t>
            </a:r>
            <a:r>
              <a:rPr lang="en-US" dirty="0"/>
              <a:t> </a:t>
            </a:r>
            <a:r>
              <a:rPr lang="en-US" sz="2700" dirty="0" smtClean="0"/>
              <a:t>comfort</a:t>
            </a:r>
            <a:r>
              <a:rPr lang="en-US" dirty="0" smtClean="0"/>
              <a:t> </a:t>
            </a:r>
            <a:r>
              <a:rPr lang="en-US" sz="2700" dirty="0" smtClean="0"/>
              <a:t>of love</a:t>
            </a:r>
            <a:r>
              <a:rPr lang="en-US" sz="2700" dirty="0"/>
              <a:t>, if any fellowship of the Spirit, if any affection </a:t>
            </a:r>
            <a:r>
              <a:rPr lang="en-US" sz="2700" dirty="0" smtClean="0"/>
              <a:t>and mercy, </a:t>
            </a:r>
            <a:r>
              <a:rPr lang="en-US" sz="2700" b="1" baseline="30000" dirty="0" smtClean="0">
                <a:solidFill>
                  <a:srgbClr val="FFFF00"/>
                </a:solidFill>
              </a:rPr>
              <a:t>2</a:t>
            </a:r>
            <a:r>
              <a:rPr lang="en-US" sz="2700" b="1" baseline="30000" dirty="0"/>
              <a:t> </a:t>
            </a:r>
            <a:r>
              <a:rPr lang="en-US" sz="2700" dirty="0"/>
              <a:t>fulfill my joy by being like-minded, having the </a:t>
            </a:r>
            <a:r>
              <a:rPr lang="en-US" sz="2700" dirty="0" smtClean="0"/>
              <a:t>same love, being of one </a:t>
            </a:r>
            <a:r>
              <a:rPr lang="en-US" sz="2700" dirty="0"/>
              <a:t>accord, of one mind. </a:t>
            </a:r>
            <a:r>
              <a:rPr lang="en-US" sz="2700" b="1" baseline="30000" dirty="0">
                <a:solidFill>
                  <a:srgbClr val="FFFF00"/>
                </a:solidFill>
              </a:rPr>
              <a:t>3</a:t>
            </a:r>
            <a:r>
              <a:rPr lang="en-US" sz="2700" b="1" baseline="30000" dirty="0"/>
              <a:t> </a:t>
            </a:r>
            <a:r>
              <a:rPr lang="en-US" sz="2700" dirty="0"/>
              <a:t>Let nothing be done through selfish ambition or conceit, but in lowliness of mind let each esteem others better than himself. </a:t>
            </a:r>
            <a:r>
              <a:rPr lang="en-US" sz="2700" b="1" baseline="30000" dirty="0">
                <a:solidFill>
                  <a:srgbClr val="FFFF00"/>
                </a:solidFill>
              </a:rPr>
              <a:t>4</a:t>
            </a:r>
            <a:r>
              <a:rPr lang="en-US" sz="2700" b="1" baseline="30000" dirty="0"/>
              <a:t> </a:t>
            </a:r>
            <a:r>
              <a:rPr lang="en-US" sz="2700" dirty="0"/>
              <a:t>Let each of you look out not only for his own interests, but also for the interests of others</a:t>
            </a:r>
            <a:r>
              <a:rPr lang="en-US" sz="2700" dirty="0" smtClean="0"/>
              <a:t>. </a:t>
            </a:r>
            <a:r>
              <a:rPr lang="en-US" sz="2700" b="1" baseline="30000" dirty="0" smtClean="0">
                <a:solidFill>
                  <a:srgbClr val="FFFF00"/>
                </a:solidFill>
              </a:rPr>
              <a:t>5</a:t>
            </a:r>
            <a:r>
              <a:rPr lang="en-US" sz="2700" b="1" baseline="30000" dirty="0"/>
              <a:t> </a:t>
            </a:r>
            <a:r>
              <a:rPr lang="en-US" sz="2700" dirty="0"/>
              <a:t>Let this mind be in you which was also in Christ Jesus, </a:t>
            </a:r>
            <a:r>
              <a:rPr lang="en-US" sz="2700" b="1" baseline="30000" dirty="0">
                <a:solidFill>
                  <a:srgbClr val="FFFF00"/>
                </a:solidFill>
              </a:rPr>
              <a:t>6</a:t>
            </a:r>
            <a:r>
              <a:rPr lang="en-US" sz="2700" b="1" baseline="30000" dirty="0"/>
              <a:t> </a:t>
            </a:r>
            <a:r>
              <a:rPr lang="en-US" sz="2700" dirty="0"/>
              <a:t>who, being in the form of God, did not consider it robbery to be equal </a:t>
            </a:r>
            <a:r>
              <a:rPr lang="en-US" sz="2700" dirty="0" smtClean="0"/>
              <a:t>with God, </a:t>
            </a:r>
            <a:r>
              <a:rPr lang="en-US" sz="2700" b="1" baseline="30000" dirty="0" smtClean="0">
                <a:solidFill>
                  <a:srgbClr val="FFFF00"/>
                </a:solidFill>
              </a:rPr>
              <a:t>7</a:t>
            </a:r>
            <a:r>
              <a:rPr lang="en-US" sz="2700" b="1" baseline="30000" dirty="0"/>
              <a:t> </a:t>
            </a:r>
            <a:r>
              <a:rPr lang="en-US" sz="2700" dirty="0"/>
              <a:t>but made Himself of no reputation, taking the form of a bondservant, and coming in the likeness of men. </a:t>
            </a:r>
            <a:r>
              <a:rPr lang="en-US" sz="2700" b="1" baseline="30000" dirty="0">
                <a:solidFill>
                  <a:srgbClr val="FFFF00"/>
                </a:solidFill>
              </a:rPr>
              <a:t>8</a:t>
            </a:r>
            <a:r>
              <a:rPr lang="en-US" sz="2700" b="1" baseline="30000" dirty="0"/>
              <a:t> </a:t>
            </a:r>
            <a:r>
              <a:rPr lang="en-US" sz="2700" dirty="0"/>
              <a:t>And being found in appearance as a man, He humbled Himself and became obedient to the point of death, even the death of the cross</a:t>
            </a:r>
            <a:r>
              <a:rPr lang="en-US" sz="2700" dirty="0" smtClean="0"/>
              <a:t>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802731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4800" b="1" dirty="0">
                <a:effectLst/>
              </a:rPr>
              <a:t>Defining the Terms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5105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rgbClr val="66FFFF"/>
              </a:buClr>
            </a:pPr>
            <a:r>
              <a:rPr lang="en-US" sz="3600" b="1" dirty="0" smtClean="0">
                <a:solidFill>
                  <a:schemeClr val="tx2"/>
                </a:solidFill>
                <a:effectLst/>
              </a:rPr>
              <a:t>Affection (NKJ) or Tender Mercy (ASV)</a:t>
            </a:r>
            <a:endParaRPr lang="en-US" sz="3600" dirty="0">
              <a:effectLst/>
            </a:endParaRP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3200" dirty="0" smtClean="0">
                <a:effectLst/>
              </a:rPr>
              <a:t>Literally</a:t>
            </a:r>
            <a:r>
              <a:rPr lang="en-US" sz="3200" dirty="0">
                <a:effectLst/>
              </a:rPr>
              <a:t>,</a:t>
            </a:r>
            <a:r>
              <a:rPr lang="en-US" sz="3200" dirty="0" smtClean="0">
                <a:effectLst/>
              </a:rPr>
              <a:t> “spleen; intestines”</a:t>
            </a:r>
            <a:r>
              <a:rPr lang="en-US" sz="2000" dirty="0" smtClean="0">
                <a:effectLst/>
              </a:rPr>
              <a:t> </a:t>
            </a:r>
            <a:r>
              <a:rPr lang="en-US" dirty="0" smtClean="0">
                <a:effectLst/>
              </a:rPr>
              <a:t>–</a:t>
            </a:r>
            <a:r>
              <a:rPr lang="en-US" sz="2400" dirty="0" smtClean="0">
                <a:effectLst/>
              </a:rPr>
              <a:t> </a:t>
            </a:r>
            <a:r>
              <a:rPr lang="en-US" sz="3200" i="1" dirty="0" smtClean="0">
                <a:solidFill>
                  <a:srgbClr val="66FFFF"/>
                </a:solidFill>
                <a:effectLst/>
              </a:rPr>
              <a:t>inward affection</a:t>
            </a:r>
            <a:endParaRPr lang="en-US" sz="3200" i="1" dirty="0">
              <a:solidFill>
                <a:srgbClr val="66FFFF"/>
              </a:solidFill>
              <a:effectLst/>
            </a:endParaRP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3200" dirty="0" smtClean="0">
                <a:effectLst/>
              </a:rPr>
              <a:t>Seen as the seat of tender affections by Hebrews</a:t>
            </a:r>
            <a:endParaRPr lang="en-US" sz="3200" dirty="0">
              <a:effectLst/>
            </a:endParaRP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3200" dirty="0">
                <a:effectLst/>
              </a:rPr>
              <a:t>Demands the ability to </a:t>
            </a:r>
            <a:r>
              <a:rPr lang="en-US" sz="3200" dirty="0" smtClean="0">
                <a:effectLst/>
              </a:rPr>
              <a:t>understand &amp; act based on regard for &amp; tenderness towards </a:t>
            </a:r>
            <a:r>
              <a:rPr lang="en-US" sz="3200" dirty="0">
                <a:effectLst/>
              </a:rPr>
              <a:t>others</a:t>
            </a:r>
          </a:p>
          <a:p>
            <a:pPr>
              <a:lnSpc>
                <a:spcPct val="110000"/>
              </a:lnSpc>
              <a:buClr>
                <a:srgbClr val="66FFFF"/>
              </a:buClr>
            </a:pPr>
            <a:r>
              <a:rPr lang="en-US" sz="3600" b="1" dirty="0" smtClean="0">
                <a:solidFill>
                  <a:schemeClr val="tx2"/>
                </a:solidFill>
                <a:effectLst/>
              </a:rPr>
              <a:t>Mercy (NKJ) or Compassion (NAS, ASV)</a:t>
            </a:r>
            <a:endParaRPr lang="en-US" sz="3600" dirty="0">
              <a:effectLst/>
            </a:endParaRP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3200" b="1" i="1" dirty="0">
                <a:solidFill>
                  <a:srgbClr val="66FFFF"/>
                </a:solidFill>
                <a:effectLst/>
              </a:rPr>
              <a:t>“To have pity; a feeling of distress through the ills of others”</a:t>
            </a:r>
            <a:r>
              <a:rPr lang="en-US" sz="3200" b="1" dirty="0">
                <a:effectLst/>
              </a:rPr>
              <a:t> </a:t>
            </a:r>
            <a:r>
              <a:rPr lang="en-US" sz="3200" dirty="0">
                <a:effectLst/>
              </a:rPr>
              <a:t>---Vine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  <a:effectLst/>
        </p:spPr>
        <p:txBody>
          <a:bodyPr/>
          <a:lstStyle/>
          <a:p>
            <a:r>
              <a:rPr lang="en-US" sz="4800" b="1" dirty="0">
                <a:effectLst/>
              </a:rPr>
              <a:t>These Attitudes Must Be In Us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3600" b="1" i="1" dirty="0">
                <a:solidFill>
                  <a:schemeClr val="tx2"/>
                </a:solidFill>
                <a:effectLst/>
              </a:rPr>
              <a:t>Colossians 3:12-14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200" i="1" dirty="0" smtClean="0">
                <a:effectLst/>
              </a:rPr>
              <a:t>“</a:t>
            </a:r>
            <a:r>
              <a:rPr lang="en-US" sz="3200" i="1" dirty="0">
                <a:effectLst/>
              </a:rPr>
              <a:t>T</a:t>
            </a:r>
            <a:r>
              <a:rPr lang="en-US" sz="3200" i="1" dirty="0" smtClean="0">
                <a:effectLst/>
              </a:rPr>
              <a:t>herefore</a:t>
            </a:r>
            <a:r>
              <a:rPr lang="en-US" sz="3200" i="1" dirty="0">
                <a:effectLst/>
              </a:rPr>
              <a:t>, </a:t>
            </a:r>
            <a:r>
              <a:rPr lang="en-US" sz="3200" i="1" dirty="0" smtClean="0">
                <a:effectLst/>
              </a:rPr>
              <a:t>as the elect of God, </a:t>
            </a:r>
            <a:r>
              <a:rPr lang="en-US" sz="3200" i="1" dirty="0">
                <a:effectLst/>
              </a:rPr>
              <a:t>holy and beloved, </a:t>
            </a:r>
            <a:r>
              <a:rPr lang="en-US" sz="3200" i="1" dirty="0" smtClean="0">
                <a:effectLst/>
              </a:rPr>
              <a:t>put on tender mercies, kindness...”</a:t>
            </a:r>
            <a:endParaRPr lang="en-US" sz="3200" dirty="0">
              <a:effectLst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3600" b="1" i="1" dirty="0">
                <a:solidFill>
                  <a:schemeClr val="tx2"/>
                </a:solidFill>
                <a:effectLst/>
              </a:rPr>
              <a:t>Ephesians 4:31-32</a:t>
            </a:r>
            <a:endParaRPr lang="en-US" sz="3600" dirty="0">
              <a:effectLst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200" i="1" dirty="0" smtClean="0">
                <a:effectLst/>
              </a:rPr>
              <a:t>“</a:t>
            </a:r>
            <a:r>
              <a:rPr lang="en-US" sz="3200" i="1" dirty="0">
                <a:effectLst/>
              </a:rPr>
              <a:t>Let all bitterness, wrath, anger, clamor, and evil speaking be put away from </a:t>
            </a:r>
            <a:r>
              <a:rPr lang="en-US" sz="3200" i="1" dirty="0" smtClean="0">
                <a:effectLst/>
              </a:rPr>
              <a:t>you… And </a:t>
            </a:r>
            <a:r>
              <a:rPr lang="en-US" sz="3200" i="1" dirty="0">
                <a:effectLst/>
              </a:rPr>
              <a:t>be kind to one another, tenderhearted, forgiving one another, even as God in Christ forgave you.</a:t>
            </a:r>
            <a:r>
              <a:rPr lang="en-US" sz="3200" i="1" dirty="0" smtClean="0">
                <a:effectLst/>
              </a:rPr>
              <a:t>”</a:t>
            </a:r>
            <a:endParaRPr lang="en-US" sz="3200" i="1" dirty="0">
              <a:effectLst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3600" b="1" i="1" dirty="0">
                <a:solidFill>
                  <a:schemeClr val="tx2"/>
                </a:solidFill>
                <a:effectLst/>
              </a:rPr>
              <a:t>Hebrews 4:15</a:t>
            </a:r>
            <a:endParaRPr lang="en-US" sz="3600" dirty="0">
              <a:effectLst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200" i="1" dirty="0" smtClean="0">
                <a:effectLst/>
              </a:rPr>
              <a:t>“… sympathize with our weaknesses…”</a:t>
            </a:r>
            <a:endParaRPr lang="en-US" sz="3200" dirty="0">
              <a:effectLst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3600" b="1" i="1" dirty="0">
                <a:solidFill>
                  <a:schemeClr val="tx2"/>
                </a:solidFill>
                <a:effectLst/>
              </a:rPr>
              <a:t>Philippians 2:1-8</a:t>
            </a:r>
            <a:endParaRPr lang="en-US" sz="3600" dirty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b="1" dirty="0" smtClean="0">
                <a:effectLst/>
              </a:rPr>
              <a:t>Philippians 2:1-8</a:t>
            </a:r>
            <a:endParaRPr lang="en-US" b="1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990600"/>
            <a:ext cx="9067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baseline="30000" dirty="0" smtClean="0">
                <a:solidFill>
                  <a:srgbClr val="FFFF99"/>
                </a:solidFill>
              </a:rPr>
              <a:t>1</a:t>
            </a:r>
            <a:r>
              <a:rPr lang="en-US" sz="2700" dirty="0" smtClean="0"/>
              <a:t> Therefore</a:t>
            </a:r>
            <a:r>
              <a:rPr lang="en-US" dirty="0" smtClean="0"/>
              <a:t> </a:t>
            </a:r>
            <a:r>
              <a:rPr lang="en-US" sz="2700" dirty="0"/>
              <a:t>if</a:t>
            </a:r>
            <a:r>
              <a:rPr lang="en-US" dirty="0"/>
              <a:t> </a:t>
            </a:r>
            <a:r>
              <a:rPr lang="en-US" sz="2700" dirty="0"/>
              <a:t>there</a:t>
            </a:r>
            <a:r>
              <a:rPr lang="en-US" dirty="0"/>
              <a:t> </a:t>
            </a:r>
            <a:r>
              <a:rPr lang="en-US" sz="2700" dirty="0"/>
              <a:t>is</a:t>
            </a:r>
            <a:r>
              <a:rPr lang="en-US" dirty="0"/>
              <a:t> </a:t>
            </a:r>
            <a:r>
              <a:rPr lang="en-US" sz="2700" dirty="0"/>
              <a:t>any</a:t>
            </a:r>
            <a:r>
              <a:rPr lang="en-US" dirty="0"/>
              <a:t> </a:t>
            </a:r>
            <a:r>
              <a:rPr lang="en-US" sz="2700" dirty="0"/>
              <a:t>consolation</a:t>
            </a:r>
            <a:r>
              <a:rPr lang="en-US" dirty="0"/>
              <a:t> </a:t>
            </a:r>
            <a:r>
              <a:rPr lang="en-US" sz="2700" dirty="0"/>
              <a:t>in</a:t>
            </a:r>
            <a:r>
              <a:rPr lang="en-US" dirty="0"/>
              <a:t> </a:t>
            </a:r>
            <a:r>
              <a:rPr lang="en-US" sz="2700" dirty="0"/>
              <a:t>Christ,</a:t>
            </a:r>
            <a:r>
              <a:rPr lang="en-US" dirty="0"/>
              <a:t> </a:t>
            </a:r>
            <a:r>
              <a:rPr lang="en-US" sz="2700" dirty="0"/>
              <a:t>if any</a:t>
            </a:r>
            <a:r>
              <a:rPr lang="en-US" dirty="0"/>
              <a:t> </a:t>
            </a:r>
            <a:r>
              <a:rPr lang="en-US" sz="2700" dirty="0" smtClean="0"/>
              <a:t>comfort</a:t>
            </a:r>
            <a:r>
              <a:rPr lang="en-US" dirty="0" smtClean="0"/>
              <a:t> </a:t>
            </a:r>
            <a:r>
              <a:rPr lang="en-US" sz="2700" dirty="0" smtClean="0"/>
              <a:t>of love</a:t>
            </a:r>
            <a:r>
              <a:rPr lang="en-US" sz="2700" dirty="0"/>
              <a:t>, if any fellowship of the Spirit, if any affection </a:t>
            </a:r>
            <a:r>
              <a:rPr lang="en-US" sz="2700" dirty="0" smtClean="0"/>
              <a:t>and mercy, </a:t>
            </a:r>
            <a:r>
              <a:rPr lang="en-US" sz="2700" b="1" baseline="30000" dirty="0" smtClean="0">
                <a:solidFill>
                  <a:srgbClr val="FFFF00"/>
                </a:solidFill>
              </a:rPr>
              <a:t>2</a:t>
            </a:r>
            <a:r>
              <a:rPr lang="en-US" sz="2700" b="1" baseline="30000" dirty="0"/>
              <a:t> </a:t>
            </a:r>
            <a:r>
              <a:rPr lang="en-US" sz="2700" dirty="0"/>
              <a:t>fulfill my joy by being like-minded, having the </a:t>
            </a:r>
            <a:r>
              <a:rPr lang="en-US" sz="2700" dirty="0" smtClean="0"/>
              <a:t>same love, being of one </a:t>
            </a:r>
            <a:r>
              <a:rPr lang="en-US" sz="2700" dirty="0"/>
              <a:t>accord, of one mind. </a:t>
            </a:r>
            <a:r>
              <a:rPr lang="en-US" sz="2700" b="1" baseline="30000" dirty="0">
                <a:solidFill>
                  <a:srgbClr val="FFFF00"/>
                </a:solidFill>
              </a:rPr>
              <a:t>3</a:t>
            </a:r>
            <a:r>
              <a:rPr lang="en-US" sz="2700" b="1" baseline="30000" dirty="0"/>
              <a:t> </a:t>
            </a:r>
            <a:r>
              <a:rPr lang="en-US" sz="2700" dirty="0"/>
              <a:t>Let nothing be done through selfish ambition or conceit, but in lowliness of mind let each esteem others better than himself. </a:t>
            </a:r>
            <a:r>
              <a:rPr lang="en-US" sz="2700" b="1" baseline="30000" dirty="0">
                <a:solidFill>
                  <a:srgbClr val="FFFF00"/>
                </a:solidFill>
              </a:rPr>
              <a:t>4</a:t>
            </a:r>
            <a:r>
              <a:rPr lang="en-US" sz="2700" b="1" baseline="30000" dirty="0"/>
              <a:t> </a:t>
            </a:r>
            <a:r>
              <a:rPr lang="en-US" sz="2700" dirty="0"/>
              <a:t>Let each of you look out not only for his own interests, but also for the interests of others</a:t>
            </a:r>
            <a:r>
              <a:rPr lang="en-US" sz="2700" dirty="0" smtClean="0"/>
              <a:t>. </a:t>
            </a:r>
            <a:r>
              <a:rPr lang="en-US" sz="2700" b="1" baseline="30000" dirty="0" smtClean="0">
                <a:solidFill>
                  <a:srgbClr val="FFFF00"/>
                </a:solidFill>
              </a:rPr>
              <a:t>5</a:t>
            </a:r>
            <a:r>
              <a:rPr lang="en-US" sz="2700" b="1" baseline="30000" dirty="0"/>
              <a:t> </a:t>
            </a:r>
            <a:r>
              <a:rPr lang="en-US" sz="2700" b="1" i="1" dirty="0">
                <a:solidFill>
                  <a:srgbClr val="FFFF99"/>
                </a:solidFill>
              </a:rPr>
              <a:t>Let this mind be in you which was also in Christ Jesus</a:t>
            </a:r>
            <a:r>
              <a:rPr lang="en-US" sz="2700" dirty="0"/>
              <a:t>, </a:t>
            </a:r>
            <a:r>
              <a:rPr lang="en-US" sz="2700" b="1" baseline="30000" dirty="0">
                <a:solidFill>
                  <a:srgbClr val="FFFF00"/>
                </a:solidFill>
              </a:rPr>
              <a:t>6</a:t>
            </a:r>
            <a:r>
              <a:rPr lang="en-US" sz="2700" b="1" baseline="30000" dirty="0"/>
              <a:t> </a:t>
            </a:r>
            <a:r>
              <a:rPr lang="en-US" sz="2700" dirty="0"/>
              <a:t>who, being in the form of God, did not consider it robbery to be equal </a:t>
            </a:r>
            <a:r>
              <a:rPr lang="en-US" sz="2700" dirty="0" smtClean="0"/>
              <a:t>with God, </a:t>
            </a:r>
            <a:r>
              <a:rPr lang="en-US" sz="2700" b="1" baseline="30000" dirty="0" smtClean="0">
                <a:solidFill>
                  <a:srgbClr val="FFFF00"/>
                </a:solidFill>
              </a:rPr>
              <a:t>7</a:t>
            </a:r>
            <a:r>
              <a:rPr lang="en-US" sz="2700" b="1" baseline="30000" dirty="0"/>
              <a:t> </a:t>
            </a:r>
            <a:r>
              <a:rPr lang="en-US" sz="2700" dirty="0"/>
              <a:t>but made Himself of no reputation, taking the form of a bondservant, and coming in the likeness of men. </a:t>
            </a:r>
            <a:r>
              <a:rPr lang="en-US" sz="2700" b="1" baseline="30000" dirty="0">
                <a:solidFill>
                  <a:srgbClr val="FFFF00"/>
                </a:solidFill>
              </a:rPr>
              <a:t>8</a:t>
            </a:r>
            <a:r>
              <a:rPr lang="en-US" sz="2700" b="1" baseline="30000" dirty="0"/>
              <a:t> </a:t>
            </a:r>
            <a:r>
              <a:rPr lang="en-US" sz="2700" dirty="0"/>
              <a:t>And being found in appearance as a man, He humbled Himself and became obedient to the point of death, even the death of the cross</a:t>
            </a:r>
            <a:r>
              <a:rPr lang="en-US" sz="2700" dirty="0" smtClean="0"/>
              <a:t>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273556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0"/>
            <a:ext cx="9144000" cy="1139825"/>
          </a:xfrm>
          <a:effectLst/>
        </p:spPr>
        <p:txBody>
          <a:bodyPr/>
          <a:lstStyle/>
          <a:p>
            <a:r>
              <a:rPr lang="en-US" sz="6600" b="1" dirty="0" smtClean="0">
                <a:effectLst/>
              </a:rPr>
              <a:t>Having Tender Affection </a:t>
            </a:r>
            <a:r>
              <a:rPr lang="en-US" sz="6600" b="1" dirty="0">
                <a:effectLst/>
              </a:rPr>
              <a:t>&amp; </a:t>
            </a:r>
            <a:r>
              <a:rPr lang="en-US" sz="6600" b="1" dirty="0" smtClean="0">
                <a:effectLst/>
              </a:rPr>
              <a:t>Compassion</a:t>
            </a:r>
            <a:endParaRPr lang="en-US" sz="6600" dirty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3810000"/>
            <a:ext cx="8229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i="1" dirty="0">
                <a:solidFill>
                  <a:srgbClr val="66FFFF"/>
                </a:solidFill>
              </a:rPr>
              <a:t>Principles Applied To...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4800" b="1" dirty="0">
                <a:effectLst/>
              </a:rPr>
              <a:t>Relationships in the Family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648200"/>
          </a:xfrm>
        </p:spPr>
        <p:txBody>
          <a:bodyPr/>
          <a:lstStyle/>
          <a:p>
            <a:pPr>
              <a:lnSpc>
                <a:spcPct val="110000"/>
              </a:lnSpc>
              <a:buClr>
                <a:srgbClr val="66FFFF"/>
              </a:buClr>
            </a:pPr>
            <a:r>
              <a:rPr lang="en-US" sz="3600" b="1" i="1" dirty="0">
                <a:solidFill>
                  <a:schemeClr val="tx2"/>
                </a:solidFill>
                <a:effectLst/>
              </a:rPr>
              <a:t>Eph. 5:25f</a:t>
            </a:r>
            <a:r>
              <a:rPr lang="en-US" sz="3600" dirty="0">
                <a:effectLst/>
              </a:rPr>
              <a:t>	Husbands love as Christ loved</a:t>
            </a:r>
          </a:p>
          <a:p>
            <a:pPr lvl="1">
              <a:lnSpc>
                <a:spcPct val="110000"/>
              </a:lnSpc>
              <a:buClr>
                <a:srgbClr val="FFFFFF"/>
              </a:buClr>
              <a:buSzPct val="100000"/>
              <a:buFont typeface="Wingdings" pitchFamily="2" charset="2"/>
              <a:buChar char="§"/>
            </a:pPr>
            <a:r>
              <a:rPr lang="en-US" sz="3200" b="1" i="1" dirty="0">
                <a:solidFill>
                  <a:schemeClr val="tx2"/>
                </a:solidFill>
                <a:effectLst/>
              </a:rPr>
              <a:t>Col. 3:19 </a:t>
            </a:r>
            <a:r>
              <a:rPr lang="en-US" sz="3200" b="1" i="1" dirty="0" smtClean="0">
                <a:solidFill>
                  <a:schemeClr val="tx2"/>
                </a:solidFill>
                <a:effectLst/>
              </a:rPr>
              <a:t> </a:t>
            </a:r>
            <a:r>
              <a:rPr lang="en-US" sz="3200" dirty="0" smtClean="0">
                <a:solidFill>
                  <a:srgbClr val="66FFFF"/>
                </a:solidFill>
                <a:effectLst/>
              </a:rPr>
              <a:t>Excludes </a:t>
            </a:r>
            <a:r>
              <a:rPr lang="en-US" sz="3200" dirty="0">
                <a:solidFill>
                  <a:srgbClr val="66FFFF"/>
                </a:solidFill>
                <a:effectLst/>
              </a:rPr>
              <a:t>bitterness as opposed to love</a:t>
            </a:r>
            <a:endParaRPr lang="en-US" sz="3200" b="1" i="1" dirty="0">
              <a:solidFill>
                <a:schemeClr val="tx2"/>
              </a:solidFill>
              <a:effectLst/>
            </a:endParaRPr>
          </a:p>
          <a:p>
            <a:pPr>
              <a:lnSpc>
                <a:spcPct val="110000"/>
              </a:lnSpc>
              <a:buClr>
                <a:srgbClr val="66FFFF"/>
              </a:buClr>
            </a:pPr>
            <a:r>
              <a:rPr lang="en-US" sz="3600" b="1" i="1" dirty="0">
                <a:solidFill>
                  <a:schemeClr val="tx2"/>
                </a:solidFill>
                <a:effectLst/>
              </a:rPr>
              <a:t>Col. 3:21</a:t>
            </a:r>
            <a:r>
              <a:rPr lang="en-US" sz="3600" dirty="0">
                <a:effectLst/>
              </a:rPr>
              <a:t>	Involved in parental discipline</a:t>
            </a:r>
          </a:p>
          <a:p>
            <a:pPr lvl="1">
              <a:lnSpc>
                <a:spcPct val="110000"/>
              </a:lnSpc>
              <a:buClr>
                <a:srgbClr val="FFFFFF"/>
              </a:buClr>
              <a:buSzPct val="100000"/>
              <a:buFont typeface="Wingdings" pitchFamily="2" charset="2"/>
              <a:buChar char="§"/>
            </a:pPr>
            <a:r>
              <a:rPr lang="en-US" sz="3200" b="1" i="1" dirty="0">
                <a:solidFill>
                  <a:schemeClr val="tx2"/>
                </a:solidFill>
                <a:effectLst/>
              </a:rPr>
              <a:t>Eph. 6:4</a:t>
            </a:r>
            <a:r>
              <a:rPr lang="en-US" sz="3200" dirty="0">
                <a:effectLst/>
              </a:rPr>
              <a:t>  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smtClean="0">
                <a:solidFill>
                  <a:srgbClr val="66FFFF"/>
                </a:solidFill>
                <a:effectLst/>
              </a:rPr>
              <a:t>Not </a:t>
            </a:r>
            <a:r>
              <a:rPr lang="en-US" sz="3200" dirty="0">
                <a:solidFill>
                  <a:srgbClr val="66FFFF"/>
                </a:solidFill>
                <a:effectLst/>
              </a:rPr>
              <a:t>to provoke to wrath, but nurturing</a:t>
            </a:r>
            <a:endParaRPr lang="en-US" sz="3200" dirty="0">
              <a:effectLst/>
            </a:endParaRPr>
          </a:p>
          <a:p>
            <a:pPr lvl="1">
              <a:lnSpc>
                <a:spcPct val="110000"/>
              </a:lnSpc>
              <a:buClr>
                <a:srgbClr val="FFFFFF"/>
              </a:buClr>
              <a:buSzPct val="100000"/>
              <a:buFont typeface="Wingdings" pitchFamily="2" charset="2"/>
              <a:buChar char="§"/>
            </a:pPr>
            <a:r>
              <a:rPr lang="en-US" sz="3200" b="1" i="1" dirty="0">
                <a:solidFill>
                  <a:schemeClr val="tx2"/>
                </a:solidFill>
                <a:effectLst/>
              </a:rPr>
              <a:t>Psa. 103:13</a:t>
            </a:r>
            <a:r>
              <a:rPr lang="en-US" sz="3200" dirty="0">
                <a:effectLst/>
              </a:rPr>
              <a:t> </a:t>
            </a:r>
            <a:r>
              <a:rPr lang="en-US" sz="3200" dirty="0" smtClean="0">
                <a:solidFill>
                  <a:srgbClr val="66FFFF"/>
                </a:solidFill>
                <a:effectLst/>
              </a:rPr>
              <a:t>“</a:t>
            </a:r>
            <a:r>
              <a:rPr lang="en-US" sz="3200" dirty="0">
                <a:solidFill>
                  <a:srgbClr val="66FFFF"/>
                </a:solidFill>
                <a:effectLst/>
              </a:rPr>
              <a:t>A</a:t>
            </a:r>
            <a:r>
              <a:rPr lang="en-US" sz="3200" dirty="0" smtClean="0">
                <a:solidFill>
                  <a:srgbClr val="66FFFF"/>
                </a:solidFill>
                <a:effectLst/>
              </a:rPr>
              <a:t>s </a:t>
            </a:r>
            <a:r>
              <a:rPr lang="en-US" sz="3200" dirty="0">
                <a:solidFill>
                  <a:srgbClr val="66FFFF"/>
                </a:solidFill>
                <a:effectLst/>
              </a:rPr>
              <a:t>a father </a:t>
            </a:r>
            <a:r>
              <a:rPr lang="en-US" sz="3200" dirty="0" smtClean="0">
                <a:solidFill>
                  <a:srgbClr val="66FFFF"/>
                </a:solidFill>
                <a:effectLst/>
              </a:rPr>
              <a:t>pities </a:t>
            </a:r>
            <a:r>
              <a:rPr lang="en-US" sz="3200" dirty="0">
                <a:solidFill>
                  <a:srgbClr val="66FFFF"/>
                </a:solidFill>
                <a:effectLst/>
              </a:rPr>
              <a:t>his children”</a:t>
            </a:r>
          </a:p>
          <a:p>
            <a:pPr lvl="1">
              <a:lnSpc>
                <a:spcPct val="110000"/>
              </a:lnSpc>
              <a:buClr>
                <a:srgbClr val="FFFFFF"/>
              </a:buClr>
              <a:buSzPct val="100000"/>
              <a:buFont typeface="Wingdings" pitchFamily="2" charset="2"/>
              <a:buChar char="§"/>
            </a:pPr>
            <a:r>
              <a:rPr lang="en-US" sz="3200" b="1" i="1" dirty="0">
                <a:solidFill>
                  <a:schemeClr val="tx2"/>
                </a:solidFill>
                <a:effectLst/>
              </a:rPr>
              <a:t>Prov. 19:18</a:t>
            </a:r>
            <a:r>
              <a:rPr lang="en-US" sz="3200" dirty="0">
                <a:effectLst/>
              </a:rPr>
              <a:t>  </a:t>
            </a:r>
            <a:r>
              <a:rPr lang="en-US" sz="3200" dirty="0">
                <a:solidFill>
                  <a:srgbClr val="66FFFF"/>
                </a:solidFill>
                <a:effectLst/>
              </a:rPr>
              <a:t>Must see hope, not set on destruction</a:t>
            </a:r>
            <a:endParaRPr lang="en-US" sz="3200" dirty="0">
              <a:effectLst/>
            </a:endParaRPr>
          </a:p>
          <a:p>
            <a:pPr>
              <a:lnSpc>
                <a:spcPct val="110000"/>
              </a:lnSpc>
              <a:buClr>
                <a:srgbClr val="66FFFF"/>
              </a:buClr>
            </a:pPr>
            <a:r>
              <a:rPr lang="en-US" sz="3600" b="1" i="1" dirty="0">
                <a:solidFill>
                  <a:schemeClr val="tx2"/>
                </a:solidFill>
                <a:effectLst/>
              </a:rPr>
              <a:t>2 Tim. 3:1-5</a:t>
            </a:r>
            <a:r>
              <a:rPr lang="en-US" sz="3600" dirty="0">
                <a:effectLst/>
              </a:rPr>
              <a:t>	</a:t>
            </a:r>
            <a:r>
              <a:rPr lang="en-US" sz="3600" dirty="0" smtClean="0">
                <a:effectLst/>
              </a:rPr>
              <a:t> </a:t>
            </a:r>
            <a:r>
              <a:rPr lang="en-US" sz="3400" dirty="0" smtClean="0">
                <a:effectLst/>
              </a:rPr>
              <a:t>Lack is “without </a:t>
            </a:r>
            <a:r>
              <a:rPr lang="en-US" sz="3400" dirty="0">
                <a:effectLst/>
              </a:rPr>
              <a:t>natural affection”</a:t>
            </a:r>
          </a:p>
          <a:p>
            <a:pPr>
              <a:lnSpc>
                <a:spcPct val="110000"/>
              </a:lnSpc>
              <a:buClr>
                <a:srgbClr val="66FFFF"/>
              </a:buClr>
            </a:pPr>
            <a:r>
              <a:rPr lang="en-US" sz="3600" b="1" i="1" dirty="0">
                <a:solidFill>
                  <a:schemeClr val="hlink"/>
                </a:solidFill>
                <a:effectLst/>
              </a:rPr>
              <a:t>Bitter &amp; vindictive spirit will destroy family</a:t>
            </a:r>
            <a:endParaRPr lang="en-US" sz="3600" dirty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4800" b="1" dirty="0">
                <a:effectLst/>
              </a:rPr>
              <a:t>Dealing with the Lost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rgbClr val="66FFFF"/>
              </a:buClr>
            </a:pPr>
            <a:r>
              <a:rPr lang="en-US" sz="3600" b="1" i="1" dirty="0">
                <a:solidFill>
                  <a:schemeClr val="tx2"/>
                </a:solidFill>
                <a:effectLst/>
              </a:rPr>
              <a:t>Matt. 9:36-38  </a:t>
            </a:r>
            <a:r>
              <a:rPr lang="en-US" sz="3600" dirty="0">
                <a:effectLst/>
              </a:rPr>
              <a:t>Saw as sheep without shepherd</a:t>
            </a:r>
          </a:p>
          <a:p>
            <a:pPr lvl="1">
              <a:lnSpc>
                <a:spcPct val="110000"/>
              </a:lnSpc>
              <a:buClr>
                <a:srgbClr val="FFFFFF"/>
              </a:buClr>
              <a:buSzPct val="100000"/>
              <a:buFont typeface="Wingdings" pitchFamily="2" charset="2"/>
              <a:buChar char="§"/>
            </a:pPr>
            <a:r>
              <a:rPr lang="en-US" sz="3200" b="1" i="1" dirty="0">
                <a:solidFill>
                  <a:schemeClr val="tx2"/>
                </a:solidFill>
                <a:effectLst/>
              </a:rPr>
              <a:t>Mark </a:t>
            </a:r>
            <a:r>
              <a:rPr lang="en-US" sz="3200" b="1" i="1" dirty="0" smtClean="0">
                <a:solidFill>
                  <a:schemeClr val="tx2"/>
                </a:solidFill>
                <a:effectLst/>
              </a:rPr>
              <a:t>6:34</a:t>
            </a:r>
            <a:r>
              <a:rPr lang="en-US" sz="3200" dirty="0" smtClean="0">
                <a:effectLst/>
              </a:rPr>
              <a:t>	   </a:t>
            </a:r>
            <a:r>
              <a:rPr lang="en-US" sz="3200" dirty="0" smtClean="0">
                <a:solidFill>
                  <a:srgbClr val="66FFFF"/>
                </a:solidFill>
                <a:effectLst/>
              </a:rPr>
              <a:t>Preaching </a:t>
            </a:r>
            <a:r>
              <a:rPr lang="en-US" sz="3200" dirty="0">
                <a:solidFill>
                  <a:srgbClr val="66FFFF"/>
                </a:solidFill>
                <a:effectLst/>
              </a:rPr>
              <a:t>truth is compassionate</a:t>
            </a:r>
            <a:endParaRPr lang="en-US" sz="3200" dirty="0">
              <a:effectLst/>
            </a:endParaRPr>
          </a:p>
          <a:p>
            <a:pPr lvl="1">
              <a:lnSpc>
                <a:spcPct val="110000"/>
              </a:lnSpc>
              <a:buClr>
                <a:srgbClr val="FFFFFF"/>
              </a:buClr>
              <a:buSzPct val="100000"/>
              <a:buFont typeface="Wingdings" pitchFamily="2" charset="2"/>
              <a:buChar char="§"/>
            </a:pPr>
            <a:r>
              <a:rPr lang="en-US" sz="3200" b="1" i="1" dirty="0">
                <a:solidFill>
                  <a:schemeClr val="tx2"/>
                </a:solidFill>
                <a:effectLst/>
              </a:rPr>
              <a:t>Ezek. </a:t>
            </a:r>
            <a:r>
              <a:rPr lang="en-US" sz="3200" b="1" i="1" dirty="0" smtClean="0">
                <a:solidFill>
                  <a:schemeClr val="tx2"/>
                </a:solidFill>
                <a:effectLst/>
              </a:rPr>
              <a:t>34:1-6</a:t>
            </a:r>
            <a:r>
              <a:rPr lang="en-US" sz="3200" dirty="0" smtClean="0">
                <a:effectLst/>
              </a:rPr>
              <a:t>  </a:t>
            </a:r>
            <a:r>
              <a:rPr lang="en-US" sz="3200" dirty="0" smtClean="0">
                <a:solidFill>
                  <a:srgbClr val="66FFFF"/>
                </a:solidFill>
                <a:effectLst/>
              </a:rPr>
              <a:t>Shepherd </a:t>
            </a:r>
            <a:r>
              <a:rPr lang="en-US" sz="3200" dirty="0">
                <a:solidFill>
                  <a:srgbClr val="66FFFF"/>
                </a:solidFill>
                <a:effectLst/>
              </a:rPr>
              <a:t>protects sheep</a:t>
            </a:r>
            <a:endParaRPr lang="en-US" sz="3200" dirty="0">
              <a:effectLst/>
            </a:endParaRPr>
          </a:p>
          <a:p>
            <a:pPr>
              <a:lnSpc>
                <a:spcPct val="110000"/>
              </a:lnSpc>
              <a:buClr>
                <a:srgbClr val="66FFFF"/>
              </a:buClr>
            </a:pPr>
            <a:r>
              <a:rPr lang="en-US" sz="3600" b="1" i="1" dirty="0">
                <a:solidFill>
                  <a:schemeClr val="tx2"/>
                </a:solidFill>
                <a:effectLst/>
              </a:rPr>
              <a:t>Rom. 10:1	</a:t>
            </a:r>
            <a:r>
              <a:rPr lang="en-US" sz="3600" dirty="0">
                <a:effectLst/>
              </a:rPr>
              <a:t>Paul desired Israel’s salvation</a:t>
            </a:r>
            <a:endParaRPr lang="en-US" sz="3600" b="1" i="1" dirty="0">
              <a:solidFill>
                <a:schemeClr val="tx2"/>
              </a:solidFill>
              <a:effectLst/>
            </a:endParaRPr>
          </a:p>
          <a:p>
            <a:pPr lvl="1">
              <a:lnSpc>
                <a:spcPct val="110000"/>
              </a:lnSpc>
              <a:buClr>
                <a:srgbClr val="FFFFFF"/>
              </a:buClr>
              <a:buSzPct val="100000"/>
              <a:buFont typeface="Wingdings" pitchFamily="2" charset="2"/>
              <a:buChar char="§"/>
            </a:pPr>
            <a:r>
              <a:rPr lang="en-US" sz="3200" dirty="0">
                <a:solidFill>
                  <a:srgbClr val="66FFFF"/>
                </a:solidFill>
                <a:effectLst/>
              </a:rPr>
              <a:t>Example of Jeremiah as weeping prophet similar</a:t>
            </a:r>
            <a:endParaRPr lang="en-US" sz="3200" dirty="0">
              <a:effectLst/>
            </a:endParaRPr>
          </a:p>
          <a:p>
            <a:pPr>
              <a:lnSpc>
                <a:spcPct val="110000"/>
              </a:lnSpc>
              <a:buClr>
                <a:srgbClr val="66FFFF"/>
              </a:buClr>
            </a:pPr>
            <a:r>
              <a:rPr lang="en-US" sz="3600" b="1" i="1" dirty="0">
                <a:solidFill>
                  <a:schemeClr val="tx2"/>
                </a:solidFill>
                <a:effectLst/>
              </a:rPr>
              <a:t>Gal. 6:1-3	</a:t>
            </a:r>
            <a:r>
              <a:rPr lang="en-US" sz="3600" b="1" i="1" dirty="0" smtClean="0">
                <a:solidFill>
                  <a:schemeClr val="tx2"/>
                </a:solidFill>
                <a:effectLst/>
              </a:rPr>
              <a:t> </a:t>
            </a:r>
            <a:r>
              <a:rPr lang="en-US" sz="3600" dirty="0" smtClean="0">
                <a:effectLst/>
              </a:rPr>
              <a:t>Bear </a:t>
            </a:r>
            <a:r>
              <a:rPr lang="en-US" sz="3600" dirty="0">
                <a:effectLst/>
              </a:rPr>
              <a:t>burdens &amp; restore as to self</a:t>
            </a:r>
            <a:endParaRPr lang="en-US" sz="3600" b="1" i="1" dirty="0">
              <a:solidFill>
                <a:schemeClr val="tx2"/>
              </a:solidFill>
              <a:effectLst/>
            </a:endParaRPr>
          </a:p>
          <a:p>
            <a:pPr>
              <a:lnSpc>
                <a:spcPct val="110000"/>
              </a:lnSpc>
              <a:buClr>
                <a:srgbClr val="66FFFF"/>
              </a:buClr>
            </a:pPr>
            <a:r>
              <a:rPr lang="en-US" sz="3600" b="1" i="1" dirty="0">
                <a:solidFill>
                  <a:schemeClr val="tx2"/>
                </a:solidFill>
                <a:effectLst/>
              </a:rPr>
              <a:t>1 Cor. 9:19f	 </a:t>
            </a:r>
            <a:r>
              <a:rPr lang="en-US" sz="3600" dirty="0">
                <a:effectLst/>
              </a:rPr>
              <a:t>Become all thing to all to save</a:t>
            </a:r>
            <a:endParaRPr lang="en-US" sz="3600" b="1" i="1" dirty="0">
              <a:solidFill>
                <a:schemeClr val="tx2"/>
              </a:solidFill>
              <a:effectLst/>
            </a:endParaRPr>
          </a:p>
          <a:p>
            <a:pPr>
              <a:lnSpc>
                <a:spcPct val="110000"/>
              </a:lnSpc>
              <a:buClr>
                <a:srgbClr val="66FFFF"/>
              </a:buClr>
            </a:pPr>
            <a:r>
              <a:rPr lang="en-US" sz="3600" b="1" i="1" dirty="0">
                <a:solidFill>
                  <a:schemeClr val="tx2"/>
                </a:solidFill>
                <a:effectLst/>
              </a:rPr>
              <a:t>2 Cor. 5:10f	 </a:t>
            </a:r>
            <a:r>
              <a:rPr lang="en-US" sz="3600" dirty="0">
                <a:effectLst/>
              </a:rPr>
              <a:t>Knowing fear of Lord, persuade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4800" b="1" dirty="0">
                <a:effectLst/>
              </a:rPr>
              <a:t>Relationship with Brethren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541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</a:pPr>
            <a:r>
              <a:rPr lang="en-US" sz="3600" b="1" i="1" dirty="0">
                <a:solidFill>
                  <a:schemeClr val="tx2"/>
                </a:solidFill>
                <a:effectLst/>
              </a:rPr>
              <a:t>1 Pet. 3:8f	</a:t>
            </a:r>
            <a:r>
              <a:rPr lang="en-US" sz="3600" dirty="0">
                <a:effectLst/>
              </a:rPr>
              <a:t>Words used of brotherly love</a:t>
            </a:r>
            <a:endParaRPr lang="en-US" sz="3600" b="1" i="1" dirty="0">
              <a:solidFill>
                <a:schemeClr val="tx2"/>
              </a:solidFill>
              <a:effectLst/>
            </a:endParaRP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Wingdings" pitchFamily="2" charset="2"/>
              <a:buChar char="§"/>
            </a:pPr>
            <a:r>
              <a:rPr lang="en-US" sz="3200" i="1" dirty="0">
                <a:solidFill>
                  <a:srgbClr val="66FFFF"/>
                </a:solidFill>
                <a:effectLst/>
              </a:rPr>
              <a:t>Do we apply these principles among us?</a:t>
            </a:r>
            <a:endParaRPr lang="en-US" sz="3200" dirty="0">
              <a:effectLst/>
            </a:endParaRP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</a:pPr>
            <a:r>
              <a:rPr lang="en-US" sz="3600" b="1" i="1" dirty="0">
                <a:solidFill>
                  <a:schemeClr val="tx2"/>
                </a:solidFill>
                <a:effectLst/>
              </a:rPr>
              <a:t>Eph. 4:31f	</a:t>
            </a:r>
            <a:r>
              <a:rPr lang="en-US" sz="3600" dirty="0">
                <a:effectLst/>
              </a:rPr>
              <a:t>Involved in forgiving like Jesus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Wingdings" pitchFamily="2" charset="2"/>
              <a:buChar char="§"/>
            </a:pPr>
            <a:r>
              <a:rPr lang="en-US" sz="3200" i="1" dirty="0">
                <a:solidFill>
                  <a:srgbClr val="66FFFF"/>
                </a:solidFill>
                <a:effectLst/>
              </a:rPr>
              <a:t>Bitter or malicious speech are opposite</a:t>
            </a:r>
            <a:endParaRPr lang="en-US" sz="3200" dirty="0">
              <a:effectLst/>
            </a:endParaRP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</a:pPr>
            <a:r>
              <a:rPr lang="en-US" sz="3600" b="1" i="1" dirty="0">
                <a:solidFill>
                  <a:schemeClr val="tx2"/>
                </a:solidFill>
                <a:effectLst/>
              </a:rPr>
              <a:t>Rom. 12:9f	</a:t>
            </a:r>
            <a:r>
              <a:rPr lang="en-US" sz="3600" dirty="0">
                <a:effectLst/>
              </a:rPr>
              <a:t>Applied in various situations</a:t>
            </a:r>
            <a:endParaRPr lang="en-US" sz="3600" b="1" i="1" dirty="0">
              <a:solidFill>
                <a:schemeClr val="tx2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</a:pPr>
            <a:r>
              <a:rPr lang="en-US" sz="3600" b="1" i="1" dirty="0">
                <a:solidFill>
                  <a:schemeClr val="tx2"/>
                </a:solidFill>
                <a:effectLst/>
              </a:rPr>
              <a:t>Jn. 11:35f	</a:t>
            </a:r>
            <a:r>
              <a:rPr lang="en-US" sz="3600" dirty="0">
                <a:effectLst/>
              </a:rPr>
              <a:t>Seen as Jesus wept over Lazarus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</a:pPr>
            <a:r>
              <a:rPr lang="en-US" sz="3600" b="1" i="1" dirty="0">
                <a:solidFill>
                  <a:schemeClr val="tx2"/>
                </a:solidFill>
                <a:effectLst/>
              </a:rPr>
              <a:t>Heb. </a:t>
            </a:r>
            <a:r>
              <a:rPr lang="en-US" sz="3600" b="1" i="1" dirty="0" smtClean="0">
                <a:solidFill>
                  <a:schemeClr val="tx2"/>
                </a:solidFill>
                <a:effectLst/>
              </a:rPr>
              <a:t>13:3	</a:t>
            </a:r>
            <a:r>
              <a:rPr lang="en-US" sz="3600" dirty="0" smtClean="0">
                <a:effectLst/>
              </a:rPr>
              <a:t>“As if chained with them”</a:t>
            </a:r>
            <a:endParaRPr lang="en-US" sz="3600" dirty="0">
              <a:effectLst/>
            </a:endParaRP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</a:pPr>
            <a:r>
              <a:rPr lang="en-US" sz="3600" b="1" i="1" dirty="0">
                <a:solidFill>
                  <a:srgbClr val="FFFF99"/>
                </a:solidFill>
                <a:effectLst/>
              </a:rPr>
              <a:t>Cannot be cold &amp; callous towards brethren</a:t>
            </a:r>
            <a:endParaRPr lang="en-US" sz="3600" dirty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_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_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_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Office\Templates\_Orbit.pot</Template>
  <TotalTime>18530</TotalTime>
  <Words>282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_Orbit</vt:lpstr>
      <vt:lpstr>If There Is Any Affection &amp; Mercy</vt:lpstr>
      <vt:lpstr>Philippians 2:1-8</vt:lpstr>
      <vt:lpstr>Defining the Terms</vt:lpstr>
      <vt:lpstr>These Attitudes Must Be In Us</vt:lpstr>
      <vt:lpstr>Philippians 2:1-8</vt:lpstr>
      <vt:lpstr>Having Tender Affection &amp; Compassion</vt:lpstr>
      <vt:lpstr>Relationships in the Family</vt:lpstr>
      <vt:lpstr>Dealing with the Lost</vt:lpstr>
      <vt:lpstr>Relationship with Brethren</vt:lpstr>
      <vt:lpstr>Conclusions</vt:lpstr>
    </vt:vector>
  </TitlesOfParts>
  <Company>South Livingston C of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Unknown User</dc:creator>
  <cp:lastModifiedBy>Harry</cp:lastModifiedBy>
  <cp:revision>31</cp:revision>
  <dcterms:created xsi:type="dcterms:W3CDTF">1999-11-12T18:28:50Z</dcterms:created>
  <dcterms:modified xsi:type="dcterms:W3CDTF">2013-12-01T13:26:31Z</dcterms:modified>
</cp:coreProperties>
</file>