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5" r:id="rId2"/>
    <p:sldId id="264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200" d="100"/>
          <a:sy n="200" d="100"/>
        </p:scale>
        <p:origin x="-27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AD71-86C7-457C-986B-7C3636686707}" type="datetimeFigureOut">
              <a:rPr lang="en-US" altLang="en-US" smtClean="0"/>
              <a:pPr/>
              <a:t>1/22/14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AF08B-CDBC-4799-9211-59B1E9AF1F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534251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2EAE-A738-47A1-9D1C-629013175813}" type="datetimeFigureOut">
              <a:rPr lang="en-US" altLang="en-US" smtClean="0"/>
              <a:pPr/>
              <a:t>1/22/14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75CAE-50B9-4E0B-A419-1A96A20E444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627482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7EBF-02CB-481A-893A-37B7F4925DE9}" type="datetimeFigureOut">
              <a:rPr lang="en-US" altLang="en-US" smtClean="0"/>
              <a:pPr/>
              <a:t>1/22/14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53BB-58BC-4B83-809E-CA0493E3EB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428490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5CF7C-7C22-4BA4-890D-4BE38E3F3009}" type="datetimeFigureOut">
              <a:rPr lang="en-US" altLang="en-US" smtClean="0"/>
              <a:pPr/>
              <a:t>1/22/14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8C5B-D930-48DE-8BC5-E8B59B48BB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468029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74F0-C6B4-4DBD-80E1-D35044D06A29}" type="datetimeFigureOut">
              <a:rPr lang="en-US" altLang="en-US" smtClean="0"/>
              <a:pPr/>
              <a:t>1/22/14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126B-282F-4B60-9166-E0E1225927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241115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9B79E-FBCB-4EC7-874E-828C4C4A5D3B}" type="datetimeFigureOut">
              <a:rPr lang="en-US" altLang="en-US" smtClean="0"/>
              <a:pPr/>
              <a:t>1/22/14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55B9D-D69B-4324-A8DB-E220A6397A8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205537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90C-064F-40E4-B9A5-91C1ECB37E9C}" type="datetimeFigureOut">
              <a:rPr lang="en-US" altLang="en-US" smtClean="0"/>
              <a:pPr/>
              <a:t>1/22/14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ABDF-E44E-4F77-8820-11EDF3ACDD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617396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83563-0E4B-421B-BC18-44CDF0C7710B}" type="datetimeFigureOut">
              <a:rPr lang="en-US" altLang="en-US" smtClean="0"/>
              <a:pPr/>
              <a:t>1/22/14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0508F-F236-4AAF-B8B7-8254F1DDC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12235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3AA3-A9F3-41FB-A4D4-417C76E66005}" type="datetimeFigureOut">
              <a:rPr lang="en-US" altLang="en-US" smtClean="0"/>
              <a:pPr/>
              <a:t>1/22/14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C9715-E8DD-4031-A267-EB1AEEF824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341584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17AC0-C812-4DE0-AFD5-CBA7F63C94C7}" type="datetimeFigureOut">
              <a:rPr lang="en-US" altLang="en-US" smtClean="0"/>
              <a:pPr/>
              <a:t>1/22/14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EFE75-B1E4-4677-B5D1-6945A21CA9B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715915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35D49-267D-4F72-BD8A-E4A270B74BF9}" type="datetimeFigureOut">
              <a:rPr lang="en-US" altLang="en-US" smtClean="0"/>
              <a:pPr/>
              <a:t>1/22/14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E3DD-29B0-41EC-B3BA-D66B40F3207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868820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F11EE-53E6-45AD-B13D-73AAEF137FD8}" type="datetimeFigureOut">
              <a:rPr lang="en-US" altLang="en-US" smtClean="0"/>
              <a:pPr/>
              <a:t>1/22/14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9D015-5D88-44B3-A5B0-4E59375E9D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6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1745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 w="38100" cap="flat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EFFECTS  OF 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 typeface="Arial"/>
              <a:buAutoNum type="arabicPeriod"/>
              <a:defRPr/>
            </a:pPr>
            <a:r>
              <a:rPr lang="en-US" sz="3600" u="sng" dirty="0" smtClean="0">
                <a:solidFill>
                  <a:schemeClr val="dk1"/>
                </a:solidFill>
                <a:ea typeface="+mn-ea"/>
                <a:cs typeface="+mn-cs"/>
              </a:rPr>
              <a:t>Sin Is Divisive</a:t>
            </a:r>
            <a:r>
              <a:rPr lang="en-US" sz="3600" dirty="0" smtClean="0">
                <a:solidFill>
                  <a:schemeClr val="dk1"/>
                </a:solidFill>
                <a:ea typeface="+mn-ea"/>
                <a:cs typeface="+mn-cs"/>
              </a:rPr>
              <a:t>: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r>
              <a:rPr lang="en-US" sz="3200" dirty="0" smtClean="0">
                <a:solidFill>
                  <a:schemeClr val="dk1"/>
                </a:solidFill>
                <a:ea typeface="+mn-ea"/>
              </a:rPr>
              <a:t>Separates man from God (fellowship)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r>
              <a:rPr lang="en-US" sz="3200" dirty="0" smtClean="0">
                <a:solidFill>
                  <a:schemeClr val="dk1"/>
                </a:solidFill>
                <a:ea typeface="+mn-ea"/>
              </a:rPr>
              <a:t>Divides man within himself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r>
              <a:rPr lang="en-US" sz="3200" dirty="0" smtClean="0">
                <a:solidFill>
                  <a:schemeClr val="dk1"/>
                </a:solidFill>
                <a:ea typeface="+mn-ea"/>
              </a:rPr>
              <a:t>Separates a man from his family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r>
              <a:rPr lang="en-US" sz="3200" dirty="0" smtClean="0">
                <a:solidFill>
                  <a:schemeClr val="dk1"/>
                </a:solidFill>
                <a:ea typeface="+mn-ea"/>
              </a:rPr>
              <a:t>Causes division among brethren</a:t>
            </a:r>
          </a:p>
          <a:p>
            <a:pPr lvl="1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r>
              <a:rPr lang="en-US" sz="3200" dirty="0" smtClean="0">
                <a:solidFill>
                  <a:schemeClr val="dk1"/>
                </a:solidFill>
                <a:ea typeface="+mn-ea"/>
              </a:rPr>
              <a:t>Separates man from God eternally</a:t>
            </a:r>
          </a:p>
          <a:p>
            <a:pPr lvl="1" eaLnBrk="1" fontAlgn="auto" hangingPunct="1"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endParaRPr lang="en-US" dirty="0" smtClean="0">
              <a:solidFill>
                <a:schemeClr val="dk1"/>
              </a:solidFill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endParaRPr lang="en-US" dirty="0" smtClean="0">
              <a:solidFill>
                <a:schemeClr val="dk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10065303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 w="38100" cap="flat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EFFECTS  OF 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altLang="en-US" sz="3600" dirty="0" smtClean="0">
                <a:solidFill>
                  <a:srgbClr val="000000"/>
                </a:solidFill>
                <a:ea typeface="ＭＳ Ｐゴシック" pitchFamily="34" charset="-128"/>
              </a:rPr>
              <a:t>2.	</a:t>
            </a:r>
            <a:r>
              <a:rPr lang="en-US" altLang="en-US" sz="3600" u="sng" dirty="0" smtClean="0">
                <a:solidFill>
                  <a:srgbClr val="000000"/>
                </a:solidFill>
                <a:ea typeface="ＭＳ Ｐゴシック" pitchFamily="34" charset="-128"/>
              </a:rPr>
              <a:t>Sin Is Deceptive</a:t>
            </a:r>
            <a:r>
              <a:rPr lang="en-US" altLang="en-US" sz="3600" dirty="0" smtClean="0">
                <a:solidFill>
                  <a:srgbClr val="000000"/>
                </a:solidFill>
                <a:ea typeface="ＭＳ Ｐゴシック" pitchFamily="34" charset="-128"/>
              </a:rPr>
              <a:t>: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en-US" sz="3200" dirty="0" smtClean="0">
                <a:solidFill>
                  <a:srgbClr val="000000"/>
                </a:solidFill>
                <a:ea typeface="ＭＳ Ｐゴシック" pitchFamily="34" charset="-128"/>
              </a:rPr>
              <a:t>Satan is deceptive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en-US" sz="3200" dirty="0" smtClean="0">
                <a:solidFill>
                  <a:srgbClr val="000000"/>
                </a:solidFill>
                <a:ea typeface="ＭＳ Ｐゴシック" pitchFamily="34" charset="-128"/>
              </a:rPr>
              <a:t>When are </a:t>
            </a:r>
            <a:r>
              <a:rPr lang="en-US" altLang="en-US" sz="3200" b="1" u="sng" dirty="0" smtClean="0">
                <a:solidFill>
                  <a:srgbClr val="000000"/>
                </a:solidFill>
                <a:ea typeface="ＭＳ Ｐゴシック" pitchFamily="34" charset="-128"/>
              </a:rPr>
              <a:t>we</a:t>
            </a:r>
            <a:r>
              <a:rPr lang="en-US" altLang="en-US" sz="3200" dirty="0" smtClean="0">
                <a:solidFill>
                  <a:srgbClr val="000000"/>
                </a:solidFill>
                <a:ea typeface="ＭＳ Ｐゴシック" pitchFamily="34" charset="-128"/>
              </a:rPr>
              <a:t> deceived?</a:t>
            </a:r>
          </a:p>
          <a:p>
            <a:pPr lvl="2" eaLnBrk="1" hangingPunct="1">
              <a:lnSpc>
                <a:spcPct val="50000"/>
              </a:lnSpc>
              <a:buClr>
                <a:srgbClr val="FF0000"/>
              </a:buClr>
            </a:pPr>
            <a:r>
              <a:rPr lang="en-US" altLang="en-US" sz="2800" dirty="0" smtClean="0">
                <a:solidFill>
                  <a:srgbClr val="000000"/>
                </a:solidFill>
                <a:ea typeface="ＭＳ Ｐゴシック" pitchFamily="34" charset="-128"/>
              </a:rPr>
              <a:t>When we say we have no sin</a:t>
            </a:r>
          </a:p>
          <a:p>
            <a:pPr lvl="2" eaLnBrk="1" hangingPunct="1">
              <a:lnSpc>
                <a:spcPct val="50000"/>
              </a:lnSpc>
              <a:buClr>
                <a:srgbClr val="FF0000"/>
              </a:buClr>
            </a:pPr>
            <a:r>
              <a:rPr lang="en-US" altLang="en-US" sz="2800" dirty="0" smtClean="0">
                <a:solidFill>
                  <a:srgbClr val="000000"/>
                </a:solidFill>
                <a:ea typeface="ＭＳ Ｐゴシック" pitchFamily="34" charset="-128"/>
              </a:rPr>
              <a:t>When we think evil companions won’t hurt us</a:t>
            </a:r>
          </a:p>
          <a:p>
            <a:pPr lvl="2" eaLnBrk="1" hangingPunct="1">
              <a:lnSpc>
                <a:spcPct val="50000"/>
              </a:lnSpc>
              <a:buClr>
                <a:srgbClr val="FF0000"/>
              </a:buClr>
            </a:pPr>
            <a:r>
              <a:rPr lang="en-US" altLang="en-US" sz="2800" dirty="0" smtClean="0">
                <a:solidFill>
                  <a:srgbClr val="000000"/>
                </a:solidFill>
                <a:ea typeface="ＭＳ Ｐゴシック" pitchFamily="34" charset="-128"/>
              </a:rPr>
              <a:t>If we are hearers only and not doers</a:t>
            </a: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en-US" sz="3200" dirty="0" smtClean="0">
                <a:solidFill>
                  <a:srgbClr val="000000"/>
                </a:solidFill>
                <a:ea typeface="ＭＳ Ｐゴシック" pitchFamily="34" charset="-128"/>
              </a:rPr>
              <a:t>Ways sin deceives us:</a:t>
            </a:r>
          </a:p>
          <a:p>
            <a:pPr lvl="2" eaLnBrk="1" hangingPunct="1">
              <a:lnSpc>
                <a:spcPct val="50000"/>
              </a:lnSpc>
              <a:buClr>
                <a:srgbClr val="FF0000"/>
              </a:buClr>
            </a:pPr>
            <a:r>
              <a:rPr lang="en-US" altLang="en-US" sz="2800" dirty="0" smtClean="0">
                <a:solidFill>
                  <a:srgbClr val="000000"/>
                </a:solidFill>
                <a:ea typeface="ＭＳ Ｐゴシック" pitchFamily="34" charset="-128"/>
              </a:rPr>
              <a:t>Promises freedom and liberty</a:t>
            </a:r>
          </a:p>
          <a:p>
            <a:pPr lvl="2" eaLnBrk="1" hangingPunct="1">
              <a:lnSpc>
                <a:spcPct val="50000"/>
              </a:lnSpc>
              <a:buClr>
                <a:srgbClr val="FF0000"/>
              </a:buClr>
            </a:pPr>
            <a:r>
              <a:rPr lang="en-US" altLang="en-US" sz="2800" dirty="0" smtClean="0">
                <a:solidFill>
                  <a:srgbClr val="000000"/>
                </a:solidFill>
                <a:ea typeface="ＭＳ Ｐゴシック" pitchFamily="34" charset="-128"/>
              </a:rPr>
              <a:t>Appears attractive</a:t>
            </a:r>
          </a:p>
          <a:p>
            <a:pPr lvl="2" eaLnBrk="1" hangingPunct="1">
              <a:lnSpc>
                <a:spcPct val="50000"/>
              </a:lnSpc>
              <a:buClr>
                <a:srgbClr val="FF0000"/>
              </a:buClr>
            </a:pPr>
            <a:r>
              <a:rPr lang="en-US" altLang="en-US" sz="2800" dirty="0" smtClean="0">
                <a:solidFill>
                  <a:srgbClr val="000000"/>
                </a:solidFill>
                <a:ea typeface="ＭＳ Ｐゴシック" pitchFamily="34" charset="-128"/>
              </a:rPr>
              <a:t>Appears to be right when it is wrong</a:t>
            </a:r>
          </a:p>
          <a:p>
            <a:pPr lvl="2" eaLnBrk="1" hangingPunct="1">
              <a:lnSpc>
                <a:spcPct val="50000"/>
              </a:lnSpc>
              <a:buClr>
                <a:srgbClr val="FF0000"/>
              </a:buClr>
            </a:pPr>
            <a:r>
              <a:rPr lang="en-US" altLang="en-US" sz="2800" dirty="0" smtClean="0">
                <a:solidFill>
                  <a:srgbClr val="000000"/>
                </a:solidFill>
                <a:ea typeface="ＭＳ Ｐゴシック" pitchFamily="34" charset="-128"/>
              </a:rPr>
              <a:t>Appears to bring life, while producing death</a:t>
            </a:r>
          </a:p>
          <a:p>
            <a:pPr lvl="1" eaLnBrk="1" hangingPunct="1">
              <a:lnSpc>
                <a:spcPct val="50000"/>
              </a:lnSpc>
              <a:buClr>
                <a:srgbClr val="FF0000"/>
              </a:buClr>
              <a:buFont typeface="Arial" pitchFamily="34" charset="0"/>
              <a:buNone/>
            </a:pPr>
            <a:endParaRPr lang="en-US" altLang="en-US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endParaRPr lang="en-US" altLang="en-US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endParaRPr lang="en-US" altLang="en-US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 w="38100" cap="flat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EFFECTS  OF 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514350" indent="-514350" eaLnBrk="1" fontAlgn="auto" hangingPunct="1">
              <a:spcAft>
                <a:spcPts val="0"/>
              </a:spcAft>
              <a:buFont typeface="Arial"/>
              <a:buAutoNum type="arabicPeriod" startAt="3"/>
              <a:defRPr/>
            </a:pPr>
            <a:r>
              <a:rPr lang="en-US" sz="3600" u="sng" dirty="0" smtClean="0">
                <a:solidFill>
                  <a:schemeClr val="dk1"/>
                </a:solidFill>
                <a:ea typeface="+mn-ea"/>
                <a:cs typeface="+mn-cs"/>
              </a:rPr>
              <a:t>Sin Is Destructive</a:t>
            </a:r>
            <a:r>
              <a:rPr lang="en-US" sz="3600" dirty="0" smtClean="0">
                <a:solidFill>
                  <a:schemeClr val="dk1"/>
                </a:solidFill>
                <a:ea typeface="+mn-ea"/>
                <a:cs typeface="+mn-cs"/>
              </a:rPr>
              <a:t>: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r>
              <a:rPr lang="en-US" sz="3200" dirty="0" smtClean="0">
                <a:solidFill>
                  <a:schemeClr val="dk1"/>
                </a:solidFill>
                <a:ea typeface="+mn-ea"/>
              </a:rPr>
              <a:t>Will destroy a good name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r>
              <a:rPr lang="en-US" sz="3200" dirty="0" smtClean="0">
                <a:solidFill>
                  <a:schemeClr val="dk1"/>
                </a:solidFill>
                <a:ea typeface="+mn-ea"/>
              </a:rPr>
              <a:t>Will destroy our body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r>
              <a:rPr lang="en-US" sz="3200" dirty="0" smtClean="0">
                <a:solidFill>
                  <a:schemeClr val="dk1"/>
                </a:solidFill>
                <a:ea typeface="+mn-ea"/>
              </a:rPr>
              <a:t>Will destroy our conscience</a:t>
            </a:r>
          </a:p>
          <a:p>
            <a:pPr lvl="1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r>
              <a:rPr lang="en-US" sz="3200" dirty="0" smtClean="0">
                <a:solidFill>
                  <a:schemeClr val="dk1"/>
                </a:solidFill>
                <a:ea typeface="+mn-ea"/>
              </a:rPr>
              <a:t>Will destroy a local church</a:t>
            </a:r>
          </a:p>
          <a:p>
            <a:pPr marL="457200" lvl="1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00"/>
              </a:buClr>
              <a:buFont typeface="Arial"/>
              <a:buNone/>
              <a:defRPr/>
            </a:pPr>
            <a:endParaRPr lang="en-US" dirty="0" smtClean="0">
              <a:solidFill>
                <a:schemeClr val="dk1"/>
              </a:solidFill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endParaRPr lang="en-US" dirty="0" smtClean="0">
              <a:solidFill>
                <a:schemeClr val="dk1"/>
              </a:solidFill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endParaRPr lang="en-US" dirty="0" smtClean="0">
              <a:solidFill>
                <a:schemeClr val="dk1"/>
              </a:solidFill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 w="38100" cap="flat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EFFECTS  OF 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Font typeface="Arial" pitchFamily="34" charset="0"/>
              <a:buAutoNum type="arabicPeriod" startAt="4"/>
            </a:pPr>
            <a:r>
              <a:rPr lang="en-US" altLang="en-US" sz="3600" u="sng" dirty="0" smtClean="0">
                <a:solidFill>
                  <a:srgbClr val="000000"/>
                </a:solidFill>
                <a:ea typeface="ＭＳ Ｐゴシック" pitchFamily="34" charset="-128"/>
              </a:rPr>
              <a:t>Sin Is Deadly</a:t>
            </a:r>
            <a:r>
              <a:rPr lang="en-US" altLang="en-US" sz="3600" dirty="0" smtClean="0">
                <a:solidFill>
                  <a:srgbClr val="000000"/>
                </a:solidFill>
                <a:ea typeface="ＭＳ Ｐゴシック" pitchFamily="34" charset="-128"/>
              </a:rPr>
              <a:t>:</a:t>
            </a:r>
          </a:p>
          <a:p>
            <a:pPr lvl="1" eaLnBrk="1" hangingPunct="1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en-US" sz="3200" dirty="0" smtClean="0">
                <a:solidFill>
                  <a:srgbClr val="000000"/>
                </a:solidFill>
                <a:ea typeface="ＭＳ Ｐゴシック" pitchFamily="34" charset="-128"/>
              </a:rPr>
              <a:t>Results in physical death (Adam’s sin)</a:t>
            </a:r>
          </a:p>
          <a:p>
            <a:pPr lvl="1" eaLnBrk="1" hangingPunct="1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en-US" sz="3200" dirty="0" smtClean="0">
                <a:solidFill>
                  <a:srgbClr val="000000"/>
                </a:solidFill>
                <a:ea typeface="ＭＳ Ｐゴシック" pitchFamily="34" charset="-128"/>
              </a:rPr>
              <a:t>Results in spiritual death (Our sin)</a:t>
            </a:r>
          </a:p>
          <a:p>
            <a:pPr lvl="1" eaLnBrk="1" hangingPunct="1">
              <a:lnSpc>
                <a:spcPct val="200000"/>
              </a:lnSpc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en-US" sz="3200" dirty="0" smtClean="0">
                <a:solidFill>
                  <a:srgbClr val="000000"/>
                </a:solidFill>
                <a:ea typeface="ＭＳ Ｐゴシック" pitchFamily="34" charset="-128"/>
              </a:rPr>
              <a:t>Caused the death of Christ</a:t>
            </a:r>
          </a:p>
          <a:p>
            <a:pPr lvl="1" eaLnBrk="1" hangingPunct="1">
              <a:lnSpc>
                <a:spcPct val="150000"/>
              </a:lnSpc>
              <a:buClr>
                <a:srgbClr val="FF0000"/>
              </a:buClr>
              <a:buFont typeface="Arial" pitchFamily="34" charset="0"/>
              <a:buNone/>
            </a:pPr>
            <a:endParaRPr lang="en-US" altLang="en-US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lnSpc>
                <a:spcPct val="120000"/>
              </a:lnSpc>
              <a:buClr>
                <a:srgbClr val="FF0000"/>
              </a:buClr>
              <a:buFont typeface="Arial" pitchFamily="34" charset="0"/>
              <a:buNone/>
            </a:pPr>
            <a:endParaRPr lang="en-US" altLang="en-US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endParaRPr lang="en-US" altLang="en-US" dirty="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pPr lvl="1" eaLnBrk="1" hangingPunct="1">
              <a:buClr>
                <a:srgbClr val="FF0000"/>
              </a:buClr>
              <a:buFont typeface="Wingdings" pitchFamily="2" charset="2"/>
              <a:buChar char="v"/>
            </a:pPr>
            <a:endParaRPr lang="en-US" altLang="en-US" dirty="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 w="38100" cap="flat">
            <a:solidFill>
              <a:schemeClr val="bg1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lt1"/>
                </a:solidFill>
                <a:latin typeface="Arial"/>
                <a:ea typeface="+mn-ea"/>
                <a:cs typeface="Arial"/>
              </a:rPr>
              <a:t>EFFECTS  OF  SIN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cap="flat">
            <a:solidFill>
              <a:srgbClr val="4A7EBB"/>
            </a:solidFill>
            <a:miter lim="800000"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/>
          <a:lstStyle/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sz="3600" u="sng" dirty="0" smtClean="0">
                <a:solidFill>
                  <a:schemeClr val="dk1"/>
                </a:solidFill>
                <a:ea typeface="+mn-ea"/>
                <a:cs typeface="+mn-cs"/>
              </a:rPr>
              <a:t>Conclusion</a:t>
            </a:r>
            <a:r>
              <a:rPr lang="en-US" sz="3600" dirty="0" smtClean="0">
                <a:solidFill>
                  <a:schemeClr val="dk1"/>
                </a:solidFill>
                <a:ea typeface="+mn-ea"/>
                <a:cs typeface="+mn-cs"/>
              </a:rPr>
              <a:t>:</a:t>
            </a:r>
          </a:p>
          <a:p>
            <a:pPr lvl="1" eaLnBrk="1" fontAlgn="auto" hangingPunct="1"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Font typeface="Wingdings" charset="2"/>
              <a:buChar char="Ø"/>
              <a:defRPr/>
            </a:pPr>
            <a:r>
              <a:rPr lang="en-US" sz="3000" dirty="0" smtClean="0">
                <a:solidFill>
                  <a:schemeClr val="dk1"/>
                </a:solidFill>
                <a:ea typeface="+mn-ea"/>
              </a:rPr>
              <a:t>Society no longer regards sin for what it is.</a:t>
            </a:r>
          </a:p>
          <a:p>
            <a:pPr lvl="1" eaLnBrk="1" fontAlgn="auto" hangingPunct="1"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Font typeface="Wingdings" charset="2"/>
              <a:buChar char="Ø"/>
              <a:defRPr/>
            </a:pPr>
            <a:r>
              <a:rPr lang="en-US" sz="3000" dirty="0" smtClean="0">
                <a:solidFill>
                  <a:schemeClr val="dk1"/>
                </a:solidFill>
                <a:ea typeface="+mn-ea"/>
              </a:rPr>
              <a:t>Our culture not only condones sin, but defies and belittles those who will stand against it.</a:t>
            </a:r>
          </a:p>
          <a:p>
            <a:pPr lvl="1" eaLnBrk="1" fontAlgn="auto" hangingPunct="1">
              <a:spcBef>
                <a:spcPts val="1000"/>
              </a:spcBef>
              <a:spcAft>
                <a:spcPts val="1000"/>
              </a:spcAft>
              <a:buClr>
                <a:srgbClr val="FF0000"/>
              </a:buClr>
              <a:buFont typeface="Wingdings" charset="2"/>
              <a:buChar char="Ø"/>
              <a:defRPr/>
            </a:pPr>
            <a:r>
              <a:rPr lang="en-US" sz="3000" dirty="0" smtClean="0">
                <a:solidFill>
                  <a:schemeClr val="dk1"/>
                </a:solidFill>
                <a:ea typeface="+mn-ea"/>
              </a:rPr>
              <a:t>Christians are in danger.  We must recognize the danger and be ready to stand against it.  </a:t>
            </a:r>
          </a:p>
          <a:p>
            <a:pPr marL="457200" lvl="1" indent="0" eaLnBrk="1" fontAlgn="auto" hangingPunct="1">
              <a:lnSpc>
                <a:spcPct val="150000"/>
              </a:lnSpc>
              <a:spcAft>
                <a:spcPts val="0"/>
              </a:spcAft>
              <a:buClr>
                <a:srgbClr val="FF0000"/>
              </a:buClr>
              <a:buFont typeface="Arial"/>
              <a:buNone/>
              <a:defRPr/>
            </a:pPr>
            <a:endParaRPr lang="en-US" dirty="0" smtClean="0">
              <a:solidFill>
                <a:schemeClr val="dk1"/>
              </a:solidFill>
              <a:ea typeface="+mn-ea"/>
            </a:endParaRPr>
          </a:p>
          <a:p>
            <a:pPr marL="457200" lvl="1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rgbClr val="FF0000"/>
              </a:buClr>
              <a:buFont typeface="Arial"/>
              <a:buNone/>
              <a:defRPr/>
            </a:pPr>
            <a:endParaRPr lang="en-US" dirty="0" smtClean="0">
              <a:solidFill>
                <a:schemeClr val="dk1"/>
              </a:solidFill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endParaRPr lang="en-US" dirty="0" smtClean="0">
              <a:solidFill>
                <a:schemeClr val="dk1"/>
              </a:solidFill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Clr>
                <a:srgbClr val="FF0000"/>
              </a:buClr>
              <a:buFont typeface="Wingdings" charset="2"/>
              <a:buChar char="v"/>
              <a:defRPr/>
            </a:pPr>
            <a:endParaRPr lang="en-US" dirty="0" smtClean="0">
              <a:solidFill>
                <a:schemeClr val="dk1"/>
              </a:solidFill>
              <a:ea typeface="+mn-ea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142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EFFECTS  OF  SIN</vt:lpstr>
      <vt:lpstr>EFFECTS  OF  SIN</vt:lpstr>
      <vt:lpstr>EFFECTS  OF  SIN</vt:lpstr>
      <vt:lpstr>EFFECTS  OF  SIN</vt:lpstr>
      <vt:lpstr>EFFECTS  OF  SIN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 OF  SIN</dc:title>
  <dc:creator>Larry Legg</dc:creator>
  <cp:lastModifiedBy>Larry Legg</cp:lastModifiedBy>
  <cp:revision>13</cp:revision>
  <dcterms:created xsi:type="dcterms:W3CDTF">2014-01-07T15:38:30Z</dcterms:created>
  <dcterms:modified xsi:type="dcterms:W3CDTF">2014-01-23T01:53:46Z</dcterms:modified>
</cp:coreProperties>
</file>