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0"/>
  </p:notesMasterIdLst>
  <p:sldIdLst>
    <p:sldId id="260" r:id="rId3"/>
    <p:sldId id="264" r:id="rId4"/>
    <p:sldId id="265" r:id="rId5"/>
    <p:sldId id="266" r:id="rId6"/>
    <p:sldId id="267" r:id="rId7"/>
    <p:sldId id="268" r:id="rId8"/>
    <p:sldId id="269" r:id="rId9"/>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128"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a:solidFill>
                  <a:srgbClr val="C8AF7B"/>
                </a:solidFill>
                <a:latin typeface="Times New Roman" pitchFamily="18" charset="0"/>
                <a:cs typeface="Times New Roman" pitchFamily="18" charset="0"/>
                <a:sym typeface="Times New Roman" pitchFamily="18" charset="0"/>
              </a:rPr>
              <a:t>Romans 1</a:t>
            </a:r>
            <a:endParaRPr lang="en-US" altLang="en-US"/>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1:18-23</a:t>
            </a:r>
            <a:endParaRPr lang="en-US" altLang="en-US"/>
          </a:p>
        </p:txBody>
      </p:sp>
      <p:sp>
        <p:nvSpPr>
          <p:cNvPr id="14338" name="AutoShape 2"/>
          <p:cNvSpPr>
            <a:spLocks/>
          </p:cNvSpPr>
          <p:nvPr/>
        </p:nvSpPr>
        <p:spPr bwMode="auto">
          <a:xfrm>
            <a:off x="939801" y="2757488"/>
            <a:ext cx="112775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the wrath of God is revealed from heaven against all ungodliness and unrighteousness of men, who suppress the truth in unrighteousness,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what may be known of God is manifest in them, for God has shown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it</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to them.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since the creation of the world His invisible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attributes</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are clearly seen, being understood by the things that are made,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even</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His eternal power and Godhead, so that they are without excuse,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although they knew God, they did not glorify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Him</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as God, nor were thankful, but became futile in their thoughts, and their foolish hearts were darkened.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Professing to be wise, they became fools,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23</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changed the glory of the incorruptible God into an image made like corruptible man—and birds and four-footed animals and creeping things.</a:t>
            </a:r>
            <a:endParaRPr lang="en-US" alt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1:24-27</a:t>
            </a:r>
            <a:endParaRPr lang="en-US" altLang="en-US"/>
          </a:p>
        </p:txBody>
      </p:sp>
      <p:sp>
        <p:nvSpPr>
          <p:cNvPr id="15362" name="AutoShape 2"/>
          <p:cNvSpPr>
            <a:spLocks/>
          </p:cNvSpPr>
          <p:nvPr/>
        </p:nvSpPr>
        <p:spPr bwMode="auto">
          <a:xfrm>
            <a:off x="974725" y="3055938"/>
            <a:ext cx="1105376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24</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Therefore God also gave them up to uncleanness, in the lusts of their hearts, to dishonor their bodies among themselves,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25</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exchanged the truth of God for the lie, and worshiped and served the creature rather than the Creator, who is blessed forever. Amen.</a:t>
            </a:r>
          </a:p>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26</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this reason God gave them up to vile passions. For even their women exchanged the natural use for what is against nature.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27</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Likewise also the men, leaving the natural use of the woman, burned in their lust for one another, men with men committing what is shameful, and receiving in themselves the penalty of their error which was due.</a:t>
            </a:r>
            <a:endParaRPr lang="en-US" alt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1:28-32</a:t>
            </a:r>
            <a:endParaRPr lang="en-US" altLang="en-US"/>
          </a:p>
        </p:txBody>
      </p:sp>
      <p:sp>
        <p:nvSpPr>
          <p:cNvPr id="16386" name="AutoShape 2"/>
          <p:cNvSpPr>
            <a:spLocks/>
          </p:cNvSpPr>
          <p:nvPr/>
        </p:nvSpPr>
        <p:spPr bwMode="auto">
          <a:xfrm>
            <a:off x="847725" y="3214688"/>
            <a:ext cx="11307763" cy="525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even as they did not like to retain God in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their</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knowledge, God gave them over to a debased mind, to do those things which are not fitting;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being filled with all unrighteousness, sexual immorality, wickedness, covetousness, maliciousness; full of envy, murder, strife, deceit, evil-mindedness;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they are</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whisperers,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backbiters, haters of God, violent, proud, boasters, inventors of evil things, disobedient to parents,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undiscerning, untrustworthy, </a:t>
            </a:r>
            <a:r>
              <a:rPr lang="en-US" altLang="en-US" sz="3300" i="0" dirty="0" smtClean="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unloving [“</a:t>
            </a:r>
            <a:r>
              <a:rPr lang="en-US" altLang="en-US" sz="3300" i="0" dirty="0" smtClean="0">
                <a:solidFill>
                  <a:schemeClr val="bg1">
                    <a:lumMod val="50000"/>
                  </a:schemeClr>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without natural affection</a:t>
            </a:r>
            <a:r>
              <a:rPr lang="en-US" altLang="en-US" sz="3300" i="0" dirty="0" smtClean="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KJV &amp; ASV – </a:t>
            </a:r>
            <a:r>
              <a:rPr lang="en-US" altLang="en-US" sz="3300" b="1" dirty="0" err="1" smtClean="0">
                <a:solidFill>
                  <a:srgbClr val="C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astorge</a:t>
            </a:r>
            <a:r>
              <a:rPr lang="en-US" altLang="en-US" sz="3300" i="0" dirty="0" smtClean="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unforgiving, unmerciful;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knowing the righteous judgment of God, that those who practice such things are deserving of death, not only do the same but also approve of those who practice them.</a:t>
            </a:r>
            <a:endParaRPr lang="en-US" alt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2</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63954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2:1-11</a:t>
            </a:r>
            <a:endParaRPr lang="en-US" altLang="en-US" dirty="0"/>
          </a:p>
        </p:txBody>
      </p:sp>
      <p:sp>
        <p:nvSpPr>
          <p:cNvPr id="14338" name="AutoShape 2"/>
          <p:cNvSpPr>
            <a:spLocks/>
          </p:cNvSpPr>
          <p:nvPr/>
        </p:nvSpPr>
        <p:spPr bwMode="auto">
          <a:xfrm>
            <a:off x="635000" y="2590800"/>
            <a:ext cx="117347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0000"/>
              </a:lnSpc>
              <a:spcBef>
                <a:spcPts val="0"/>
              </a:spcBef>
              <a:spcAft>
                <a:spcPts val="0"/>
              </a:spcAft>
            </a:pPr>
            <a:r>
              <a:rPr lang="en-US" sz="2900" b="1" i="0" baseline="30000" dirty="0" smtClean="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a:t>
            </a:r>
            <a:r>
              <a:rPr lang="en-US" sz="2900" b="1" i="0" dirty="0" smtClean="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sz="2900" i="0" dirty="0" smtClean="0">
                <a:solidFill>
                  <a:srgbClr val="000000"/>
                </a:solidFill>
                <a:effectLst/>
                <a:latin typeface="Times New Roman" panose="02020603050405020304" pitchFamily="18" charset="0"/>
                <a:cs typeface="Times New Roman" panose="02020603050405020304" pitchFamily="18" charset="0"/>
              </a:rPr>
              <a:t>Therefore </a:t>
            </a:r>
            <a:r>
              <a:rPr lang="en-US" sz="2900" i="0" dirty="0">
                <a:solidFill>
                  <a:srgbClr val="000000"/>
                </a:solidFill>
                <a:effectLst/>
                <a:latin typeface="Times New Roman" panose="02020603050405020304" pitchFamily="18" charset="0"/>
                <a:cs typeface="Times New Roman" panose="02020603050405020304" pitchFamily="18" charset="0"/>
              </a:rPr>
              <a:t>you are inexcusable, O man, whoever you are who judge, for in whatever you judge another you condemn yourself; for you who judge practice the same things. </a:t>
            </a:r>
            <a:r>
              <a:rPr lang="en-US" sz="2900" b="1" i="0" baseline="30000" dirty="0">
                <a:solidFill>
                  <a:srgbClr val="000000"/>
                </a:solidFill>
                <a:effectLst/>
                <a:latin typeface="Times New Roman" panose="02020603050405020304" pitchFamily="18" charset="0"/>
                <a:cs typeface="Times New Roman" panose="02020603050405020304" pitchFamily="18" charset="0"/>
              </a:rPr>
              <a:t>2 </a:t>
            </a:r>
            <a:r>
              <a:rPr lang="en-US" sz="2900" i="0" dirty="0">
                <a:solidFill>
                  <a:srgbClr val="000000"/>
                </a:solidFill>
                <a:effectLst/>
                <a:latin typeface="Times New Roman" panose="02020603050405020304" pitchFamily="18" charset="0"/>
                <a:cs typeface="Times New Roman" panose="02020603050405020304" pitchFamily="18" charset="0"/>
              </a:rPr>
              <a:t>But we know that the judgment of God is according to truth against those who practice such things. </a:t>
            </a:r>
            <a:r>
              <a:rPr lang="en-US" sz="2900" b="1" i="0" baseline="30000" dirty="0">
                <a:solidFill>
                  <a:srgbClr val="000000"/>
                </a:solidFill>
                <a:effectLst/>
                <a:latin typeface="Times New Roman" panose="02020603050405020304" pitchFamily="18" charset="0"/>
                <a:cs typeface="Times New Roman" panose="02020603050405020304" pitchFamily="18" charset="0"/>
              </a:rPr>
              <a:t>3 </a:t>
            </a:r>
            <a:r>
              <a:rPr lang="en-US" sz="2900" i="0" dirty="0">
                <a:solidFill>
                  <a:srgbClr val="000000"/>
                </a:solidFill>
                <a:effectLst/>
                <a:latin typeface="Times New Roman" panose="02020603050405020304" pitchFamily="18" charset="0"/>
                <a:cs typeface="Times New Roman" panose="02020603050405020304" pitchFamily="18" charset="0"/>
              </a:rPr>
              <a:t>And do you think this, O man, you who judge those practicing such things, and doing the same, that you will escape the judgment of God? </a:t>
            </a:r>
            <a:r>
              <a:rPr lang="en-US" sz="2900" b="1" i="0" baseline="30000" dirty="0">
                <a:solidFill>
                  <a:srgbClr val="000000"/>
                </a:solidFill>
                <a:effectLst/>
                <a:latin typeface="Times New Roman" panose="02020603050405020304" pitchFamily="18" charset="0"/>
                <a:cs typeface="Times New Roman" panose="02020603050405020304" pitchFamily="18" charset="0"/>
              </a:rPr>
              <a:t>4 </a:t>
            </a:r>
            <a:r>
              <a:rPr lang="en-US" sz="2900" i="0" dirty="0">
                <a:solidFill>
                  <a:srgbClr val="000000"/>
                </a:solidFill>
                <a:effectLst/>
                <a:latin typeface="Times New Roman" panose="02020603050405020304" pitchFamily="18" charset="0"/>
                <a:cs typeface="Times New Roman" panose="02020603050405020304" pitchFamily="18" charset="0"/>
              </a:rPr>
              <a:t>Or do you despise the riches of His goodness, forbearance, and longsuffering, not knowing that the goodness of God leads you to repentance? </a:t>
            </a:r>
            <a:r>
              <a:rPr lang="en-US" sz="2900" b="1" i="0" baseline="30000" dirty="0">
                <a:solidFill>
                  <a:srgbClr val="000000"/>
                </a:solidFill>
                <a:effectLst/>
                <a:latin typeface="Times New Roman" panose="02020603050405020304" pitchFamily="18" charset="0"/>
                <a:cs typeface="Times New Roman" panose="02020603050405020304" pitchFamily="18" charset="0"/>
              </a:rPr>
              <a:t>5 </a:t>
            </a:r>
            <a:r>
              <a:rPr lang="en-US" sz="2900" i="0" dirty="0">
                <a:solidFill>
                  <a:srgbClr val="000000"/>
                </a:solidFill>
                <a:effectLst/>
                <a:latin typeface="Times New Roman" panose="02020603050405020304" pitchFamily="18" charset="0"/>
                <a:cs typeface="Times New Roman" panose="02020603050405020304" pitchFamily="18" charset="0"/>
              </a:rPr>
              <a:t>But in accordance with your hardness and your impenitent heart you are treasuring up for yourself wrath in the day of wrath and revelation of the righteous judgment of God, </a:t>
            </a:r>
            <a:r>
              <a:rPr lang="en-US" sz="2900" b="1" i="0" baseline="30000" dirty="0">
                <a:solidFill>
                  <a:srgbClr val="000000"/>
                </a:solidFill>
                <a:effectLst/>
                <a:latin typeface="Times New Roman" panose="02020603050405020304" pitchFamily="18" charset="0"/>
                <a:cs typeface="Times New Roman" panose="02020603050405020304" pitchFamily="18" charset="0"/>
              </a:rPr>
              <a:t>6 </a:t>
            </a:r>
            <a:r>
              <a:rPr lang="en-US" sz="2900" i="0" dirty="0">
                <a:solidFill>
                  <a:srgbClr val="000000"/>
                </a:solidFill>
                <a:effectLst/>
                <a:latin typeface="Times New Roman" panose="02020603050405020304" pitchFamily="18" charset="0"/>
                <a:cs typeface="Times New Roman" panose="02020603050405020304" pitchFamily="18" charset="0"/>
              </a:rPr>
              <a:t>who “will render to each one according to his deeds</a:t>
            </a:r>
            <a:r>
              <a:rPr lang="en-US" sz="2900" i="0" dirty="0" smtClean="0">
                <a:solidFill>
                  <a:srgbClr val="000000"/>
                </a:solidFill>
                <a:effectLst/>
                <a:latin typeface="Times New Roman" panose="02020603050405020304" pitchFamily="18" charset="0"/>
                <a:cs typeface="Times New Roman" panose="02020603050405020304" pitchFamily="18" charset="0"/>
              </a:rPr>
              <a:t>”:</a:t>
            </a:r>
            <a:r>
              <a:rPr lang="en-US" sz="2900" i="0" dirty="0">
                <a:solidFill>
                  <a:srgbClr val="000000"/>
                </a:solidFill>
                <a:effectLst/>
                <a:latin typeface="Times New Roman" panose="02020603050405020304" pitchFamily="18" charset="0"/>
                <a:cs typeface="Times New Roman" panose="02020603050405020304" pitchFamily="18" charset="0"/>
              </a:rPr>
              <a:t> </a:t>
            </a:r>
            <a:r>
              <a:rPr lang="en-US" sz="2900" b="1" i="0" baseline="30000" dirty="0">
                <a:solidFill>
                  <a:srgbClr val="000000"/>
                </a:solidFill>
                <a:effectLst/>
                <a:latin typeface="Times New Roman" panose="02020603050405020304" pitchFamily="18" charset="0"/>
                <a:cs typeface="Times New Roman" panose="02020603050405020304" pitchFamily="18" charset="0"/>
              </a:rPr>
              <a:t>7 </a:t>
            </a:r>
            <a:r>
              <a:rPr lang="en-US" sz="2900" i="0" dirty="0">
                <a:solidFill>
                  <a:srgbClr val="000000"/>
                </a:solidFill>
                <a:effectLst/>
                <a:latin typeface="Times New Roman" panose="02020603050405020304" pitchFamily="18" charset="0"/>
                <a:cs typeface="Times New Roman" panose="02020603050405020304" pitchFamily="18" charset="0"/>
              </a:rPr>
              <a:t>eternal life to those who by patient continuance in doing good seek for glory, honor, and immortality; </a:t>
            </a:r>
            <a:r>
              <a:rPr lang="en-US" sz="2900" b="1" i="0" baseline="30000" dirty="0">
                <a:solidFill>
                  <a:srgbClr val="000000"/>
                </a:solidFill>
                <a:effectLst/>
                <a:latin typeface="Times New Roman" panose="02020603050405020304" pitchFamily="18" charset="0"/>
                <a:cs typeface="Times New Roman" panose="02020603050405020304" pitchFamily="18" charset="0"/>
              </a:rPr>
              <a:t>8 </a:t>
            </a:r>
            <a:r>
              <a:rPr lang="en-US" sz="2900" i="0" dirty="0">
                <a:solidFill>
                  <a:srgbClr val="000000"/>
                </a:solidFill>
                <a:effectLst/>
                <a:latin typeface="Times New Roman" panose="02020603050405020304" pitchFamily="18" charset="0"/>
                <a:cs typeface="Times New Roman" panose="02020603050405020304" pitchFamily="18" charset="0"/>
              </a:rPr>
              <a:t>but to those who are self-seeking and do not obey the truth, but </a:t>
            </a:r>
            <a:r>
              <a:rPr lang="en-US" sz="2900" i="0" dirty="0" smtClean="0">
                <a:solidFill>
                  <a:srgbClr val="000000"/>
                </a:solidFill>
                <a:effectLst/>
                <a:latin typeface="Times New Roman" panose="02020603050405020304" pitchFamily="18" charset="0"/>
                <a:cs typeface="Times New Roman" panose="02020603050405020304" pitchFamily="18" charset="0"/>
              </a:rPr>
              <a:t>obey unrighteousness – indignation and </a:t>
            </a:r>
            <a:r>
              <a:rPr lang="en-US" sz="2900" i="0" dirty="0">
                <a:solidFill>
                  <a:srgbClr val="000000"/>
                </a:solidFill>
                <a:effectLst/>
                <a:latin typeface="Times New Roman" panose="02020603050405020304" pitchFamily="18" charset="0"/>
                <a:cs typeface="Times New Roman" panose="02020603050405020304" pitchFamily="18" charset="0"/>
              </a:rPr>
              <a:t>wrath, </a:t>
            </a:r>
            <a:r>
              <a:rPr lang="en-US" sz="2900" b="1" i="0" baseline="30000" dirty="0">
                <a:solidFill>
                  <a:srgbClr val="000000"/>
                </a:solidFill>
                <a:effectLst/>
                <a:latin typeface="Times New Roman" panose="02020603050405020304" pitchFamily="18" charset="0"/>
                <a:cs typeface="Times New Roman" panose="02020603050405020304" pitchFamily="18" charset="0"/>
              </a:rPr>
              <a:t>9 </a:t>
            </a:r>
            <a:r>
              <a:rPr lang="en-US" sz="2900" i="0" dirty="0">
                <a:solidFill>
                  <a:srgbClr val="000000"/>
                </a:solidFill>
                <a:effectLst/>
                <a:latin typeface="Times New Roman" panose="02020603050405020304" pitchFamily="18" charset="0"/>
                <a:cs typeface="Times New Roman" panose="02020603050405020304" pitchFamily="18" charset="0"/>
              </a:rPr>
              <a:t>tribulation and anguish, on every soul of man who does evil, of the Jew first and also of the Greek; </a:t>
            </a:r>
            <a:r>
              <a:rPr lang="en-US" sz="2900" b="1" i="0" baseline="30000" dirty="0">
                <a:solidFill>
                  <a:srgbClr val="000000"/>
                </a:solidFill>
                <a:effectLst/>
                <a:latin typeface="Times New Roman" panose="02020603050405020304" pitchFamily="18" charset="0"/>
                <a:cs typeface="Times New Roman" panose="02020603050405020304" pitchFamily="18" charset="0"/>
              </a:rPr>
              <a:t>10 </a:t>
            </a:r>
            <a:r>
              <a:rPr lang="en-US" sz="2900" i="0" dirty="0">
                <a:solidFill>
                  <a:srgbClr val="000000"/>
                </a:solidFill>
                <a:effectLst/>
                <a:latin typeface="Times New Roman" panose="02020603050405020304" pitchFamily="18" charset="0"/>
                <a:cs typeface="Times New Roman" panose="02020603050405020304" pitchFamily="18" charset="0"/>
              </a:rPr>
              <a:t>but glory, honor, and peace to everyone who works what is good, to the Jew first and also to the Greek. </a:t>
            </a:r>
            <a:r>
              <a:rPr lang="en-US" sz="2900" b="1" i="0" baseline="30000" dirty="0">
                <a:solidFill>
                  <a:srgbClr val="000000"/>
                </a:solidFill>
                <a:effectLst/>
                <a:latin typeface="Times New Roman" panose="02020603050405020304" pitchFamily="18" charset="0"/>
                <a:cs typeface="Times New Roman" panose="02020603050405020304" pitchFamily="18" charset="0"/>
              </a:rPr>
              <a:t>11 </a:t>
            </a:r>
            <a:r>
              <a:rPr lang="en-US" sz="2900" i="0" dirty="0">
                <a:solidFill>
                  <a:srgbClr val="000000"/>
                </a:solidFill>
                <a:effectLst/>
                <a:latin typeface="Times New Roman" panose="02020603050405020304" pitchFamily="18" charset="0"/>
                <a:cs typeface="Times New Roman" panose="02020603050405020304" pitchFamily="18" charset="0"/>
              </a:rPr>
              <a:t>For there is no partiality with God.</a:t>
            </a:r>
            <a:endParaRPr lang="en-US" altLang="en-US" sz="29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7536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2:12-16</a:t>
            </a:r>
            <a:endParaRPr lang="en-US" altLang="en-US" dirty="0"/>
          </a:p>
        </p:txBody>
      </p:sp>
      <p:sp>
        <p:nvSpPr>
          <p:cNvPr id="14338" name="AutoShape 2"/>
          <p:cNvSpPr>
            <a:spLocks/>
          </p:cNvSpPr>
          <p:nvPr/>
        </p:nvSpPr>
        <p:spPr bwMode="auto">
          <a:xfrm>
            <a:off x="939801" y="2895600"/>
            <a:ext cx="11125199" cy="6054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0"/>
              </a:spcBef>
              <a:spcAft>
                <a:spcPts val="600"/>
              </a:spcAft>
            </a:pPr>
            <a:r>
              <a:rPr lang="en-US" sz="3200" b="1" i="0" baseline="30000" dirty="0">
                <a:solidFill>
                  <a:srgbClr val="000000"/>
                </a:solidFill>
                <a:effectLst/>
                <a:latin typeface="Times New Roman" panose="02020603050405020304" pitchFamily="18" charset="0"/>
                <a:cs typeface="Times New Roman" panose="02020603050405020304" pitchFamily="18" charset="0"/>
              </a:rPr>
              <a:t>12 </a:t>
            </a:r>
            <a:r>
              <a:rPr lang="en-US" sz="3200" i="0" dirty="0">
                <a:solidFill>
                  <a:srgbClr val="000000"/>
                </a:solidFill>
                <a:effectLst/>
                <a:latin typeface="Times New Roman" panose="02020603050405020304" pitchFamily="18" charset="0"/>
                <a:cs typeface="Times New Roman" panose="02020603050405020304" pitchFamily="18" charset="0"/>
              </a:rPr>
              <a:t>For as many as have sinned without law will also perish without law, and as many as have sinned in the law will be judged by the law </a:t>
            </a:r>
            <a:r>
              <a:rPr lang="en-US" sz="3200" b="1" i="0" baseline="30000" dirty="0">
                <a:solidFill>
                  <a:srgbClr val="000000"/>
                </a:solidFill>
                <a:effectLst/>
                <a:latin typeface="Times New Roman" panose="02020603050405020304" pitchFamily="18" charset="0"/>
                <a:cs typeface="Times New Roman" panose="02020603050405020304" pitchFamily="18" charset="0"/>
              </a:rPr>
              <a:t>13 </a:t>
            </a:r>
            <a:r>
              <a:rPr lang="en-US" sz="3200" i="0" dirty="0">
                <a:solidFill>
                  <a:srgbClr val="000000"/>
                </a:solidFill>
                <a:effectLst/>
                <a:latin typeface="Times New Roman" panose="02020603050405020304" pitchFamily="18" charset="0"/>
                <a:cs typeface="Times New Roman" panose="02020603050405020304" pitchFamily="18" charset="0"/>
              </a:rPr>
              <a:t>(for not the hearers of the law </a:t>
            </a:r>
            <a:r>
              <a:rPr lang="en-US" sz="3200" dirty="0">
                <a:solidFill>
                  <a:srgbClr val="000000"/>
                </a:solidFill>
                <a:effectLst/>
                <a:latin typeface="Times New Roman" panose="02020603050405020304" pitchFamily="18" charset="0"/>
                <a:cs typeface="Times New Roman" panose="02020603050405020304" pitchFamily="18" charset="0"/>
              </a:rPr>
              <a:t>are</a:t>
            </a:r>
            <a:r>
              <a:rPr lang="en-US" sz="3200" i="0" dirty="0">
                <a:solidFill>
                  <a:srgbClr val="000000"/>
                </a:solidFill>
                <a:effectLst/>
                <a:latin typeface="Times New Roman" panose="02020603050405020304" pitchFamily="18" charset="0"/>
                <a:cs typeface="Times New Roman" panose="02020603050405020304" pitchFamily="18" charset="0"/>
              </a:rPr>
              <a:t> just in the sight of God, but the doers of the law will be justified; </a:t>
            </a:r>
            <a:r>
              <a:rPr lang="en-US" sz="3200" b="1" i="0" baseline="30000" dirty="0">
                <a:solidFill>
                  <a:srgbClr val="000000"/>
                </a:solidFill>
                <a:effectLst/>
                <a:latin typeface="Times New Roman" panose="02020603050405020304" pitchFamily="18" charset="0"/>
                <a:cs typeface="Times New Roman" panose="02020603050405020304" pitchFamily="18" charset="0"/>
              </a:rPr>
              <a:t>14 </a:t>
            </a:r>
            <a:r>
              <a:rPr lang="en-US" sz="3200" i="0" dirty="0">
                <a:solidFill>
                  <a:srgbClr val="000000"/>
                </a:solidFill>
                <a:effectLst/>
                <a:latin typeface="Times New Roman" panose="02020603050405020304" pitchFamily="18" charset="0"/>
                <a:cs typeface="Times New Roman" panose="02020603050405020304" pitchFamily="18" charset="0"/>
              </a:rPr>
              <a:t>for when Gentiles, who do not have the law, by nature do the things in the law, these, although not having the law, are a law to themselves, </a:t>
            </a:r>
            <a:r>
              <a:rPr lang="en-US" sz="3200" b="1" i="0" baseline="30000" dirty="0">
                <a:solidFill>
                  <a:srgbClr val="000000"/>
                </a:solidFill>
                <a:effectLst/>
                <a:latin typeface="Times New Roman" panose="02020603050405020304" pitchFamily="18" charset="0"/>
                <a:cs typeface="Times New Roman" panose="02020603050405020304" pitchFamily="18" charset="0"/>
              </a:rPr>
              <a:t>15 </a:t>
            </a:r>
            <a:r>
              <a:rPr lang="en-US" sz="3200" i="0" dirty="0">
                <a:solidFill>
                  <a:srgbClr val="000000"/>
                </a:solidFill>
                <a:effectLst/>
                <a:latin typeface="Times New Roman" panose="02020603050405020304" pitchFamily="18" charset="0"/>
                <a:cs typeface="Times New Roman" panose="02020603050405020304" pitchFamily="18" charset="0"/>
              </a:rPr>
              <a:t>who show the work of the law written in their hearts, their conscience also bearing witness, and between </a:t>
            </a:r>
            <a:r>
              <a:rPr lang="en-US" sz="3200" i="0" dirty="0" smtClean="0">
                <a:solidFill>
                  <a:srgbClr val="000000"/>
                </a:solidFill>
                <a:effectLst/>
                <a:latin typeface="Times New Roman" panose="02020603050405020304" pitchFamily="18" charset="0"/>
                <a:cs typeface="Times New Roman" panose="02020603050405020304" pitchFamily="18" charset="0"/>
              </a:rPr>
              <a:t>themselves </a:t>
            </a:r>
            <a:r>
              <a:rPr lang="en-US" sz="3200" dirty="0" smtClean="0">
                <a:solidFill>
                  <a:srgbClr val="000000"/>
                </a:solidFill>
                <a:effectLst/>
                <a:latin typeface="Times New Roman" panose="02020603050405020304" pitchFamily="18" charset="0"/>
                <a:cs typeface="Times New Roman" panose="02020603050405020304" pitchFamily="18" charset="0"/>
              </a:rPr>
              <a:t>their</a:t>
            </a:r>
            <a:r>
              <a:rPr lang="en-US" sz="3200" i="0" dirty="0">
                <a:solidFill>
                  <a:srgbClr val="000000"/>
                </a:solidFill>
                <a:effectLst/>
                <a:latin typeface="Times New Roman" panose="02020603050405020304" pitchFamily="18" charset="0"/>
                <a:cs typeface="Times New Roman" panose="02020603050405020304" pitchFamily="18" charset="0"/>
              </a:rPr>
              <a:t> thoughts accusing or else excusing </a:t>
            </a:r>
            <a:r>
              <a:rPr lang="en-US" sz="3200" dirty="0">
                <a:solidFill>
                  <a:srgbClr val="000000"/>
                </a:solidFill>
                <a:effectLst/>
                <a:latin typeface="Times New Roman" panose="02020603050405020304" pitchFamily="18" charset="0"/>
                <a:cs typeface="Times New Roman" panose="02020603050405020304" pitchFamily="18" charset="0"/>
              </a:rPr>
              <a:t>them</a:t>
            </a:r>
            <a:r>
              <a:rPr lang="en-US" sz="3200" i="0" dirty="0">
                <a:solidFill>
                  <a:srgbClr val="000000"/>
                </a:solidFill>
                <a:effectLst/>
                <a:latin typeface="Times New Roman" panose="02020603050405020304" pitchFamily="18" charset="0"/>
                <a:cs typeface="Times New Roman" panose="02020603050405020304" pitchFamily="18" charset="0"/>
              </a:rPr>
              <a:t>) </a:t>
            </a:r>
            <a:r>
              <a:rPr lang="en-US" sz="3200" b="1" i="0" baseline="30000" dirty="0">
                <a:solidFill>
                  <a:srgbClr val="000000"/>
                </a:solidFill>
                <a:effectLst/>
                <a:latin typeface="Times New Roman" panose="02020603050405020304" pitchFamily="18" charset="0"/>
                <a:cs typeface="Times New Roman" panose="02020603050405020304" pitchFamily="18" charset="0"/>
              </a:rPr>
              <a:t>16 </a:t>
            </a:r>
            <a:r>
              <a:rPr lang="en-US" sz="3200" i="0" dirty="0">
                <a:solidFill>
                  <a:srgbClr val="000000"/>
                </a:solidFill>
                <a:effectLst/>
                <a:latin typeface="Times New Roman" panose="02020603050405020304" pitchFamily="18" charset="0"/>
                <a:cs typeface="Times New Roman" panose="02020603050405020304" pitchFamily="18" charset="0"/>
              </a:rPr>
              <a:t>in the day when God will judge the secrets of men by Jesus Christ, according to my gospel.</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84563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52</Words>
  <Application>Microsoft Office PowerPoint</Application>
  <PresentationFormat>Custom</PresentationFormat>
  <Paragraphs>13</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PowerPoint Presentation</vt:lpstr>
      <vt:lpstr>Romans 1:18-23</vt:lpstr>
      <vt:lpstr>Romans 1:24-27</vt:lpstr>
      <vt:lpstr>Romans 1:28-32</vt:lpstr>
      <vt:lpstr>PowerPoint Presentation</vt:lpstr>
      <vt:lpstr>Romans 2:1-11</vt:lpstr>
      <vt:lpstr>Romans 2:12-16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11</cp:revision>
  <dcterms:modified xsi:type="dcterms:W3CDTF">2014-01-05T14:06:22Z</dcterms:modified>
</cp:coreProperties>
</file>