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71" r:id="rId3"/>
    <p:sldId id="269" r:id="rId4"/>
    <p:sldId id="281" r:id="rId5"/>
    <p:sldId id="283" r:id="rId6"/>
    <p:sldId id="282" r:id="rId7"/>
    <p:sldId id="284" r:id="rId8"/>
    <p:sldId id="285" r:id="rId9"/>
    <p:sldId id="273" r:id="rId10"/>
    <p:sldId id="274" r:id="rId11"/>
    <p:sldId id="277" r:id="rId12"/>
    <p:sldId id="286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FF"/>
    <a:srgbClr val="141400"/>
    <a:srgbClr val="4E341A"/>
    <a:srgbClr val="996633"/>
    <a:srgbClr val="000000"/>
    <a:srgbClr val="333300"/>
    <a:srgbClr val="FFB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94684" autoAdjust="0"/>
  </p:normalViewPr>
  <p:slideViewPr>
    <p:cSldViewPr>
      <p:cViewPr>
        <p:scale>
          <a:sx n="66" d="100"/>
          <a:sy n="66" d="100"/>
        </p:scale>
        <p:origin x="-83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3A72C1-112E-46D0-90E1-4EB40C85C0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617ED-F92A-4FB5-A804-7ABAEE273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8421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C011-B4D1-44C4-8474-502EBA146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79423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AC76-5DF2-498C-8343-D58EF30BB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442379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68D3C-7A1E-4BF4-984C-177A9BC3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729791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EFD44-CD94-408D-9458-619D09238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284944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CF51D-5A54-4065-9344-3CF3019FE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509701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DC8B1-420C-4847-B1F7-43100F0DF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6484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43C5D-7AF8-4881-B992-434AC5754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81603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6E00-1729-4843-B5E5-68837889C9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255670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179BB-B831-4831-811F-5A3D0AE22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70635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rgbClr val="000000"/>
            </a:gs>
            <a:gs pos="50000">
              <a:srgbClr val="141400"/>
            </a:gs>
            <a:gs pos="100000">
              <a:srgbClr val="4E341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A6719D-5323-4CE5-9377-E2EE8899AC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2667000"/>
          </a:xfrm>
        </p:spPr>
        <p:txBody>
          <a:bodyPr/>
          <a:lstStyle/>
          <a:p>
            <a:r>
              <a:rPr lang="en-US" altLang="en-US" sz="7600" b="1" dirty="0" smtClean="0">
                <a:solidFill>
                  <a:srgbClr val="FFFF00"/>
                </a:solidFill>
              </a:rPr>
              <a:t>“Do You Love </a:t>
            </a:r>
            <a:r>
              <a:rPr lang="en-US" altLang="en-US" sz="7600" b="1" dirty="0">
                <a:solidFill>
                  <a:srgbClr val="FFFF00"/>
                </a:solidFill>
              </a:rPr>
              <a:t>M</a:t>
            </a:r>
            <a:r>
              <a:rPr lang="en-US" altLang="en-US" sz="7600" b="1" cap="small" dirty="0">
                <a:solidFill>
                  <a:srgbClr val="FFFF00"/>
                </a:solidFill>
              </a:rPr>
              <a:t>e</a:t>
            </a:r>
            <a:r>
              <a:rPr lang="en-US" altLang="en-US" sz="7600" b="1" dirty="0">
                <a:solidFill>
                  <a:srgbClr val="FFFF00"/>
                </a:solidFill>
              </a:rPr>
              <a:t> More Than These?”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altLang="en-US" sz="5400" b="1" i="1" dirty="0"/>
              <a:t>John 21:15-19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>
                <a:solidFill>
                  <a:srgbClr val="FFFF00"/>
                </a:solidFill>
              </a:rPr>
              <a:t>Requires Continued Service Over Momentary Emotional Reaction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dirty="0" smtClean="0"/>
              <a:t>In his early life, Peter was often rash &amp; sometimes </a:t>
            </a:r>
            <a:r>
              <a:rPr lang="en-US" altLang="en-US" dirty="0"/>
              <a:t>let emotion rule over duty (</a:t>
            </a:r>
            <a:r>
              <a:rPr lang="en-US" altLang="en-US" b="1" i="1" dirty="0">
                <a:solidFill>
                  <a:srgbClr val="FFFF99"/>
                </a:solidFill>
              </a:rPr>
              <a:t>Matt. 26</a:t>
            </a:r>
            <a:r>
              <a:rPr lang="en-US" altLang="en-US" dirty="0"/>
              <a:t>)</a:t>
            </a:r>
          </a:p>
          <a:p>
            <a:pPr>
              <a:buClr>
                <a:schemeClr val="tx1"/>
              </a:buClr>
            </a:pPr>
            <a:r>
              <a:rPr lang="en-US" altLang="en-US" dirty="0"/>
              <a:t>Rocky ground </a:t>
            </a:r>
            <a:r>
              <a:rPr lang="en-US" altLang="en-US" dirty="0" smtClean="0"/>
              <a:t>hearers are similar </a:t>
            </a:r>
            <a:r>
              <a:rPr lang="en-US" altLang="en-US" dirty="0"/>
              <a:t>(</a:t>
            </a:r>
            <a:r>
              <a:rPr lang="en-US" altLang="en-US" b="1" i="1" dirty="0">
                <a:solidFill>
                  <a:srgbClr val="FFFF99"/>
                </a:solidFill>
              </a:rPr>
              <a:t>Mark 4:16-17</a:t>
            </a:r>
            <a:r>
              <a:rPr lang="en-US" altLang="en-US" dirty="0"/>
              <a:t>)</a:t>
            </a:r>
          </a:p>
          <a:p>
            <a:pPr>
              <a:buClr>
                <a:schemeClr val="tx1"/>
              </a:buClr>
            </a:pPr>
            <a:r>
              <a:rPr lang="en-US" altLang="en-US" dirty="0"/>
              <a:t>Emotional reactions to </a:t>
            </a:r>
            <a:r>
              <a:rPr lang="en-US" altLang="en-US" dirty="0" smtClean="0"/>
              <a:t>Jesus faltered </a:t>
            </a:r>
            <a:r>
              <a:rPr lang="en-US" altLang="en-US" dirty="0"/>
              <a:t>(</a:t>
            </a:r>
            <a:r>
              <a:rPr lang="en-US" altLang="en-US" b="1" i="1" dirty="0">
                <a:solidFill>
                  <a:srgbClr val="FFFF99"/>
                </a:solidFill>
              </a:rPr>
              <a:t>Luke 9:57f</a:t>
            </a:r>
            <a:r>
              <a:rPr lang="en-US" altLang="en-US" dirty="0"/>
              <a:t>)</a:t>
            </a:r>
          </a:p>
          <a:p>
            <a:pPr>
              <a:buClr>
                <a:schemeClr val="tx1"/>
              </a:buClr>
            </a:pPr>
            <a:r>
              <a:rPr lang="en-US" altLang="en-US" dirty="0"/>
              <a:t>Same reaction in </a:t>
            </a:r>
            <a:r>
              <a:rPr lang="en-US" altLang="en-US" dirty="0" smtClean="0"/>
              <a:t>O.T. </a:t>
            </a:r>
            <a:r>
              <a:rPr lang="en-US" altLang="en-US" dirty="0"/>
              <a:t>to word (</a:t>
            </a:r>
            <a:r>
              <a:rPr lang="en-US" altLang="en-US" b="1" i="1" dirty="0">
                <a:solidFill>
                  <a:srgbClr val="FFFF99"/>
                </a:solidFill>
              </a:rPr>
              <a:t>Ezek. </a:t>
            </a:r>
            <a:r>
              <a:rPr lang="en-US" altLang="en-US" b="1" i="1" dirty="0" smtClean="0">
                <a:solidFill>
                  <a:srgbClr val="FFFF99"/>
                </a:solidFill>
              </a:rPr>
              <a:t>33:30-32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>
              <a:buClr>
                <a:schemeClr val="tx1"/>
              </a:buClr>
            </a:pPr>
            <a:r>
              <a:rPr lang="en-US" altLang="en-US" b="1" i="1" dirty="0">
                <a:solidFill>
                  <a:srgbClr val="FFFF99"/>
                </a:solidFill>
              </a:rPr>
              <a:t>Matt. </a:t>
            </a:r>
            <a:r>
              <a:rPr lang="en-US" altLang="en-US" b="1" i="1" dirty="0" smtClean="0">
                <a:solidFill>
                  <a:srgbClr val="FFFF99"/>
                </a:solidFill>
              </a:rPr>
              <a:t>10:34-37</a:t>
            </a:r>
            <a:r>
              <a:rPr lang="en-US" altLang="en-US" dirty="0" smtClean="0"/>
              <a:t>   Even </a:t>
            </a:r>
            <a:r>
              <a:rPr lang="en-US" altLang="en-US" dirty="0"/>
              <a:t>family </a:t>
            </a:r>
            <a:r>
              <a:rPr lang="en-US" altLang="en-US" dirty="0" smtClean="0"/>
              <a:t>must be </a:t>
            </a:r>
            <a:r>
              <a:rPr lang="en-US" altLang="en-US" dirty="0"/>
              <a:t>secondary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Example: </a:t>
            </a:r>
            <a:r>
              <a:rPr lang="en-US" altLang="en-US" dirty="0" err="1"/>
              <a:t>Asa</a:t>
            </a:r>
            <a:r>
              <a:rPr lang="en-US" altLang="en-US" dirty="0"/>
              <a:t> </a:t>
            </a:r>
            <a:r>
              <a:rPr lang="en-US" altLang="en-US" dirty="0" smtClean="0"/>
              <a:t>removed his own </a:t>
            </a:r>
            <a:r>
              <a:rPr lang="en-US" altLang="en-US" dirty="0"/>
              <a:t>mother (</a:t>
            </a:r>
            <a:r>
              <a:rPr lang="en-US" altLang="en-US" b="1" i="1" dirty="0">
                <a:solidFill>
                  <a:srgbClr val="FFFF99"/>
                </a:solidFill>
              </a:rPr>
              <a:t>2 Chron. 15</a:t>
            </a:r>
            <a:r>
              <a:rPr lang="en-US" altLang="en-US" dirty="0"/>
              <a:t>)</a:t>
            </a:r>
          </a:p>
          <a:p>
            <a:pPr>
              <a:buClr>
                <a:schemeClr val="tx1"/>
              </a:buClr>
            </a:pPr>
            <a:r>
              <a:rPr lang="en-US" altLang="en-US" b="1" i="1" dirty="0">
                <a:solidFill>
                  <a:srgbClr val="66FFFF"/>
                </a:solidFill>
              </a:rPr>
              <a:t>If commitment is </a:t>
            </a:r>
            <a:r>
              <a:rPr lang="en-US" altLang="en-US" b="1" i="1" dirty="0" smtClean="0">
                <a:solidFill>
                  <a:srgbClr val="66FFFF"/>
                </a:solidFill>
              </a:rPr>
              <a:t>founded primarily on </a:t>
            </a:r>
            <a:r>
              <a:rPr lang="en-US" altLang="en-US" b="1" i="1" dirty="0">
                <a:solidFill>
                  <a:srgbClr val="66FFFF"/>
                </a:solidFill>
              </a:rPr>
              <a:t>emotion</a:t>
            </a:r>
            <a:r>
              <a:rPr lang="en-US" altLang="en-US" b="1" i="1" dirty="0" smtClean="0">
                <a:solidFill>
                  <a:srgbClr val="66FFFF"/>
                </a:solidFill>
              </a:rPr>
              <a:t>, it </a:t>
            </a:r>
            <a:r>
              <a:rPr lang="en-US" altLang="en-US" b="1" i="1" dirty="0">
                <a:solidFill>
                  <a:srgbClr val="66FFFF"/>
                </a:solidFill>
              </a:rPr>
              <a:t>will not </a:t>
            </a:r>
            <a:r>
              <a:rPr lang="en-US" altLang="en-US" b="1" i="1" dirty="0" smtClean="0">
                <a:solidFill>
                  <a:srgbClr val="66FFFF"/>
                </a:solidFill>
              </a:rPr>
              <a:t>last – it must </a:t>
            </a:r>
            <a:r>
              <a:rPr lang="en-US" altLang="en-US" b="1" i="1" u="sng" dirty="0" smtClean="0">
                <a:solidFill>
                  <a:srgbClr val="66FFFF"/>
                </a:solidFill>
              </a:rPr>
              <a:t>follow</a:t>
            </a:r>
            <a:r>
              <a:rPr lang="en-US" altLang="en-US" b="1" i="1" dirty="0" smtClean="0">
                <a:solidFill>
                  <a:srgbClr val="66FFFF"/>
                </a:solidFill>
              </a:rPr>
              <a:t> reason (principle)</a:t>
            </a:r>
            <a:endParaRPr lang="en-US" alt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7526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600" b="1" dirty="0" smtClean="0">
                <a:solidFill>
                  <a:srgbClr val="FFFF00"/>
                </a:solidFill>
              </a:rPr>
              <a:t>What Is the Focal Point of Christ’s Question?</a:t>
            </a:r>
            <a:endParaRPr lang="en-US" altLang="en-US" sz="5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</a:t>
            </a:r>
            <a:r>
              <a:rPr lang="en-US" sz="2700" b="1" dirty="0" smtClean="0">
                <a:solidFill>
                  <a:srgbClr val="FFFF00"/>
                </a:solidFill>
              </a:rPr>
              <a:t>do </a:t>
            </a:r>
            <a:r>
              <a:rPr lang="en-US" sz="2700" b="1" dirty="0">
                <a:solidFill>
                  <a:srgbClr val="FFFF00"/>
                </a:solidFill>
              </a:rPr>
              <a:t>you love Me more than these</a:t>
            </a:r>
            <a:r>
              <a:rPr lang="en-US" sz="2700" b="1" dirty="0" smtClean="0">
                <a:solidFill>
                  <a:srgbClr val="FFFF00"/>
                </a:solidFill>
              </a:rPr>
              <a:t>?</a:t>
            </a:r>
            <a:r>
              <a:rPr lang="en-US" sz="2700" dirty="0" smtClean="0"/>
              <a:t>” He </a:t>
            </a:r>
            <a:r>
              <a:rPr lang="en-US" sz="2700" dirty="0"/>
              <a:t>said to Him, “Yes, Lord; You know that I love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love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love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love Me?” Peter was grieved because He said to him the third time, “Do you love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love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“Feed My sheep.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/>
              <a:t>Most assuredly, I say to you, when </a:t>
            </a:r>
            <a:r>
              <a:rPr lang="en-US" sz="2700" dirty="0" smtClean="0"/>
              <a:t>you were younger</a:t>
            </a:r>
            <a:r>
              <a:rPr lang="en-US" sz="2700" dirty="0"/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/>
              <a:t>not wish.”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4641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705600" cy="1447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5200" b="1" dirty="0" smtClean="0">
                <a:solidFill>
                  <a:srgbClr val="FFFF00"/>
                </a:solidFill>
              </a:rPr>
              <a:t>“Do You Love </a:t>
            </a:r>
            <a:r>
              <a:rPr lang="en-US" altLang="en-US" sz="5400" b="1" u="sng" dirty="0" smtClean="0">
                <a:solidFill>
                  <a:srgbClr val="FFFF00"/>
                </a:solidFill>
              </a:rPr>
              <a:t>ME</a:t>
            </a:r>
            <a:r>
              <a:rPr lang="en-US" altLang="en-US" sz="5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5200" b="1" dirty="0">
                <a:solidFill>
                  <a:srgbClr val="FFFF00"/>
                </a:solidFill>
              </a:rPr>
              <a:t>M</a:t>
            </a:r>
            <a:r>
              <a:rPr lang="en-US" altLang="en-US" sz="5200" b="1" cap="small" dirty="0">
                <a:solidFill>
                  <a:srgbClr val="FFFF00"/>
                </a:solidFill>
              </a:rPr>
              <a:t>ore</a:t>
            </a:r>
            <a:r>
              <a:rPr lang="en-US" altLang="en-US" sz="5200" b="1" dirty="0">
                <a:solidFill>
                  <a:srgbClr val="FFFF00"/>
                </a:solidFill>
              </a:rPr>
              <a:t> </a:t>
            </a:r>
            <a:r>
              <a:rPr lang="en-US" altLang="en-US" sz="5200" b="1" dirty="0" smtClean="0">
                <a:solidFill>
                  <a:srgbClr val="FFFF00"/>
                </a:solidFill>
              </a:rPr>
              <a:t>T</a:t>
            </a:r>
            <a:r>
              <a:rPr lang="en-US" altLang="en-US" sz="5200" b="1" cap="small" dirty="0" smtClean="0">
                <a:solidFill>
                  <a:srgbClr val="FFFF00"/>
                </a:solidFill>
              </a:rPr>
              <a:t>han</a:t>
            </a:r>
            <a:r>
              <a:rPr lang="en-US" altLang="en-US" sz="5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5200" b="1" dirty="0" smtClean="0">
                <a:solidFill>
                  <a:schemeClr val="tx1"/>
                </a:solidFill>
              </a:rPr>
              <a:t>T</a:t>
            </a:r>
            <a:r>
              <a:rPr lang="en-US" altLang="en-US" sz="5200" b="1" cap="small" dirty="0" smtClean="0">
                <a:solidFill>
                  <a:schemeClr val="tx1"/>
                </a:solidFill>
              </a:rPr>
              <a:t>hese</a:t>
            </a:r>
            <a:r>
              <a:rPr lang="en-US" altLang="en-US" sz="5200" b="1" dirty="0" smtClean="0">
                <a:solidFill>
                  <a:srgbClr val="FFFF00"/>
                </a:solidFill>
              </a:rPr>
              <a:t>?”</a:t>
            </a:r>
            <a:endParaRPr lang="en-US" altLang="en-US" sz="5200" dirty="0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8991600" cy="49530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dirty="0" smtClean="0"/>
              <a:t>Acceptance of crowd? (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1 Pet. 4:4</a:t>
            </a:r>
            <a:r>
              <a:rPr lang="en-US" altLang="en-US" sz="3600" b="1" i="1" dirty="0" smtClean="0"/>
              <a:t>;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 Eph. 5:11</a:t>
            </a:r>
            <a:r>
              <a:rPr lang="en-US" altLang="en-US" sz="3600" dirty="0" smtClean="0"/>
              <a:t>)</a:t>
            </a:r>
            <a:endParaRPr lang="en-US" altLang="en-US" sz="3600" dirty="0"/>
          </a:p>
          <a:p>
            <a:pPr>
              <a:buClr>
                <a:srgbClr val="66FFFF"/>
              </a:buClr>
            </a:pPr>
            <a:r>
              <a:rPr lang="en-US" altLang="en-US" sz="3600" dirty="0"/>
              <a:t>Friends? (</a:t>
            </a:r>
            <a:r>
              <a:rPr lang="en-US" altLang="en-US" sz="3600" b="1" i="1" dirty="0">
                <a:solidFill>
                  <a:srgbClr val="FFFF99"/>
                </a:solidFill>
              </a:rPr>
              <a:t>1 Cor. 15:33</a:t>
            </a:r>
            <a:r>
              <a:rPr lang="en-US" altLang="en-US" sz="3600" b="1" i="1" dirty="0"/>
              <a:t>;</a:t>
            </a:r>
            <a:r>
              <a:rPr lang="en-US" altLang="en-US" sz="3600" dirty="0"/>
              <a:t> </a:t>
            </a:r>
            <a:r>
              <a:rPr lang="en-US" altLang="en-US" sz="3600" b="1" i="1" dirty="0">
                <a:solidFill>
                  <a:srgbClr val="FFFF99"/>
                </a:solidFill>
              </a:rPr>
              <a:t>Prov. 24:1</a:t>
            </a:r>
            <a:r>
              <a:rPr lang="en-US" altLang="en-US" sz="3600" dirty="0"/>
              <a:t>)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Material things? (</a:t>
            </a:r>
            <a:r>
              <a:rPr lang="en-US" altLang="en-US" sz="3600" b="1" i="1" dirty="0">
                <a:solidFill>
                  <a:srgbClr val="FFFF99"/>
                </a:solidFill>
              </a:rPr>
              <a:t>Luke 12:15-21</a:t>
            </a:r>
            <a:r>
              <a:rPr lang="en-US" altLang="en-US" sz="3600" dirty="0"/>
              <a:t>)</a:t>
            </a:r>
          </a:p>
          <a:p>
            <a:pPr>
              <a:buClr>
                <a:srgbClr val="66FFFF"/>
              </a:buClr>
            </a:pPr>
            <a:r>
              <a:rPr lang="en-US" altLang="en-US" sz="3600" dirty="0" smtClean="0"/>
              <a:t>Way of easy? </a:t>
            </a:r>
            <a:r>
              <a:rPr lang="en-US" altLang="en-US" sz="3600" dirty="0"/>
              <a:t>(</a:t>
            </a:r>
            <a:r>
              <a:rPr lang="en-US" altLang="en-US" sz="3600" b="1" i="1" dirty="0">
                <a:solidFill>
                  <a:srgbClr val="FFFF99"/>
                </a:solidFill>
              </a:rPr>
              <a:t>Matt. 7:13-14</a:t>
            </a:r>
            <a:r>
              <a:rPr lang="en-US" altLang="en-US" sz="3600" dirty="0"/>
              <a:t>)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Praise of men? (</a:t>
            </a:r>
            <a:r>
              <a:rPr lang="en-US" altLang="en-US" sz="3600" b="1" i="1" dirty="0">
                <a:solidFill>
                  <a:srgbClr val="FFFF99"/>
                </a:solidFill>
              </a:rPr>
              <a:t>John 12:42-43</a:t>
            </a:r>
            <a:r>
              <a:rPr lang="en-US" altLang="en-US" sz="3600" dirty="0"/>
              <a:t>)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Life of sin? </a:t>
            </a:r>
            <a:r>
              <a:rPr lang="en-US" altLang="en-US" sz="3600" dirty="0" smtClean="0"/>
              <a:t>(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2 Thess. 2:11-12</a:t>
            </a:r>
            <a:r>
              <a:rPr lang="en-US" altLang="en-US" sz="3600" b="1" i="1" dirty="0" smtClean="0"/>
              <a:t>;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 1 Jn. </a:t>
            </a:r>
            <a:r>
              <a:rPr lang="en-US" altLang="en-US" sz="3600" b="1" i="1" dirty="0">
                <a:solidFill>
                  <a:srgbClr val="FFFF99"/>
                </a:solidFill>
              </a:rPr>
              <a:t>2:15-17</a:t>
            </a:r>
            <a:r>
              <a:rPr lang="en-US" altLang="en-US" sz="3600" dirty="0"/>
              <a:t>)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Must love the Lord first (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Mark </a:t>
            </a:r>
            <a:r>
              <a:rPr lang="en-US" altLang="en-US" sz="3600" b="1" i="1" dirty="0">
                <a:solidFill>
                  <a:srgbClr val="FFFF99"/>
                </a:solidFill>
              </a:rPr>
              <a:t>12:28-30</a:t>
            </a:r>
            <a:r>
              <a:rPr lang="en-US" altLang="en-US" sz="3600" dirty="0"/>
              <a:t>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Love Is Keeping </a:t>
            </a:r>
            <a:r>
              <a:rPr lang="en-US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from </a:t>
            </a:r>
            <a:r>
              <a:rPr lang="en-US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Obeying </a:t>
            </a:r>
            <a:r>
              <a:rPr lang="en-US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Lord?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 Begin </a:t>
            </a:r>
            <a:r>
              <a:rPr lang="en-US" altLang="en-US" sz="52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altLang="en-US" sz="5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H</a:t>
            </a:r>
            <a:r>
              <a:rPr lang="en-US" altLang="en-US" sz="5200" b="1" cap="small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altLang="en-US" sz="5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Today &amp; Obey?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love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love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love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love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love Me?” Peter was grieved because He said to him the third time, “Do you love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love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“Feed My sheep.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/>
              <a:t>Most assuredly, I say to you, when </a:t>
            </a:r>
            <a:r>
              <a:rPr lang="en-US" sz="2700" dirty="0" smtClean="0"/>
              <a:t>you were younger</a:t>
            </a:r>
            <a:r>
              <a:rPr lang="en-US" sz="2700" dirty="0"/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/>
              <a:t>not wish.”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</a:rPr>
              <a:t>Understanding the Words Used</a:t>
            </a:r>
            <a:endParaRPr lang="en-US" altLang="en-US" sz="4800" dirty="0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3600" dirty="0"/>
              <a:t>Context has 2 Greek words for “love”</a:t>
            </a:r>
          </a:p>
          <a:p>
            <a:pPr>
              <a:buClr>
                <a:schemeClr val="tx1"/>
              </a:buClr>
            </a:pPr>
            <a:r>
              <a:rPr lang="en-US" altLang="en-US" sz="3600" b="1" i="1" dirty="0" err="1" smtClean="0">
                <a:solidFill>
                  <a:srgbClr val="FFFF00"/>
                </a:solidFill>
              </a:rPr>
              <a:t>Agapao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1">
              <a:buClr>
                <a:srgbClr val="FFFF00"/>
              </a:buClr>
            </a:pPr>
            <a:r>
              <a:rPr lang="en-US" altLang="en-US" sz="3200" dirty="0" smtClean="0"/>
              <a:t>Refers </a:t>
            </a:r>
            <a:r>
              <a:rPr lang="en-US" altLang="en-US" sz="3200" dirty="0"/>
              <a:t>to love which is selfless doing what is best for another without anticipating return</a:t>
            </a:r>
          </a:p>
          <a:p>
            <a:pPr lvl="1">
              <a:buClr>
                <a:srgbClr val="FFFF00"/>
              </a:buClr>
            </a:pPr>
            <a:r>
              <a:rPr lang="en-US" altLang="en-US" sz="3200" dirty="0" smtClean="0"/>
              <a:t>Describes submissive service based on principle, </a:t>
            </a:r>
            <a:r>
              <a:rPr lang="en-US" altLang="en-US" sz="3200" dirty="0"/>
              <a:t>not </a:t>
            </a:r>
            <a:r>
              <a:rPr lang="en-US" altLang="en-US" sz="3200" dirty="0" smtClean="0"/>
              <a:t>sentiment of kinship or personal desire</a:t>
            </a:r>
            <a:endParaRPr lang="en-US" altLang="en-US" sz="3200" dirty="0"/>
          </a:p>
          <a:p>
            <a:pPr>
              <a:buClr>
                <a:schemeClr val="tx1"/>
              </a:buClr>
            </a:pPr>
            <a:r>
              <a:rPr lang="en-US" altLang="en-US" sz="3600" b="1" i="1" dirty="0" err="1" smtClean="0">
                <a:solidFill>
                  <a:srgbClr val="66FFFF"/>
                </a:solidFill>
              </a:rPr>
              <a:t>Phileo</a:t>
            </a:r>
            <a:endParaRPr lang="en-US" altLang="en-US" sz="3600" b="1" i="1" dirty="0">
              <a:solidFill>
                <a:srgbClr val="66FFFF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altLang="en-US" sz="3200" dirty="0" smtClean="0"/>
              <a:t>Refers </a:t>
            </a:r>
            <a:r>
              <a:rPr lang="en-US" altLang="en-US" sz="3200" dirty="0"/>
              <a:t>to love of tender affection; </a:t>
            </a:r>
            <a:r>
              <a:rPr lang="en-US" altLang="en-US" sz="3200" dirty="0" smtClean="0"/>
              <a:t>familial love</a:t>
            </a:r>
            <a:endParaRPr lang="en-US" altLang="en-US" sz="3200" dirty="0"/>
          </a:p>
          <a:p>
            <a:pPr lvl="1">
              <a:buClr>
                <a:srgbClr val="66FFFF"/>
              </a:buClr>
            </a:pPr>
            <a:r>
              <a:rPr lang="en-US" altLang="en-US" sz="3200" dirty="0" smtClean="0"/>
              <a:t>Sentiment </a:t>
            </a:r>
            <a:r>
              <a:rPr lang="en-US" altLang="en-US" sz="3200" dirty="0"/>
              <a:t>in reaction to </a:t>
            </a:r>
            <a:r>
              <a:rPr lang="en-US" altLang="en-US" sz="3200" dirty="0" smtClean="0"/>
              <a:t>affinity for the person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27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love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love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love Me?” Peter was grieved because He said to him the third time, “Do you love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love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“Feed My sheep.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/>
              <a:t>Most assuredly, I say to you, when </a:t>
            </a:r>
            <a:r>
              <a:rPr lang="en-US" sz="2700" dirty="0" smtClean="0"/>
              <a:t>you were younger</a:t>
            </a:r>
            <a:r>
              <a:rPr lang="en-US" sz="2700" dirty="0"/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/>
              <a:t>not wish.”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8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27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love Me?” Peter was grieved because He said to him the third time, “Do you love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love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“Feed My sheep.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/>
              <a:t>Most assuredly, I say to you, when </a:t>
            </a:r>
            <a:r>
              <a:rPr lang="en-US" sz="2700" dirty="0" smtClean="0"/>
              <a:t>you were younger</a:t>
            </a:r>
            <a:r>
              <a:rPr lang="en-US" sz="2700" dirty="0"/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/>
              <a:t>not wish.”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1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Me?” Peter was grieved because He said to him the third time, “Do 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</a:t>
            </a:r>
            <a:r>
              <a:rPr lang="en-US" sz="2700" dirty="0" smtClean="0">
                <a:solidFill>
                  <a:srgbClr val="FFFF99"/>
                </a:solidFill>
              </a:rPr>
              <a:t>Feed My sheep</a:t>
            </a:r>
            <a:r>
              <a:rPr lang="en-US" sz="2700" dirty="0" smtClean="0"/>
              <a:t>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/>
              <a:t>Most assuredly, I say to you, when </a:t>
            </a:r>
            <a:r>
              <a:rPr lang="en-US" sz="2700" dirty="0" smtClean="0"/>
              <a:t>you were younger</a:t>
            </a:r>
            <a:r>
              <a:rPr lang="en-US" sz="2700" dirty="0"/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/>
              <a:t>not wish.”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5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27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Me?” Peter was grieved because He said to him the third time, “Do 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</a:t>
            </a:r>
            <a:r>
              <a:rPr lang="en-US" sz="2700" dirty="0" smtClean="0">
                <a:solidFill>
                  <a:srgbClr val="FFFF99"/>
                </a:solidFill>
              </a:rPr>
              <a:t>Feed My sheep</a:t>
            </a:r>
            <a:r>
              <a:rPr lang="en-US" sz="2700" dirty="0" smtClean="0"/>
              <a:t>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>
                <a:solidFill>
                  <a:srgbClr val="FFFF99"/>
                </a:solidFill>
              </a:rPr>
              <a:t>Most assuredly, I say to you, when </a:t>
            </a:r>
            <a:r>
              <a:rPr lang="en-US" sz="2700" dirty="0" smtClean="0">
                <a:solidFill>
                  <a:srgbClr val="FFFF99"/>
                </a:solidFill>
              </a:rPr>
              <a:t>you were younger</a:t>
            </a:r>
            <a:r>
              <a:rPr lang="en-US" sz="2700" dirty="0">
                <a:solidFill>
                  <a:srgbClr val="FFFF99"/>
                </a:solidFill>
              </a:rPr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>
                <a:solidFill>
                  <a:srgbClr val="FFFF99"/>
                </a:solidFill>
              </a:rPr>
              <a:t>not wish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dirty="0" smtClean="0"/>
              <a:t>Follow Me.”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6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2492"/>
            <a:ext cx="9067800" cy="627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baseline="30000" dirty="0"/>
              <a:t>15 </a:t>
            </a:r>
            <a:r>
              <a:rPr lang="en-US" sz="2700" dirty="0"/>
              <a:t>So when they had eaten breakfast, Jesus said to </a:t>
            </a:r>
            <a:r>
              <a:rPr lang="en-US" sz="2700" dirty="0" smtClean="0"/>
              <a:t>Simon Peter,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 more than these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Feed My lambs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16</a:t>
            </a:r>
            <a:r>
              <a:rPr lang="en-US" sz="2700" b="1" baseline="30000" dirty="0"/>
              <a:t> </a:t>
            </a:r>
            <a:r>
              <a:rPr lang="en-US" sz="2700" dirty="0"/>
              <a:t>He said to him again a </a:t>
            </a:r>
            <a:r>
              <a:rPr lang="en-US" sz="2700" dirty="0" smtClean="0"/>
              <a:t>second time, “Simon, son of 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FFFF00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He </a:t>
            </a:r>
            <a:r>
              <a:rPr lang="en-US" sz="2700" dirty="0"/>
              <a:t>said to Him, “Yes, Lord;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He </a:t>
            </a:r>
            <a:r>
              <a:rPr lang="en-US" sz="2700" dirty="0"/>
              <a:t>said to him, “</a:t>
            </a:r>
            <a:r>
              <a:rPr lang="en-US" sz="2700" dirty="0">
                <a:solidFill>
                  <a:srgbClr val="FFFF99"/>
                </a:solidFill>
              </a:rPr>
              <a:t>Tend My sheep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17</a:t>
            </a:r>
            <a:r>
              <a:rPr lang="en-US" sz="2700" b="1" baseline="30000" dirty="0"/>
              <a:t> </a:t>
            </a:r>
            <a:r>
              <a:rPr lang="en-US" sz="2700" dirty="0"/>
              <a:t>He said to him the third time, “Simon, son of </a:t>
            </a:r>
            <a:r>
              <a:rPr lang="en-US" sz="2700" dirty="0" smtClean="0"/>
              <a:t>Jonah, do </a:t>
            </a:r>
            <a:r>
              <a:rPr lang="en-US" sz="2700" dirty="0"/>
              <a:t>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Me?” Peter was grieved because He said to him the third time, “Do you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Me</a:t>
            </a:r>
            <a:r>
              <a:rPr lang="en-US" sz="2700" dirty="0" smtClean="0"/>
              <a:t>?” And </a:t>
            </a:r>
            <a:r>
              <a:rPr lang="en-US" sz="2700" dirty="0"/>
              <a:t>he said to Him, “Lord, You know all things; You know that I </a:t>
            </a:r>
            <a:r>
              <a:rPr lang="en-US" sz="2700" b="1" dirty="0">
                <a:solidFill>
                  <a:srgbClr val="66FFFF"/>
                </a:solidFill>
              </a:rPr>
              <a:t>love</a:t>
            </a:r>
            <a:r>
              <a:rPr lang="en-US" sz="2700" dirty="0"/>
              <a:t> You</a:t>
            </a:r>
            <a:r>
              <a:rPr lang="en-US" sz="2700" dirty="0" smtClean="0"/>
              <a:t>.” Jesus </a:t>
            </a:r>
            <a:r>
              <a:rPr lang="en-US" sz="2700" dirty="0"/>
              <a:t>said </a:t>
            </a:r>
            <a:r>
              <a:rPr lang="en-US" sz="2700" dirty="0" smtClean="0"/>
              <a:t>to him, “</a:t>
            </a:r>
            <a:r>
              <a:rPr lang="en-US" sz="2700" dirty="0" smtClean="0">
                <a:solidFill>
                  <a:srgbClr val="FFFF99"/>
                </a:solidFill>
              </a:rPr>
              <a:t>Feed My sheep</a:t>
            </a:r>
            <a:r>
              <a:rPr lang="en-US" sz="2700" dirty="0" smtClean="0"/>
              <a:t>. </a:t>
            </a:r>
            <a:r>
              <a:rPr lang="en-US" sz="2700" b="1" baseline="30000" dirty="0" smtClean="0"/>
              <a:t>18</a:t>
            </a:r>
            <a:r>
              <a:rPr lang="en-US" sz="2700" b="1" baseline="30000" dirty="0"/>
              <a:t> </a:t>
            </a:r>
            <a:r>
              <a:rPr lang="en-US" sz="2700" dirty="0">
                <a:solidFill>
                  <a:srgbClr val="FFFF99"/>
                </a:solidFill>
              </a:rPr>
              <a:t>Most assuredly, I say to you, when </a:t>
            </a:r>
            <a:r>
              <a:rPr lang="en-US" sz="2700" dirty="0" smtClean="0">
                <a:solidFill>
                  <a:srgbClr val="FFFF99"/>
                </a:solidFill>
              </a:rPr>
              <a:t>you were younger</a:t>
            </a:r>
            <a:r>
              <a:rPr lang="en-US" sz="2700" dirty="0">
                <a:solidFill>
                  <a:srgbClr val="FFFF99"/>
                </a:solidFill>
              </a:rPr>
              <a:t>, you girded yourself and walked where you wished; but when you are old, you will stretch out your hands, and another will gird you and carry you where you do </a:t>
            </a:r>
            <a:r>
              <a:rPr lang="en-US" sz="2700" dirty="0" smtClean="0">
                <a:solidFill>
                  <a:srgbClr val="FFFF99"/>
                </a:solidFill>
              </a:rPr>
              <a:t>not wish</a:t>
            </a:r>
            <a:r>
              <a:rPr lang="en-US" sz="2700" dirty="0" smtClean="0"/>
              <a:t>.” </a:t>
            </a:r>
            <a:r>
              <a:rPr lang="en-US" sz="2700" b="1" baseline="30000" dirty="0" smtClean="0"/>
              <a:t>19</a:t>
            </a:r>
            <a:r>
              <a:rPr lang="en-US" sz="2700" b="1" baseline="30000" dirty="0"/>
              <a:t> </a:t>
            </a:r>
            <a:r>
              <a:rPr lang="en-US" sz="2700" dirty="0"/>
              <a:t>This He spoke, signifying by what death he would glorify God. </a:t>
            </a:r>
            <a:r>
              <a:rPr lang="en-US" sz="2700" dirty="0" smtClean="0"/>
              <a:t>And when He </a:t>
            </a:r>
            <a:r>
              <a:rPr lang="en-US" sz="2700" dirty="0"/>
              <a:t>had spoken this, He said to him, “</a:t>
            </a:r>
            <a:r>
              <a:rPr lang="en-US" sz="2700" b="1" dirty="0" smtClean="0">
                <a:solidFill>
                  <a:srgbClr val="FFFF99"/>
                </a:solidFill>
              </a:rPr>
              <a:t>Follow Me</a:t>
            </a:r>
            <a:r>
              <a:rPr lang="en-US" sz="2700" dirty="0" smtClean="0"/>
              <a:t>.”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John 21:15-19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6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905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600" b="1" dirty="0">
                <a:solidFill>
                  <a:srgbClr val="FFFF00"/>
                </a:solidFill>
              </a:rPr>
              <a:t>Loving Sentiment Does Not Replace Need For </a:t>
            </a:r>
            <a:r>
              <a:rPr lang="en-US" altLang="en-US" sz="5600" b="1" dirty="0" smtClean="0">
                <a:solidFill>
                  <a:srgbClr val="FFFF00"/>
                </a:solidFill>
              </a:rPr>
              <a:t>Service</a:t>
            </a:r>
            <a:endParaRPr lang="en-US" altLang="en-US" sz="5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.pot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990000"/>
      </a:accent1>
      <a:accent2>
        <a:srgbClr val="800000"/>
      </a:accent2>
      <a:accent3>
        <a:srgbClr val="C0AAAA"/>
      </a:accent3>
      <a:accent4>
        <a:srgbClr val="DADADA"/>
      </a:accent4>
      <a:accent5>
        <a:srgbClr val="CAAAAA"/>
      </a:accent5>
      <a:accent6>
        <a:srgbClr val="730000"/>
      </a:accent6>
      <a:hlink>
        <a:srgbClr val="CA505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1184</TotalTime>
  <Words>313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Graeca</vt:lpstr>
      <vt:lpstr>Pulse.pot</vt:lpstr>
      <vt:lpstr>“Do You Love Me More Than These?”</vt:lpstr>
      <vt:lpstr>PowerPoint Presentation</vt:lpstr>
      <vt:lpstr>Understanding the Words Used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Loving Sentiment Does Not Replace Need For Service</vt:lpstr>
      <vt:lpstr>Requires Continued Service Over Momentary Emotional Reaction</vt:lpstr>
      <vt:lpstr>What Is the Focal Point of Christ’s Question?</vt:lpstr>
      <vt:lpstr>PowerPoint Presentation</vt:lpstr>
      <vt:lpstr>“Do You Love ME More Than These?”</vt:lpstr>
      <vt:lpstr>What Love Is Keeping Us from Obeying the Lord?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18</cp:revision>
  <dcterms:created xsi:type="dcterms:W3CDTF">2000-06-18T01:57:09Z</dcterms:created>
  <dcterms:modified xsi:type="dcterms:W3CDTF">2014-05-11T07:43:47Z</dcterms:modified>
</cp:coreProperties>
</file>