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sldIdLst>
    <p:sldId id="257" r:id="rId2"/>
    <p:sldId id="274" r:id="rId3"/>
    <p:sldId id="270" r:id="rId4"/>
    <p:sldId id="271" r:id="rId5"/>
    <p:sldId id="273" r:id="rId6"/>
    <p:sldId id="272" r:id="rId7"/>
    <p:sldId id="275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66"/>
    <a:srgbClr val="333300"/>
    <a:srgbClr val="000000"/>
    <a:srgbClr val="482400"/>
    <a:srgbClr val="FF9966"/>
    <a:srgbClr val="FFFF99"/>
    <a:srgbClr val="FFFF66"/>
    <a:srgbClr val="FF9933"/>
    <a:srgbClr val="9D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84" autoAdjust="0"/>
  </p:normalViewPr>
  <p:slideViewPr>
    <p:cSldViewPr>
      <p:cViewPr varScale="1">
        <p:scale>
          <a:sx n="71" d="100"/>
          <a:sy n="71" d="100"/>
        </p:scale>
        <p:origin x="-12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5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063B44-3B23-4CE1-98C4-C5215FFD2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8CC1E-F175-4830-B3FB-39332371C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7DF509-4D9A-4145-A6AF-122FBFD2D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8583E2-8C45-43AC-8204-80E0025961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F25671-32BC-4514-A4F6-33BBEB8B1D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24693D-6675-441B-8C2F-17E5BED75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8B73D-2A31-4571-BBDA-467E1AE0AC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294D6-5843-4D43-91C2-86523618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195F33-4444-4E2C-B784-57C3BA01E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B18D0A-AD4D-475C-930C-E81EC1B4F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F36F45-98DD-4599-A841-67DF58BECC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E6DBF60-2712-4D4B-B1C6-526F18C4D9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609600"/>
            <a:ext cx="7924800" cy="3581400"/>
          </a:xfrm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The Problem </a:t>
            </a:r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&amp; Solution of </a:t>
            </a:r>
            <a:r>
              <a:rPr lang="en-US" sz="8800" b="1" dirty="0">
                <a:latin typeface="Times New Roman" pitchFamily="18" charset="0"/>
                <a:cs typeface="Times New Roman" pitchFamily="18" charset="0"/>
              </a:rPr>
              <a:t>Selfishness</a:t>
            </a:r>
            <a:endParaRPr lang="en-US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724400"/>
            <a:ext cx="6705600" cy="8382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Ezekiel 34:17-20</a:t>
            </a:r>
            <a:endParaRPr lang="en-US" sz="54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3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76200"/>
            <a:ext cx="7714488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Ezekiel </a:t>
            </a:r>
            <a:r>
              <a:rPr lang="en-U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34:17-20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1066800"/>
            <a:ext cx="8001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/>
              <a:t>17 </a:t>
            </a:r>
            <a:r>
              <a:rPr lang="en-US" sz="2800" dirty="0" smtClean="0"/>
              <a:t>And</a:t>
            </a:r>
            <a:r>
              <a:rPr lang="en-US" sz="2800" dirty="0"/>
              <a:t> as for you, O My flock, thus says </a:t>
            </a:r>
            <a:r>
              <a:rPr lang="en-US" sz="2800" dirty="0" smtClean="0"/>
              <a:t>the L</a:t>
            </a:r>
            <a:r>
              <a:rPr lang="en-US" sz="2800" cap="small" dirty="0" smtClean="0"/>
              <a:t>ord</a:t>
            </a:r>
            <a:r>
              <a:rPr lang="en-US" sz="2800" dirty="0" smtClean="0"/>
              <a:t> G</a:t>
            </a:r>
            <a:r>
              <a:rPr lang="en-US" sz="2800" cap="small" dirty="0" smtClean="0"/>
              <a:t>od</a:t>
            </a:r>
            <a:r>
              <a:rPr lang="en-US" sz="2800" dirty="0" smtClean="0"/>
              <a:t>: </a:t>
            </a:r>
            <a:r>
              <a:rPr lang="en-US" sz="2800" dirty="0"/>
              <a:t>“Behold, I shall judge between sheep and sheep, between rams and goats. </a:t>
            </a:r>
            <a:r>
              <a:rPr lang="en-US" sz="2800" b="1" baseline="30000" dirty="0"/>
              <a:t>18 </a:t>
            </a:r>
            <a:r>
              <a:rPr lang="en-US" sz="2800" dirty="0"/>
              <a:t>Is it too little for you to have eaten up the good pasture, that you must tread down with your feet the residue of your </a:t>
            </a:r>
            <a:r>
              <a:rPr lang="en-US" sz="2800" dirty="0" smtClean="0"/>
              <a:t>pasture – and to </a:t>
            </a:r>
            <a:r>
              <a:rPr lang="en-US" sz="2800" dirty="0"/>
              <a:t>have drunk of the clear waters, that you must foul the residue with your feet? </a:t>
            </a:r>
            <a:r>
              <a:rPr lang="en-US" sz="2800" b="1" baseline="30000" dirty="0"/>
              <a:t>19 </a:t>
            </a:r>
            <a:r>
              <a:rPr lang="en-US" sz="2800" dirty="0"/>
              <a:t>And as for My flock, they eat what you have trampled with your feet, and they drink what you have fouled with your feet.”</a:t>
            </a:r>
          </a:p>
          <a:p>
            <a:r>
              <a:rPr lang="en-US" sz="2800" b="1" baseline="30000" dirty="0"/>
              <a:t>20 </a:t>
            </a:r>
            <a:r>
              <a:rPr lang="en-US" sz="2800" dirty="0" smtClean="0"/>
              <a:t>Therefore </a:t>
            </a:r>
            <a:r>
              <a:rPr lang="en-US" sz="2800" dirty="0"/>
              <a:t>thus says the L</a:t>
            </a:r>
            <a:r>
              <a:rPr lang="en-US" sz="2800" cap="small" dirty="0"/>
              <a:t>ord</a:t>
            </a:r>
            <a:r>
              <a:rPr lang="en-US" sz="2800" dirty="0"/>
              <a:t> </a:t>
            </a:r>
            <a:r>
              <a:rPr lang="en-US" sz="2800" cap="small" dirty="0"/>
              <a:t>God</a:t>
            </a:r>
            <a:r>
              <a:rPr lang="en-US" sz="2800" dirty="0"/>
              <a:t> to them: “Behold, I Myself will judge between the fat and the lean sheep</a:t>
            </a:r>
            <a:r>
              <a:rPr lang="en-US" sz="2800" dirty="0" smtClean="0"/>
              <a:t>.”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3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61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848600" cy="1143000"/>
          </a:xfrm>
        </p:spPr>
        <p:txBody>
          <a:bodyPr>
            <a:noAutofit/>
          </a:bodyPr>
          <a:lstStyle/>
          <a:p>
            <a:pPr>
              <a:lnSpc>
                <a:spcPct val="75000"/>
              </a:lnSpc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The Problem 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of Selfishness &amp; Self-Gratification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219200"/>
            <a:ext cx="8001000" cy="57912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500"/>
              </a:spcAft>
              <a:buClr>
                <a:schemeClr val="tx2"/>
              </a:buClr>
            </a:pP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Selfish </a:t>
            </a:r>
            <a:r>
              <a:rPr lang="en-US" sz="4300" dirty="0" smtClean="0">
                <a:latin typeface="Times New Roman" pitchFamily="18" charset="0"/>
                <a:cs typeface="Times New Roman" pitchFamily="18" charset="0"/>
              </a:rPr>
              <a:t>person 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concentrates on own desires &amp; gives </a:t>
            </a:r>
            <a:r>
              <a:rPr lang="en-US" sz="4300" dirty="0" smtClean="0">
                <a:latin typeface="Times New Roman" pitchFamily="18" charset="0"/>
                <a:cs typeface="Times New Roman" pitchFamily="18" charset="0"/>
              </a:rPr>
              <a:t>highest priority 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to gratifying self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5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3900" dirty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US" sz="3900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spoiled </a:t>
            </a:r>
            <a:r>
              <a:rPr lang="en-US" sz="3900" dirty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3900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wealth, </a:t>
            </a:r>
            <a:r>
              <a:rPr lang="en-US" sz="3900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ease, beauty </a:t>
            </a:r>
            <a:r>
              <a:rPr lang="en-US" sz="3900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&amp; flattery</a:t>
            </a:r>
            <a:endParaRPr lang="en-US" sz="3900" dirty="0">
              <a:solidFill>
                <a:srgbClr val="33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5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3900" dirty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We live in an age of instant gratification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500"/>
              </a:spcAft>
              <a:buClr>
                <a:schemeClr val="tx2"/>
              </a:buClr>
            </a:pP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When lusts &amp; sinful desires arise, selfish person seeks </a:t>
            </a:r>
            <a:r>
              <a:rPr lang="en-US" sz="4300" dirty="0" smtClean="0">
                <a:latin typeface="Times New Roman" pitchFamily="18" charset="0"/>
                <a:cs typeface="Times New Roman" pitchFamily="18" charset="0"/>
              </a:rPr>
              <a:t>instant gratification from 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sin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sz="39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Romans 8:5-8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sz="39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Romans 6:12-14, 16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sz="39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Ephesians </a:t>
            </a:r>
            <a:r>
              <a:rPr lang="en-US" sz="39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2:1-3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sz="39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James 4:1-3</a:t>
            </a:r>
          </a:p>
          <a:p>
            <a:pPr lvl="2">
              <a:lnSpc>
                <a:spcPct val="9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3300" baseline="30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3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What is the source of quarrels and conflicts among you? Is not the source your pleasures that wage war in your members? </a:t>
            </a:r>
            <a:r>
              <a:rPr lang="en-US" sz="3300" baseline="30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3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You lust and do not have; so you commit murder. And you are envious and cannot obtain; so you fight and quarrel. You do not have because you do not ask. </a:t>
            </a:r>
            <a:r>
              <a:rPr lang="en-US" sz="3300" baseline="30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3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You ask and do not receive, because you ask with wrong motives, so that you may spend it on your pleasures. </a:t>
            </a:r>
            <a:r>
              <a:rPr lang="en-US" sz="33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NASB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3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uiExpand="1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19100"/>
            <a:ext cx="8001000" cy="3924300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7200" b="1" dirty="0">
                <a:latin typeface="Times New Roman" pitchFamily="18" charset="0"/>
                <a:cs typeface="Times New Roman" pitchFamily="18" charset="0"/>
              </a:rPr>
              <a:t>How Do We Overcome 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Selfishness?</a:t>
            </a:r>
            <a:endParaRPr lang="en-US" sz="7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3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304800"/>
            <a:ext cx="7498080" cy="1143000"/>
          </a:xfrm>
        </p:spPr>
        <p:txBody>
          <a:bodyPr>
            <a:noAutofit/>
          </a:bodyPr>
          <a:lstStyle/>
          <a:p>
            <a:r>
              <a:rPr lang="en-US" sz="4600" b="1" dirty="0">
                <a:latin typeface="Times New Roman" pitchFamily="18" charset="0"/>
                <a:cs typeface="Times New Roman" pitchFamily="18" charset="0"/>
              </a:rPr>
              <a:t>Overcoming Selfishness In Our Individual Lives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752600"/>
            <a:ext cx="7498080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Sin hardens our heart to accept it</a:t>
            </a:r>
          </a:p>
          <a:p>
            <a:pPr lvl="1">
              <a:lnSpc>
                <a:spcPct val="80000"/>
              </a:lnSpc>
              <a:buClr>
                <a:srgbClr val="000000"/>
              </a:buClr>
              <a:buFont typeface="Arial" pitchFamily="34" charset="0"/>
              <a:buChar char="•"/>
            </a:pPr>
            <a:r>
              <a:rPr lang="en-US" sz="3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Hebrews 3:12-13</a:t>
            </a:r>
          </a:p>
          <a:p>
            <a:pPr lvl="1">
              <a:lnSpc>
                <a:spcPct val="80000"/>
              </a:lnSpc>
              <a:buClr>
                <a:srgbClr val="000000"/>
              </a:buClr>
              <a:buFont typeface="Arial" pitchFamily="34" charset="0"/>
              <a:buChar char="•"/>
            </a:pPr>
            <a:r>
              <a:rPr lang="en-US" sz="3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Hebrews 12:14-17</a:t>
            </a:r>
            <a:endParaRPr lang="en-US" sz="30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We must not let sinful passion direct our lives by finding entry point in sin</a:t>
            </a:r>
          </a:p>
          <a:p>
            <a:pPr lvl="1">
              <a:lnSpc>
                <a:spcPct val="80000"/>
              </a:lnSpc>
              <a:buClr>
                <a:srgbClr val="000000"/>
              </a:buClr>
              <a:buFont typeface="Arial" pitchFamily="34" charset="0"/>
              <a:buChar char="•"/>
            </a:pPr>
            <a:r>
              <a:rPr lang="en-US" sz="3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Romans 13:14</a:t>
            </a:r>
          </a:p>
          <a:p>
            <a:pPr lvl="1">
              <a:lnSpc>
                <a:spcPct val="80000"/>
              </a:lnSpc>
              <a:buClr>
                <a:srgbClr val="000000"/>
              </a:buClr>
              <a:buFont typeface="Arial" pitchFamily="34" charset="0"/>
              <a:buChar char="•"/>
            </a:pPr>
            <a:r>
              <a:rPr lang="en-US" sz="3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Galatians 5:24</a:t>
            </a:r>
          </a:p>
          <a:p>
            <a:pPr lvl="1">
              <a:lnSpc>
                <a:spcPct val="80000"/>
              </a:lnSpc>
              <a:buClr>
                <a:srgbClr val="000000"/>
              </a:buClr>
              <a:buFont typeface="Arial" pitchFamily="34" charset="0"/>
              <a:buChar char="•"/>
            </a:pPr>
            <a:r>
              <a:rPr lang="en-US" sz="3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Colossians 3:5-10</a:t>
            </a:r>
          </a:p>
          <a:p>
            <a:pPr lvl="1">
              <a:lnSpc>
                <a:spcPct val="80000"/>
              </a:lnSpc>
              <a:buClr>
                <a:srgbClr val="000000"/>
              </a:buClr>
              <a:buFont typeface="Arial" pitchFamily="34" charset="0"/>
              <a:buChar char="•"/>
            </a:pPr>
            <a:r>
              <a:rPr lang="en-US" sz="3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John </a:t>
            </a:r>
            <a:r>
              <a:rPr lang="en-US" sz="3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2:15-17</a:t>
            </a:r>
            <a:endParaRPr lang="en-US" sz="30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All sin has some element of selfishness</a:t>
            </a:r>
            <a:endParaRPr lang="en-US" sz="33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3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714488" cy="1143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600" b="1" dirty="0">
                <a:latin typeface="Times New Roman" pitchFamily="18" charset="0"/>
                <a:cs typeface="Times New Roman" pitchFamily="18" charset="0"/>
              </a:rPr>
              <a:t>Overcoming Selfishness In Our Homes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524000"/>
            <a:ext cx="8077200" cy="5486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World will instill director of “the flesh” in our children if we leave them to it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We must develop “mind of Spirit” or “mind of Christ” by instilling Word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Font typeface="Arial" pitchFamily="34" charset="0"/>
              <a:buChar char="•"/>
            </a:pPr>
            <a:r>
              <a:rPr lang="en-US" sz="35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Ephesians 6:4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Font typeface="Arial" pitchFamily="34" charset="0"/>
              <a:buChar char="•"/>
            </a:pPr>
            <a:r>
              <a:rPr lang="en-US" sz="35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Deuteronomy 6:4-9</a:t>
            </a:r>
            <a:r>
              <a:rPr lang="en-US" sz="3500" b="1" i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5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4:9-10</a:t>
            </a:r>
            <a:r>
              <a:rPr lang="en-US" sz="3500" b="1" i="1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35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32:46-47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Font typeface="Arial" pitchFamily="34" charset="0"/>
              <a:buChar char="•"/>
            </a:pPr>
            <a:r>
              <a:rPr lang="en-US" sz="35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Proverbs </a:t>
            </a:r>
            <a:r>
              <a:rPr lang="en-US" sz="35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22:6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Font typeface="Arial" pitchFamily="34" charset="0"/>
              <a:buChar char="•"/>
            </a:pPr>
            <a:r>
              <a:rPr lang="en-US" sz="35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5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Timothy </a:t>
            </a:r>
            <a:r>
              <a:rPr lang="en-US" sz="35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3:14-17</a:t>
            </a:r>
            <a:endParaRPr lang="en-US" sz="35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Failure to submit self to God’s will in all things will devastate the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home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ll must learn the honor of meeting responsibility</a:t>
            </a:r>
            <a:endParaRPr lang="en-US" sz="3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Teaching selflessness in home is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foundation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3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74638"/>
            <a:ext cx="7714488" cy="1143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600" b="1" dirty="0">
                <a:latin typeface="Times New Roman" pitchFamily="18" charset="0"/>
                <a:cs typeface="Times New Roman" pitchFamily="18" charset="0"/>
              </a:rPr>
              <a:t>Overcoming Selfishness In </a:t>
            </a:r>
            <a:r>
              <a:rPr lang="en-US" sz="46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600" b="1" dirty="0" smtClean="0">
                <a:latin typeface="Times New Roman" pitchFamily="18" charset="0"/>
                <a:cs typeface="Times New Roman" pitchFamily="18" charset="0"/>
              </a:rPr>
              <a:t>he Church</a:t>
            </a:r>
            <a:endParaRPr lang="en-US" sz="4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8077200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Starts with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responsibility to love one another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Font typeface="Arial" pitchFamily="34" charset="0"/>
              <a:buChar char="•"/>
              <a:defRPr/>
            </a:pP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 13:34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Sign we are disciples of Jesus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Font typeface="Arial" pitchFamily="34" charset="0"/>
              <a:buChar char="•"/>
              <a:defRPr/>
            </a:pP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Pet. 1:22f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Based on our being born again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Font typeface="Arial" pitchFamily="34" charset="0"/>
              <a:buChar char="•"/>
              <a:defRPr/>
            </a:pP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Jn. 3:11f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Requires righteous action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Font typeface="Arial" pitchFamily="34" charset="0"/>
              <a:buChar char="•"/>
              <a:defRPr/>
            </a:pP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Jn. 4:7-12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Imitation of God’s character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Font typeface="Arial" pitchFamily="34" charset="0"/>
              <a:buChar char="•"/>
              <a:defRPr/>
            </a:pP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Thess. 4:9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Praised for exemplary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love demanded is selfless (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Cor. 13:4-7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Will be manifested in self-denial to serve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Font typeface="Arial" pitchFamily="34" charset="0"/>
              <a:buChar char="•"/>
              <a:defRPr/>
            </a:pPr>
            <a:r>
              <a:rPr lang="en-US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 10:44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Greatest of all is servant of all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Font typeface="Arial" pitchFamily="34" charset="0"/>
              <a:buChar char="•"/>
              <a:defRPr/>
            </a:pPr>
            <a:r>
              <a:rPr lang="en-US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Phil. 2:1-5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look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own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things,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000000"/>
              </a:buClr>
              <a:buFont typeface="Arial" pitchFamily="34" charset="0"/>
              <a:buChar char="•"/>
            </a:pPr>
            <a:endParaRPr lang="en-US" sz="3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3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96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10263</TotalTime>
  <Words>310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The Problem &amp; Solution of Selfishness</vt:lpstr>
      <vt:lpstr>Ezekiel 34:17-20</vt:lpstr>
      <vt:lpstr>The Problem of Selfishness &amp; Self-Gratification</vt:lpstr>
      <vt:lpstr>How Do We Overcome Selfishness?</vt:lpstr>
      <vt:lpstr>Overcoming Selfishness In Our Individual Lives</vt:lpstr>
      <vt:lpstr>Overcoming Selfishness In Our Homes</vt:lpstr>
      <vt:lpstr>Overcoming Selfishness In The Church</vt:lpstr>
    </vt:vector>
  </TitlesOfParts>
  <Company>South Livingston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Harry Osborne</dc:creator>
  <cp:lastModifiedBy>Harry</cp:lastModifiedBy>
  <cp:revision>32</cp:revision>
  <dcterms:created xsi:type="dcterms:W3CDTF">2001-07-15T02:29:27Z</dcterms:created>
  <dcterms:modified xsi:type="dcterms:W3CDTF">2014-08-03T12:52:49Z</dcterms:modified>
</cp:coreProperties>
</file>