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663300"/>
    <a:srgbClr val="540000"/>
    <a:srgbClr val="700000"/>
    <a:srgbClr val="460000"/>
    <a:srgbClr val="D5AB81"/>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267B03-6306-4C07-A74C-E0C1EB2BD0AC}"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E541D-44C7-455D-B609-C50A00AE60C0}" type="slidenum">
              <a:rPr lang="en-US" smtClean="0"/>
              <a:t>‹#›</a:t>
            </a:fld>
            <a:endParaRPr lang="en-US"/>
          </a:p>
        </p:txBody>
      </p:sp>
    </p:spTree>
    <p:extLst>
      <p:ext uri="{BB962C8B-B14F-4D97-AF65-F5344CB8AC3E}">
        <p14:creationId xmlns:p14="http://schemas.microsoft.com/office/powerpoint/2010/main" val="1384739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67B03-6306-4C07-A74C-E0C1EB2BD0AC}"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E541D-44C7-455D-B609-C50A00AE60C0}" type="slidenum">
              <a:rPr lang="en-US" smtClean="0"/>
              <a:t>‹#›</a:t>
            </a:fld>
            <a:endParaRPr lang="en-US"/>
          </a:p>
        </p:txBody>
      </p:sp>
    </p:spTree>
    <p:extLst>
      <p:ext uri="{BB962C8B-B14F-4D97-AF65-F5344CB8AC3E}">
        <p14:creationId xmlns:p14="http://schemas.microsoft.com/office/powerpoint/2010/main" val="3723578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67B03-6306-4C07-A74C-E0C1EB2BD0AC}"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E541D-44C7-455D-B609-C50A00AE60C0}" type="slidenum">
              <a:rPr lang="en-US" smtClean="0"/>
              <a:t>‹#›</a:t>
            </a:fld>
            <a:endParaRPr lang="en-US"/>
          </a:p>
        </p:txBody>
      </p:sp>
    </p:spTree>
    <p:extLst>
      <p:ext uri="{BB962C8B-B14F-4D97-AF65-F5344CB8AC3E}">
        <p14:creationId xmlns:p14="http://schemas.microsoft.com/office/powerpoint/2010/main" val="57284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67B03-6306-4C07-A74C-E0C1EB2BD0AC}"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E541D-44C7-455D-B609-C50A00AE60C0}" type="slidenum">
              <a:rPr lang="en-US" smtClean="0"/>
              <a:t>‹#›</a:t>
            </a:fld>
            <a:endParaRPr lang="en-US"/>
          </a:p>
        </p:txBody>
      </p:sp>
    </p:spTree>
    <p:extLst>
      <p:ext uri="{BB962C8B-B14F-4D97-AF65-F5344CB8AC3E}">
        <p14:creationId xmlns:p14="http://schemas.microsoft.com/office/powerpoint/2010/main" val="4133012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267B03-6306-4C07-A74C-E0C1EB2BD0AC}"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E541D-44C7-455D-B609-C50A00AE60C0}" type="slidenum">
              <a:rPr lang="en-US" smtClean="0"/>
              <a:t>‹#›</a:t>
            </a:fld>
            <a:endParaRPr lang="en-US"/>
          </a:p>
        </p:txBody>
      </p:sp>
    </p:spTree>
    <p:extLst>
      <p:ext uri="{BB962C8B-B14F-4D97-AF65-F5344CB8AC3E}">
        <p14:creationId xmlns:p14="http://schemas.microsoft.com/office/powerpoint/2010/main" val="1611826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267B03-6306-4C07-A74C-E0C1EB2BD0AC}"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E541D-44C7-455D-B609-C50A00AE60C0}" type="slidenum">
              <a:rPr lang="en-US" smtClean="0"/>
              <a:t>‹#›</a:t>
            </a:fld>
            <a:endParaRPr lang="en-US"/>
          </a:p>
        </p:txBody>
      </p:sp>
    </p:spTree>
    <p:extLst>
      <p:ext uri="{BB962C8B-B14F-4D97-AF65-F5344CB8AC3E}">
        <p14:creationId xmlns:p14="http://schemas.microsoft.com/office/powerpoint/2010/main" val="1365275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267B03-6306-4C07-A74C-E0C1EB2BD0AC}" type="datetimeFigureOut">
              <a:rPr lang="en-US" smtClean="0"/>
              <a:t>8/23/2014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E541D-44C7-455D-B609-C50A00AE60C0}" type="slidenum">
              <a:rPr lang="en-US" smtClean="0"/>
              <a:t>‹#›</a:t>
            </a:fld>
            <a:endParaRPr lang="en-US"/>
          </a:p>
        </p:txBody>
      </p:sp>
    </p:spTree>
    <p:extLst>
      <p:ext uri="{BB962C8B-B14F-4D97-AF65-F5344CB8AC3E}">
        <p14:creationId xmlns:p14="http://schemas.microsoft.com/office/powerpoint/2010/main" val="1644967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267B03-6306-4C07-A74C-E0C1EB2BD0AC}" type="datetimeFigureOut">
              <a:rPr lang="en-US" smtClean="0"/>
              <a:t>8/23/2014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E541D-44C7-455D-B609-C50A00AE60C0}" type="slidenum">
              <a:rPr lang="en-US" smtClean="0"/>
              <a:t>‹#›</a:t>
            </a:fld>
            <a:endParaRPr lang="en-US"/>
          </a:p>
        </p:txBody>
      </p:sp>
    </p:spTree>
    <p:extLst>
      <p:ext uri="{BB962C8B-B14F-4D97-AF65-F5344CB8AC3E}">
        <p14:creationId xmlns:p14="http://schemas.microsoft.com/office/powerpoint/2010/main" val="382460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67B03-6306-4C07-A74C-E0C1EB2BD0AC}" type="datetimeFigureOut">
              <a:rPr lang="en-US" smtClean="0"/>
              <a:t>8/23/2014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E541D-44C7-455D-B609-C50A00AE60C0}" type="slidenum">
              <a:rPr lang="en-US" smtClean="0"/>
              <a:t>‹#›</a:t>
            </a:fld>
            <a:endParaRPr lang="en-US"/>
          </a:p>
        </p:txBody>
      </p:sp>
    </p:spTree>
    <p:extLst>
      <p:ext uri="{BB962C8B-B14F-4D97-AF65-F5344CB8AC3E}">
        <p14:creationId xmlns:p14="http://schemas.microsoft.com/office/powerpoint/2010/main" val="4101840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67B03-6306-4C07-A74C-E0C1EB2BD0AC}"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E541D-44C7-455D-B609-C50A00AE60C0}" type="slidenum">
              <a:rPr lang="en-US" smtClean="0"/>
              <a:t>‹#›</a:t>
            </a:fld>
            <a:endParaRPr lang="en-US"/>
          </a:p>
        </p:txBody>
      </p:sp>
    </p:spTree>
    <p:extLst>
      <p:ext uri="{BB962C8B-B14F-4D97-AF65-F5344CB8AC3E}">
        <p14:creationId xmlns:p14="http://schemas.microsoft.com/office/powerpoint/2010/main" val="53708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67B03-6306-4C07-A74C-E0C1EB2BD0AC}"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E541D-44C7-455D-B609-C50A00AE60C0}" type="slidenum">
              <a:rPr lang="en-US" smtClean="0"/>
              <a:t>‹#›</a:t>
            </a:fld>
            <a:endParaRPr lang="en-US"/>
          </a:p>
        </p:txBody>
      </p:sp>
    </p:spTree>
    <p:extLst>
      <p:ext uri="{BB962C8B-B14F-4D97-AF65-F5344CB8AC3E}">
        <p14:creationId xmlns:p14="http://schemas.microsoft.com/office/powerpoint/2010/main" val="1023727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A6267B03-6306-4C07-A74C-E0C1EB2BD0AC}" type="datetimeFigureOut">
              <a:rPr lang="en-US" smtClean="0"/>
              <a:pPr/>
              <a:t>8/23/2014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1A9E541D-44C7-455D-B609-C50A00AE60C0}" type="slidenum">
              <a:rPr lang="en-US" smtClean="0"/>
              <a:pPr/>
              <a:t>‹#›</a:t>
            </a:fld>
            <a:endParaRPr lang="en-US" dirty="0"/>
          </a:p>
        </p:txBody>
      </p:sp>
    </p:spTree>
    <p:extLst>
      <p:ext uri="{BB962C8B-B14F-4D97-AF65-F5344CB8AC3E}">
        <p14:creationId xmlns:p14="http://schemas.microsoft.com/office/powerpoint/2010/main" val="4286615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981200"/>
          </a:xfrm>
          <a:solidFill>
            <a:srgbClr val="540000"/>
          </a:solidFill>
        </p:spPr>
        <p:txBody>
          <a:bodyPr>
            <a:noAutofit/>
          </a:bodyPr>
          <a:lstStyle/>
          <a:p>
            <a:pPr>
              <a:lnSpc>
                <a:spcPct val="85000"/>
              </a:lnSpc>
            </a:pPr>
            <a:r>
              <a:rPr lang="en-US" sz="7000" b="1" dirty="0" smtClean="0">
                <a:solidFill>
                  <a:srgbClr val="FFFF00"/>
                </a:solidFill>
              </a:rPr>
              <a:t>The Blood of Christ &amp;</a:t>
            </a:r>
            <a:br>
              <a:rPr lang="en-US" sz="7000" b="1" dirty="0" smtClean="0">
                <a:solidFill>
                  <a:srgbClr val="FFFF00"/>
                </a:solidFill>
              </a:rPr>
            </a:br>
            <a:r>
              <a:rPr lang="en-US" sz="7000" b="1" dirty="0" smtClean="0">
                <a:solidFill>
                  <a:srgbClr val="FFFF00"/>
                </a:solidFill>
              </a:rPr>
              <a:t>Salvation of the Sinner</a:t>
            </a:r>
            <a:endParaRPr lang="en-US" sz="7000" b="1" dirty="0">
              <a:solidFill>
                <a:srgbClr val="FFFF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90700"/>
            <a:ext cx="9144000" cy="5067300"/>
          </a:xfrm>
          <a:prstGeom prst="rect">
            <a:avLst/>
          </a:prstGeom>
        </p:spPr>
      </p:pic>
      <p:sp>
        <p:nvSpPr>
          <p:cNvPr id="3" name="Subtitle 2"/>
          <p:cNvSpPr>
            <a:spLocks noGrp="1"/>
          </p:cNvSpPr>
          <p:nvPr>
            <p:ph type="subTitle" idx="1"/>
          </p:nvPr>
        </p:nvSpPr>
        <p:spPr>
          <a:xfrm>
            <a:off x="-11459" y="6172200"/>
            <a:ext cx="9155459" cy="685800"/>
          </a:xfrm>
        </p:spPr>
        <p:txBody>
          <a:bodyPr anchor="ctr">
            <a:noAutofit/>
          </a:bodyPr>
          <a:lstStyle/>
          <a:p>
            <a:r>
              <a:rPr lang="en-US" sz="5400" b="1" i="1" dirty="0" smtClean="0">
                <a:solidFill>
                  <a:srgbClr val="700000"/>
                </a:solidFill>
              </a:rPr>
              <a:t>Hebrews </a:t>
            </a:r>
            <a:r>
              <a:rPr lang="en-US" sz="5400" b="1" i="1" dirty="0" smtClean="0">
                <a:solidFill>
                  <a:srgbClr val="700000"/>
                </a:solidFill>
              </a:rPr>
              <a:t>10:1-14</a:t>
            </a:r>
            <a:endParaRPr lang="en-US" sz="5400" b="1" i="1" dirty="0">
              <a:solidFill>
                <a:srgbClr val="700000"/>
              </a:solidFill>
            </a:endParaRPr>
          </a:p>
        </p:txBody>
      </p:sp>
    </p:spTree>
    <p:extLst>
      <p:ext uri="{BB962C8B-B14F-4D97-AF65-F5344CB8AC3E}">
        <p14:creationId xmlns:p14="http://schemas.microsoft.com/office/powerpoint/2010/main" val="466122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a:normAutofit/>
          </a:bodyPr>
          <a:lstStyle/>
          <a:p>
            <a:r>
              <a:rPr lang="en-US" sz="4000" b="1" dirty="0" smtClean="0">
                <a:solidFill>
                  <a:srgbClr val="800000"/>
                </a:solidFill>
              </a:rPr>
              <a:t>Hebrews 10:1-9</a:t>
            </a:r>
            <a:endParaRPr lang="en-US" sz="4000" b="1" dirty="0">
              <a:solidFill>
                <a:srgbClr val="800000"/>
              </a:solidFill>
            </a:endParaRPr>
          </a:p>
        </p:txBody>
      </p:sp>
      <p:sp>
        <p:nvSpPr>
          <p:cNvPr id="5" name="TextBox 4"/>
          <p:cNvSpPr txBox="1"/>
          <p:nvPr/>
        </p:nvSpPr>
        <p:spPr>
          <a:xfrm>
            <a:off x="152400" y="668753"/>
            <a:ext cx="8991600" cy="6417847"/>
          </a:xfrm>
          <a:prstGeom prst="rect">
            <a:avLst/>
          </a:prstGeom>
          <a:noFill/>
        </p:spPr>
        <p:txBody>
          <a:bodyPr wrap="square" rtlCol="0">
            <a:spAutoFit/>
          </a:bodyPr>
          <a:lstStyle/>
          <a:p>
            <a:pPr>
              <a:lnSpc>
                <a:spcPct val="90000"/>
              </a:lnSpc>
            </a:pPr>
            <a:r>
              <a:rPr lang="en-US" sz="2600" b="1" baseline="30000" dirty="0" smtClean="0">
                <a:latin typeface="Times New Roman" panose="02020603050405020304" pitchFamily="18" charset="0"/>
                <a:cs typeface="Times New Roman" panose="02020603050405020304" pitchFamily="18" charset="0"/>
              </a:rPr>
              <a:t>1 </a:t>
            </a:r>
            <a:r>
              <a:rPr lang="en-US" sz="2600" dirty="0" smtClean="0">
                <a:latin typeface="Times New Roman" panose="02020603050405020304" pitchFamily="18" charset="0"/>
                <a:cs typeface="Times New Roman" panose="02020603050405020304" pitchFamily="18" charset="0"/>
              </a:rPr>
              <a:t>For </a:t>
            </a:r>
            <a:r>
              <a:rPr lang="en-US" sz="2600" dirty="0">
                <a:latin typeface="Times New Roman" panose="02020603050405020304" pitchFamily="18" charset="0"/>
                <a:cs typeface="Times New Roman" panose="02020603050405020304" pitchFamily="18" charset="0"/>
              </a:rPr>
              <a:t>the law, having a shadow of the good things to come, and not the very image of the things, can never with these same sacrifices, which they offer continually year by year, make those who </a:t>
            </a:r>
            <a:r>
              <a:rPr lang="en-US" sz="2600" dirty="0" smtClean="0">
                <a:latin typeface="Times New Roman" panose="02020603050405020304" pitchFamily="18" charset="0"/>
                <a:cs typeface="Times New Roman" panose="02020603050405020304" pitchFamily="18" charset="0"/>
              </a:rPr>
              <a:t>approach perfect. </a:t>
            </a:r>
            <a:r>
              <a:rPr lang="en-US" sz="2600" b="1" baseline="30000" dirty="0" smtClean="0">
                <a:latin typeface="Times New Roman" panose="02020603050405020304" pitchFamily="18" charset="0"/>
                <a:cs typeface="Times New Roman" panose="02020603050405020304" pitchFamily="18" charset="0"/>
              </a:rPr>
              <a:t>2</a:t>
            </a:r>
            <a:r>
              <a:rPr lang="en-US" sz="2600" b="1" baseline="300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For then would they not have ceased to be offered? For the worshipers, once purified, would have had no more consciousness of sins. </a:t>
            </a:r>
            <a:r>
              <a:rPr lang="en-US" sz="2600" b="1" baseline="30000" dirty="0">
                <a:latin typeface="Times New Roman" panose="02020603050405020304" pitchFamily="18" charset="0"/>
                <a:cs typeface="Times New Roman" panose="02020603050405020304" pitchFamily="18" charset="0"/>
              </a:rPr>
              <a:t>3 </a:t>
            </a:r>
            <a:r>
              <a:rPr lang="en-US" sz="2600" dirty="0">
                <a:latin typeface="Times New Roman" panose="02020603050405020304" pitchFamily="18" charset="0"/>
                <a:cs typeface="Times New Roman" panose="02020603050405020304" pitchFamily="18" charset="0"/>
              </a:rPr>
              <a:t>But in those sacrifices there is a reminder of sins every year. </a:t>
            </a:r>
            <a:r>
              <a:rPr lang="en-US" sz="2600" b="1" baseline="30000" dirty="0">
                <a:latin typeface="Times New Roman" panose="02020603050405020304" pitchFamily="18" charset="0"/>
                <a:cs typeface="Times New Roman" panose="02020603050405020304" pitchFamily="18" charset="0"/>
              </a:rPr>
              <a:t>4 </a:t>
            </a:r>
            <a:r>
              <a:rPr lang="en-US" sz="2600" dirty="0">
                <a:latin typeface="Times New Roman" panose="02020603050405020304" pitchFamily="18" charset="0"/>
                <a:cs typeface="Times New Roman" panose="02020603050405020304" pitchFamily="18" charset="0"/>
              </a:rPr>
              <a:t>For it is not possible that the blood of bulls and goats could take away sins</a:t>
            </a:r>
            <a:r>
              <a:rPr lang="en-US" sz="2600" dirty="0" smtClean="0">
                <a:latin typeface="Times New Roman" panose="02020603050405020304" pitchFamily="18" charset="0"/>
                <a:cs typeface="Times New Roman" panose="02020603050405020304" pitchFamily="18" charset="0"/>
              </a:rPr>
              <a:t>. </a:t>
            </a:r>
            <a:r>
              <a:rPr lang="en-US" sz="2600" b="1" baseline="30000" dirty="0" smtClean="0">
                <a:latin typeface="Times New Roman" panose="02020603050405020304" pitchFamily="18" charset="0"/>
                <a:cs typeface="Times New Roman" panose="02020603050405020304" pitchFamily="18" charset="0"/>
              </a:rPr>
              <a:t>5</a:t>
            </a:r>
            <a:r>
              <a:rPr lang="en-US" sz="2600" b="1" baseline="300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Therefore, when He came into the world, He said</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Sacrifice and offering You did not desire</a:t>
            </a:r>
            <a:r>
              <a:rPr lang="en-US" sz="2600" dirty="0" smtClean="0">
                <a:latin typeface="Times New Roman" panose="02020603050405020304" pitchFamily="18" charset="0"/>
                <a:cs typeface="Times New Roman" panose="02020603050405020304" pitchFamily="18" charset="0"/>
              </a:rPr>
              <a:t>, but </a:t>
            </a:r>
            <a:r>
              <a:rPr lang="en-US" sz="2600" dirty="0">
                <a:latin typeface="Times New Roman" panose="02020603050405020304" pitchFamily="18" charset="0"/>
                <a:cs typeface="Times New Roman" panose="02020603050405020304" pitchFamily="18" charset="0"/>
              </a:rPr>
              <a:t>a body You have prepared for Me</a:t>
            </a:r>
            <a:r>
              <a:rPr lang="en-US" sz="2600" dirty="0" smtClean="0">
                <a:latin typeface="Times New Roman" panose="02020603050405020304" pitchFamily="18" charset="0"/>
                <a:cs typeface="Times New Roman" panose="02020603050405020304" pitchFamily="18" charset="0"/>
              </a:rPr>
              <a:t>. </a:t>
            </a:r>
            <a:r>
              <a:rPr lang="en-US" sz="2600" b="1" baseline="30000" dirty="0" smtClean="0">
                <a:latin typeface="Times New Roman" panose="02020603050405020304" pitchFamily="18" charset="0"/>
                <a:cs typeface="Times New Roman" panose="02020603050405020304" pitchFamily="18" charset="0"/>
              </a:rPr>
              <a:t>6</a:t>
            </a:r>
            <a:r>
              <a:rPr lang="en-US" sz="2600" b="1" baseline="300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In burnt offerings and sacrifices for </a:t>
            </a:r>
            <a:r>
              <a:rPr lang="en-US" sz="2600" dirty="0" smtClean="0">
                <a:latin typeface="Times New Roman" panose="02020603050405020304" pitchFamily="18" charset="0"/>
                <a:cs typeface="Times New Roman" panose="02020603050405020304" pitchFamily="18" charset="0"/>
              </a:rPr>
              <a:t>sin You </a:t>
            </a:r>
            <a:r>
              <a:rPr lang="en-US" sz="2600" dirty="0">
                <a:latin typeface="Times New Roman" panose="02020603050405020304" pitchFamily="18" charset="0"/>
                <a:cs typeface="Times New Roman" panose="02020603050405020304" pitchFamily="18" charset="0"/>
              </a:rPr>
              <a:t>had no pleasure</a:t>
            </a:r>
            <a:r>
              <a:rPr lang="en-US" sz="2600" dirty="0" smtClean="0">
                <a:latin typeface="Times New Roman" panose="02020603050405020304" pitchFamily="18" charset="0"/>
                <a:cs typeface="Times New Roman" panose="02020603050405020304" pitchFamily="18" charset="0"/>
              </a:rPr>
              <a:t>. </a:t>
            </a:r>
            <a:r>
              <a:rPr lang="en-US" sz="2600" b="1" baseline="30000" dirty="0" smtClean="0">
                <a:latin typeface="Times New Roman" panose="02020603050405020304" pitchFamily="18" charset="0"/>
                <a:cs typeface="Times New Roman" panose="02020603050405020304" pitchFamily="18" charset="0"/>
              </a:rPr>
              <a:t>7</a:t>
            </a:r>
            <a:r>
              <a:rPr lang="en-US" sz="2600" b="1" baseline="300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Then I said, ‘Behold, I have </a:t>
            </a:r>
            <a:r>
              <a:rPr lang="en-US" sz="2600" dirty="0" smtClean="0">
                <a:latin typeface="Times New Roman" panose="02020603050405020304" pitchFamily="18" charset="0"/>
                <a:cs typeface="Times New Roman" panose="02020603050405020304" pitchFamily="18" charset="0"/>
              </a:rPr>
              <a:t>come – In the </a:t>
            </a:r>
            <a:r>
              <a:rPr lang="en-US" sz="2600" dirty="0">
                <a:latin typeface="Times New Roman" panose="02020603050405020304" pitchFamily="18" charset="0"/>
                <a:cs typeface="Times New Roman" panose="02020603050405020304" pitchFamily="18" charset="0"/>
              </a:rPr>
              <a:t>volume of the book it is written of </a:t>
            </a:r>
            <a:r>
              <a:rPr lang="en-US" sz="2600" dirty="0" smtClean="0">
                <a:latin typeface="Times New Roman" panose="02020603050405020304" pitchFamily="18" charset="0"/>
                <a:cs typeface="Times New Roman" panose="02020603050405020304" pitchFamily="18" charset="0"/>
              </a:rPr>
              <a:t>Me – to do </a:t>
            </a:r>
            <a:r>
              <a:rPr lang="en-US" sz="2600" dirty="0">
                <a:latin typeface="Times New Roman" panose="02020603050405020304" pitchFamily="18" charset="0"/>
                <a:cs typeface="Times New Roman" panose="02020603050405020304" pitchFamily="18" charset="0"/>
              </a:rPr>
              <a:t>Your will, O God</a:t>
            </a:r>
            <a:r>
              <a:rPr lang="en-US" sz="2600" dirty="0" smtClean="0">
                <a:latin typeface="Times New Roman" panose="02020603050405020304" pitchFamily="18" charset="0"/>
                <a:cs typeface="Times New Roman" panose="02020603050405020304" pitchFamily="18" charset="0"/>
              </a:rPr>
              <a:t>.’”</a:t>
            </a:r>
            <a:r>
              <a:rPr lang="en-US" sz="2600" baseline="30000" dirty="0">
                <a:latin typeface="Times New Roman" panose="02020603050405020304" pitchFamily="18" charset="0"/>
                <a:cs typeface="Times New Roman" panose="02020603050405020304" pitchFamily="18" charset="0"/>
              </a:rPr>
              <a:t> </a:t>
            </a:r>
            <a:r>
              <a:rPr lang="en-US" sz="2600" b="1" baseline="30000" dirty="0" smtClean="0">
                <a:latin typeface="Times New Roman" panose="02020603050405020304" pitchFamily="18" charset="0"/>
                <a:cs typeface="Times New Roman" panose="02020603050405020304" pitchFamily="18" charset="0"/>
              </a:rPr>
              <a:t>8</a:t>
            </a:r>
            <a:r>
              <a:rPr lang="en-US" sz="2600" b="1" baseline="300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Previously saying, “Sacrifice and offering, </a:t>
            </a:r>
            <a:r>
              <a:rPr lang="en-US" sz="2600" dirty="0" smtClean="0">
                <a:latin typeface="Times New Roman" panose="02020603050405020304" pitchFamily="18" charset="0"/>
                <a:cs typeface="Times New Roman" panose="02020603050405020304" pitchFamily="18" charset="0"/>
              </a:rPr>
              <a:t>burnt offerings, and</a:t>
            </a:r>
            <a:r>
              <a:rPr lang="en-US" sz="2600" dirty="0">
                <a:latin typeface="Times New Roman" panose="02020603050405020304" pitchFamily="18" charset="0"/>
                <a:cs typeface="Times New Roman" panose="02020603050405020304" pitchFamily="18" charset="0"/>
              </a:rPr>
              <a:t> offerings for sin You did not desire, nor had pleasure in them” (which are offered according to the law), </a:t>
            </a:r>
            <a:r>
              <a:rPr lang="en-US" sz="2600" b="1" baseline="30000" dirty="0">
                <a:latin typeface="Times New Roman" panose="02020603050405020304" pitchFamily="18" charset="0"/>
                <a:cs typeface="Times New Roman" panose="02020603050405020304" pitchFamily="18" charset="0"/>
              </a:rPr>
              <a:t>9 </a:t>
            </a:r>
            <a:r>
              <a:rPr lang="en-US" sz="2600" dirty="0">
                <a:latin typeface="Times New Roman" panose="02020603050405020304" pitchFamily="18" charset="0"/>
                <a:cs typeface="Times New Roman" panose="02020603050405020304" pitchFamily="18" charset="0"/>
              </a:rPr>
              <a:t>then He said, “Behold, I have come to do Your will, O God</a:t>
            </a:r>
            <a:r>
              <a:rPr lang="en-US" sz="2600" dirty="0" smtClean="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He takes away the first that He may establish the second</a:t>
            </a:r>
            <a:r>
              <a:rPr lang="en-US"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578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76400"/>
            <a:ext cx="3258676" cy="5029200"/>
          </a:xfrm>
          <a:prstGeom prst="rect">
            <a:avLst/>
          </a:prstGeom>
        </p:spPr>
      </p:pic>
      <p:sp>
        <p:nvSpPr>
          <p:cNvPr id="2" name="Title 1"/>
          <p:cNvSpPr>
            <a:spLocks noGrp="1"/>
          </p:cNvSpPr>
          <p:nvPr>
            <p:ph type="title"/>
          </p:nvPr>
        </p:nvSpPr>
        <p:spPr>
          <a:xfrm>
            <a:off x="0" y="0"/>
            <a:ext cx="9144000" cy="1295400"/>
          </a:xfrm>
          <a:solidFill>
            <a:srgbClr val="800000"/>
          </a:solidFill>
        </p:spPr>
        <p:txBody>
          <a:bodyPr>
            <a:normAutofit/>
          </a:bodyPr>
          <a:lstStyle/>
          <a:p>
            <a:r>
              <a:rPr lang="en-US" b="1" dirty="0" smtClean="0">
                <a:solidFill>
                  <a:schemeClr val="bg1"/>
                </a:solidFill>
              </a:rPr>
              <a:t>The Connection between Sin &amp; Blood</a:t>
            </a:r>
            <a:endParaRPr lang="en-US" b="1" dirty="0">
              <a:solidFill>
                <a:schemeClr val="bg1"/>
              </a:solidFill>
            </a:endParaRPr>
          </a:p>
        </p:txBody>
      </p:sp>
      <p:sp>
        <p:nvSpPr>
          <p:cNvPr id="7" name="Content Placeholder 6"/>
          <p:cNvSpPr>
            <a:spLocks noGrp="1"/>
          </p:cNvSpPr>
          <p:nvPr>
            <p:ph idx="1"/>
          </p:nvPr>
        </p:nvSpPr>
        <p:spPr>
          <a:xfrm>
            <a:off x="2286000" y="1447800"/>
            <a:ext cx="6858000" cy="5410200"/>
          </a:xfrm>
        </p:spPr>
        <p:txBody>
          <a:bodyPr>
            <a:normAutofit/>
          </a:bodyPr>
          <a:lstStyle/>
          <a:p>
            <a:pPr>
              <a:buClr>
                <a:srgbClr val="800000"/>
              </a:buClr>
            </a:pPr>
            <a:r>
              <a:rPr lang="en-US" dirty="0" smtClean="0"/>
              <a:t>Death has always been the penalty for </a:t>
            </a:r>
            <a:r>
              <a:rPr lang="en-US" dirty="0" smtClean="0"/>
              <a:t>sin</a:t>
            </a:r>
          </a:p>
          <a:p>
            <a:pPr lvl="1">
              <a:buClr>
                <a:schemeClr val="tx2"/>
              </a:buClr>
              <a:buSzPct val="80000"/>
              <a:buFont typeface="Wingdings" panose="05000000000000000000" pitchFamily="2" charset="2"/>
              <a:buChar char="§"/>
            </a:pPr>
            <a:r>
              <a:rPr lang="en-US" b="1" dirty="0" smtClean="0">
                <a:solidFill>
                  <a:srgbClr val="800000"/>
                </a:solidFill>
              </a:rPr>
              <a:t>Genesis 2:17 </a:t>
            </a:r>
            <a:r>
              <a:rPr lang="en-US" dirty="0" smtClean="0">
                <a:solidFill>
                  <a:schemeClr val="tx2"/>
                </a:solidFill>
              </a:rPr>
              <a:t>You will surely die </a:t>
            </a:r>
            <a:r>
              <a:rPr lang="en-US" sz="2000" b="1" dirty="0" smtClean="0">
                <a:solidFill>
                  <a:srgbClr val="800000"/>
                </a:solidFill>
                <a:sym typeface="Wingdings" panose="05000000000000000000" pitchFamily="2" charset="2"/>
              </a:rPr>
              <a:t> </a:t>
            </a:r>
            <a:r>
              <a:rPr lang="en-US" b="1" dirty="0" smtClean="0">
                <a:solidFill>
                  <a:srgbClr val="800000"/>
                </a:solidFill>
              </a:rPr>
              <a:t>3:1-6</a:t>
            </a:r>
          </a:p>
          <a:p>
            <a:pPr lvl="1">
              <a:buClr>
                <a:schemeClr val="tx2"/>
              </a:buClr>
              <a:buSzPct val="80000"/>
              <a:buFont typeface="Wingdings" panose="05000000000000000000" pitchFamily="2" charset="2"/>
              <a:buChar char="§"/>
            </a:pPr>
            <a:r>
              <a:rPr lang="en-US" b="1" dirty="0" smtClean="0">
                <a:solidFill>
                  <a:srgbClr val="800000"/>
                </a:solidFill>
              </a:rPr>
              <a:t>Romans 3:23  </a:t>
            </a:r>
            <a:r>
              <a:rPr lang="en-US" dirty="0" smtClean="0">
                <a:solidFill>
                  <a:schemeClr val="tx2"/>
                </a:solidFill>
              </a:rPr>
              <a:t>All have sinned</a:t>
            </a:r>
            <a:endParaRPr lang="en-US" b="1" dirty="0" smtClean="0">
              <a:solidFill>
                <a:srgbClr val="800000"/>
              </a:solidFill>
            </a:endParaRPr>
          </a:p>
          <a:p>
            <a:pPr lvl="1">
              <a:buClr>
                <a:schemeClr val="tx2"/>
              </a:buClr>
              <a:buSzPct val="80000"/>
              <a:buFont typeface="Wingdings" panose="05000000000000000000" pitchFamily="2" charset="2"/>
              <a:buChar char="§"/>
            </a:pPr>
            <a:r>
              <a:rPr lang="en-US" b="1" dirty="0" smtClean="0">
                <a:solidFill>
                  <a:srgbClr val="800000"/>
                </a:solidFill>
              </a:rPr>
              <a:t>Romans 6:23  </a:t>
            </a:r>
            <a:r>
              <a:rPr lang="en-US" dirty="0" smtClean="0">
                <a:solidFill>
                  <a:schemeClr val="tx2"/>
                </a:solidFill>
              </a:rPr>
              <a:t>Wages of sin is </a:t>
            </a:r>
            <a:r>
              <a:rPr lang="en-US" b="1" cap="small" dirty="0" smtClean="0">
                <a:solidFill>
                  <a:schemeClr val="tx2"/>
                </a:solidFill>
              </a:rPr>
              <a:t>death</a:t>
            </a:r>
            <a:endParaRPr lang="en-US" b="1" cap="small" dirty="0" smtClean="0">
              <a:solidFill>
                <a:srgbClr val="800000"/>
              </a:solidFill>
            </a:endParaRPr>
          </a:p>
          <a:p>
            <a:pPr>
              <a:buClr>
                <a:srgbClr val="800000"/>
              </a:buClr>
            </a:pPr>
            <a:r>
              <a:rPr lang="en-US" dirty="0" smtClean="0"/>
              <a:t>Without the shedding of blood, there is no remission of sin</a:t>
            </a:r>
            <a:endParaRPr lang="en-US" dirty="0"/>
          </a:p>
          <a:p>
            <a:pPr lvl="1">
              <a:buClr>
                <a:schemeClr val="tx2"/>
              </a:buClr>
              <a:buSzPct val="80000"/>
              <a:buFont typeface="Wingdings" panose="05000000000000000000" pitchFamily="2" charset="2"/>
              <a:buChar char="§"/>
            </a:pPr>
            <a:r>
              <a:rPr lang="en-US" b="1" dirty="0" smtClean="0">
                <a:solidFill>
                  <a:srgbClr val="800000"/>
                </a:solidFill>
              </a:rPr>
              <a:t>Hebrews 9:22  </a:t>
            </a:r>
            <a:r>
              <a:rPr lang="en-US" dirty="0" smtClean="0">
                <a:solidFill>
                  <a:schemeClr val="tx2"/>
                </a:solidFill>
              </a:rPr>
              <a:t>“According to the law…”</a:t>
            </a:r>
            <a:endParaRPr lang="en-US" b="1" dirty="0">
              <a:solidFill>
                <a:srgbClr val="800000"/>
              </a:solidFill>
            </a:endParaRPr>
          </a:p>
          <a:p>
            <a:pPr>
              <a:buClr>
                <a:srgbClr val="800000"/>
              </a:buClr>
            </a:pPr>
            <a:r>
              <a:rPr lang="en-US" dirty="0"/>
              <a:t>W</a:t>
            </a:r>
            <a:r>
              <a:rPr lang="en-US" dirty="0" smtClean="0"/>
              <a:t>hat is connection between shedding </a:t>
            </a:r>
            <a:r>
              <a:rPr lang="en-US" dirty="0"/>
              <a:t>of </a:t>
            </a:r>
            <a:r>
              <a:rPr lang="en-US" dirty="0" smtClean="0"/>
              <a:t>blood &amp; </a:t>
            </a:r>
            <a:r>
              <a:rPr lang="en-US" dirty="0"/>
              <a:t>remission of </a:t>
            </a:r>
            <a:r>
              <a:rPr lang="en-US" dirty="0" smtClean="0"/>
              <a:t>sins?</a:t>
            </a:r>
            <a:endParaRPr lang="en-US" b="1" dirty="0">
              <a:solidFill>
                <a:srgbClr val="800000"/>
              </a:solidFill>
            </a:endParaRPr>
          </a:p>
        </p:txBody>
      </p:sp>
    </p:spTree>
    <p:extLst>
      <p:ext uri="{BB962C8B-B14F-4D97-AF65-F5344CB8AC3E}">
        <p14:creationId xmlns:p14="http://schemas.microsoft.com/office/powerpoint/2010/main" val="4286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76400"/>
            <a:ext cx="3258676" cy="5029200"/>
          </a:xfrm>
          <a:prstGeom prst="rect">
            <a:avLst/>
          </a:prstGeom>
        </p:spPr>
      </p:pic>
      <p:sp>
        <p:nvSpPr>
          <p:cNvPr id="2" name="Title 1"/>
          <p:cNvSpPr>
            <a:spLocks noGrp="1"/>
          </p:cNvSpPr>
          <p:nvPr>
            <p:ph type="title"/>
          </p:nvPr>
        </p:nvSpPr>
        <p:spPr>
          <a:xfrm>
            <a:off x="0" y="0"/>
            <a:ext cx="9144000" cy="1295400"/>
          </a:xfrm>
          <a:solidFill>
            <a:srgbClr val="800000"/>
          </a:solidFill>
        </p:spPr>
        <p:txBody>
          <a:bodyPr>
            <a:normAutofit/>
          </a:bodyPr>
          <a:lstStyle/>
          <a:p>
            <a:r>
              <a:rPr lang="en-US" b="1" dirty="0" smtClean="0">
                <a:solidFill>
                  <a:schemeClr val="bg1"/>
                </a:solidFill>
              </a:rPr>
              <a:t>Why Is Shedding of</a:t>
            </a:r>
            <a:r>
              <a:rPr lang="en-US" b="1" dirty="0" smtClean="0">
                <a:solidFill>
                  <a:schemeClr val="bg1"/>
                </a:solidFill>
              </a:rPr>
              <a:t> Blood Needed?</a:t>
            </a:r>
            <a:endParaRPr lang="en-US" b="1" dirty="0">
              <a:solidFill>
                <a:schemeClr val="bg1"/>
              </a:solidFill>
            </a:endParaRPr>
          </a:p>
        </p:txBody>
      </p:sp>
      <p:sp>
        <p:nvSpPr>
          <p:cNvPr id="7" name="Content Placeholder 6"/>
          <p:cNvSpPr>
            <a:spLocks noGrp="1"/>
          </p:cNvSpPr>
          <p:nvPr>
            <p:ph idx="1"/>
          </p:nvPr>
        </p:nvSpPr>
        <p:spPr>
          <a:xfrm>
            <a:off x="2362200" y="1447800"/>
            <a:ext cx="6781800" cy="5410200"/>
          </a:xfrm>
        </p:spPr>
        <p:txBody>
          <a:bodyPr>
            <a:normAutofit/>
          </a:bodyPr>
          <a:lstStyle/>
          <a:p>
            <a:pPr>
              <a:buClr>
                <a:srgbClr val="800000"/>
              </a:buClr>
            </a:pPr>
            <a:r>
              <a:rPr lang="en-US" dirty="0" smtClean="0"/>
              <a:t>From the beginning, the </a:t>
            </a:r>
            <a:r>
              <a:rPr lang="en-US" b="1" cap="small" dirty="0" smtClean="0">
                <a:solidFill>
                  <a:srgbClr val="800000"/>
                </a:solidFill>
              </a:rPr>
              <a:t>blood</a:t>
            </a:r>
            <a:r>
              <a:rPr lang="en-US" dirty="0" smtClean="0"/>
              <a:t> has symbolized the </a:t>
            </a:r>
            <a:r>
              <a:rPr lang="en-US" b="1" cap="small" dirty="0" smtClean="0">
                <a:solidFill>
                  <a:srgbClr val="800000"/>
                </a:solidFill>
              </a:rPr>
              <a:t>life</a:t>
            </a:r>
            <a:r>
              <a:rPr lang="en-US" dirty="0" smtClean="0"/>
              <a:t> (</a:t>
            </a:r>
            <a:r>
              <a:rPr lang="en-US" b="1" i="1" dirty="0" smtClean="0">
                <a:solidFill>
                  <a:srgbClr val="663300"/>
                </a:solidFill>
              </a:rPr>
              <a:t>metonymy</a:t>
            </a:r>
            <a:r>
              <a:rPr lang="en-US" dirty="0" smtClean="0"/>
              <a:t>)</a:t>
            </a:r>
            <a:endParaRPr lang="en-US" dirty="0"/>
          </a:p>
          <a:p>
            <a:pPr lvl="1">
              <a:buClr>
                <a:schemeClr val="tx2"/>
              </a:buClr>
              <a:buSzPct val="80000"/>
              <a:buFont typeface="Wingdings" panose="05000000000000000000" pitchFamily="2" charset="2"/>
              <a:buChar char="§"/>
            </a:pPr>
            <a:r>
              <a:rPr lang="en-US" b="1" dirty="0" smtClean="0">
                <a:solidFill>
                  <a:srgbClr val="800000"/>
                </a:solidFill>
              </a:rPr>
              <a:t>Genesis 4:10	</a:t>
            </a:r>
            <a:r>
              <a:rPr lang="en-US" dirty="0" smtClean="0">
                <a:solidFill>
                  <a:schemeClr val="tx2"/>
                </a:solidFill>
              </a:rPr>
              <a:t>Abel’s blood cried out</a:t>
            </a:r>
            <a:endParaRPr lang="en-US" b="1" dirty="0" smtClean="0">
              <a:solidFill>
                <a:schemeClr val="tx2"/>
              </a:solidFill>
            </a:endParaRPr>
          </a:p>
          <a:p>
            <a:pPr lvl="1">
              <a:buClr>
                <a:schemeClr val="tx2"/>
              </a:buClr>
              <a:buSzPct val="80000"/>
              <a:buFont typeface="Wingdings" panose="05000000000000000000" pitchFamily="2" charset="2"/>
              <a:buChar char="§"/>
            </a:pPr>
            <a:r>
              <a:rPr lang="en-US" b="1" dirty="0" smtClean="0">
                <a:solidFill>
                  <a:srgbClr val="800000"/>
                </a:solidFill>
              </a:rPr>
              <a:t>Genesis</a:t>
            </a:r>
            <a:r>
              <a:rPr lang="de-DE" b="1" dirty="0" smtClean="0">
                <a:solidFill>
                  <a:srgbClr val="800000"/>
                </a:solidFill>
              </a:rPr>
              <a:t> 9:4	</a:t>
            </a:r>
            <a:r>
              <a:rPr lang="en-US" dirty="0" smtClean="0">
                <a:solidFill>
                  <a:schemeClr val="tx2"/>
                </a:solidFill>
              </a:rPr>
              <a:t>Blood is the life</a:t>
            </a:r>
            <a:endParaRPr lang="de-DE" b="1" dirty="0" smtClean="0">
              <a:solidFill>
                <a:srgbClr val="800000"/>
              </a:solidFill>
            </a:endParaRPr>
          </a:p>
          <a:p>
            <a:pPr lvl="1">
              <a:buClr>
                <a:schemeClr val="tx2"/>
              </a:buClr>
              <a:buSzPct val="80000"/>
              <a:buFont typeface="Wingdings" panose="05000000000000000000" pitchFamily="2" charset="2"/>
              <a:buChar char="§"/>
            </a:pPr>
            <a:r>
              <a:rPr lang="de-DE" b="1" dirty="0" smtClean="0">
                <a:solidFill>
                  <a:srgbClr val="800000"/>
                </a:solidFill>
              </a:rPr>
              <a:t>Deuteronomy 12:23 </a:t>
            </a:r>
            <a:r>
              <a:rPr lang="en-US" dirty="0" smtClean="0">
                <a:solidFill>
                  <a:schemeClr val="tx2"/>
                </a:solidFill>
              </a:rPr>
              <a:t>Blood </a:t>
            </a:r>
            <a:r>
              <a:rPr lang="en-US" dirty="0">
                <a:solidFill>
                  <a:schemeClr val="tx2"/>
                </a:solidFill>
              </a:rPr>
              <a:t>is </a:t>
            </a:r>
            <a:r>
              <a:rPr lang="en-US" dirty="0" smtClean="0">
                <a:solidFill>
                  <a:schemeClr val="tx2"/>
                </a:solidFill>
              </a:rPr>
              <a:t>life</a:t>
            </a:r>
            <a:endParaRPr lang="de-DE" b="1" dirty="0" smtClean="0">
              <a:solidFill>
                <a:srgbClr val="800000"/>
              </a:solidFill>
            </a:endParaRPr>
          </a:p>
          <a:p>
            <a:pPr lvl="1">
              <a:buClr>
                <a:schemeClr val="tx2"/>
              </a:buClr>
              <a:buSzPct val="80000"/>
              <a:buFont typeface="Wingdings" panose="05000000000000000000" pitchFamily="2" charset="2"/>
              <a:buChar char="§"/>
            </a:pPr>
            <a:r>
              <a:rPr lang="de-DE" b="1" dirty="0" smtClean="0">
                <a:solidFill>
                  <a:srgbClr val="800000"/>
                </a:solidFill>
              </a:rPr>
              <a:t>Acts 15:28-29  </a:t>
            </a:r>
            <a:r>
              <a:rPr lang="en-US" b="1" dirty="0" smtClean="0">
                <a:solidFill>
                  <a:schemeClr val="tx2"/>
                </a:solidFill>
              </a:rPr>
              <a:t>NT:</a:t>
            </a:r>
            <a:r>
              <a:rPr lang="en-US" dirty="0" smtClean="0">
                <a:solidFill>
                  <a:schemeClr val="tx2"/>
                </a:solidFill>
              </a:rPr>
              <a:t> Same seen of blood</a:t>
            </a:r>
            <a:endParaRPr lang="de-DE" b="1" dirty="0" smtClean="0">
              <a:solidFill>
                <a:srgbClr val="800000"/>
              </a:solidFill>
            </a:endParaRPr>
          </a:p>
          <a:p>
            <a:pPr lvl="1">
              <a:buClr>
                <a:schemeClr val="tx2"/>
              </a:buClr>
              <a:buSzPct val="80000"/>
              <a:buFont typeface="Wingdings" panose="05000000000000000000" pitchFamily="2" charset="2"/>
              <a:buChar char="§"/>
            </a:pPr>
            <a:r>
              <a:rPr lang="de-DE" b="1" dirty="0" smtClean="0">
                <a:solidFill>
                  <a:srgbClr val="800000"/>
                </a:solidFill>
              </a:rPr>
              <a:t>Leviticus 17:10-12 </a:t>
            </a:r>
            <a:r>
              <a:rPr lang="en-US" dirty="0">
                <a:solidFill>
                  <a:schemeClr val="tx2"/>
                </a:solidFill>
              </a:rPr>
              <a:t>Blood </a:t>
            </a:r>
            <a:r>
              <a:rPr lang="en-US" dirty="0" smtClean="0">
                <a:solidFill>
                  <a:schemeClr val="tx2"/>
                </a:solidFill>
              </a:rPr>
              <a:t>in sacrifice</a:t>
            </a:r>
            <a:endParaRPr lang="en-US" dirty="0" smtClean="0">
              <a:solidFill>
                <a:srgbClr val="800000"/>
              </a:solidFill>
            </a:endParaRPr>
          </a:p>
          <a:p>
            <a:r>
              <a:rPr lang="en-US" dirty="0" smtClean="0"/>
              <a:t>Since sin demands death as penalty…</a:t>
            </a:r>
          </a:p>
          <a:p>
            <a:r>
              <a:rPr lang="en-US" dirty="0"/>
              <a:t>S</a:t>
            </a:r>
            <a:r>
              <a:rPr lang="en-US" dirty="0" smtClean="0"/>
              <a:t>hedding of blood is the necessary consequence of sin</a:t>
            </a:r>
            <a:endParaRPr lang="en-US" dirty="0"/>
          </a:p>
        </p:txBody>
      </p:sp>
    </p:spTree>
    <p:extLst>
      <p:ext uri="{BB962C8B-B14F-4D97-AF65-F5344CB8AC3E}">
        <p14:creationId xmlns:p14="http://schemas.microsoft.com/office/powerpoint/2010/main" val="383139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calcmode="lin" valueType="num">
                                      <p:cBhvr>
                                        <p:cTn id="15"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calcmode="lin" valueType="num">
                                      <p:cBhvr>
                                        <p:cTn id="23"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calcmode="lin" valueType="num">
                                      <p:cBhvr>
                                        <p:cTn id="31"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7">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 calcmode="lin" valueType="num">
                                      <p:cBhvr>
                                        <p:cTn id="39" dur="1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7">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7">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 calcmode="lin" valueType="num">
                                      <p:cBhvr>
                                        <p:cTn id="47" dur="1000" fill="hold"/>
                                        <p:tgtEl>
                                          <p:spTgt spid="7">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7">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7">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7">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anim calcmode="lin" valueType="num">
                                      <p:cBhvr>
                                        <p:cTn id="55" dur="1000" fill="hold"/>
                                        <p:tgtEl>
                                          <p:spTgt spid="7">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7">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7">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7">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7">
                                            <p:txEl>
                                              <p:pRg st="7" end="7"/>
                                            </p:txEl>
                                          </p:spTgt>
                                        </p:tgtEl>
                                        <p:attrNameLst>
                                          <p:attrName>style.visibility</p:attrName>
                                        </p:attrNameLst>
                                      </p:cBhvr>
                                      <p:to>
                                        <p:strVal val="visible"/>
                                      </p:to>
                                    </p:set>
                                    <p:anim calcmode="lin" valueType="num">
                                      <p:cBhvr>
                                        <p:cTn id="63" dur="1000" fill="hold"/>
                                        <p:tgtEl>
                                          <p:spTgt spid="7">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7">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7">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76400"/>
            <a:ext cx="3258676" cy="5029200"/>
          </a:xfrm>
          <a:prstGeom prst="rect">
            <a:avLst/>
          </a:prstGeom>
        </p:spPr>
      </p:pic>
      <p:sp>
        <p:nvSpPr>
          <p:cNvPr id="2" name="Title 1"/>
          <p:cNvSpPr>
            <a:spLocks noGrp="1"/>
          </p:cNvSpPr>
          <p:nvPr>
            <p:ph type="title"/>
          </p:nvPr>
        </p:nvSpPr>
        <p:spPr>
          <a:xfrm>
            <a:off x="0" y="0"/>
            <a:ext cx="9144000" cy="1295400"/>
          </a:xfrm>
          <a:solidFill>
            <a:srgbClr val="800000"/>
          </a:solidFill>
        </p:spPr>
        <p:txBody>
          <a:bodyPr>
            <a:normAutofit/>
          </a:bodyPr>
          <a:lstStyle/>
          <a:p>
            <a:r>
              <a:rPr lang="en-US" b="1" dirty="0" smtClean="0">
                <a:solidFill>
                  <a:schemeClr val="bg1"/>
                </a:solidFill>
              </a:rPr>
              <a:t>Blood Sacrifices in the Mosaic Law</a:t>
            </a:r>
            <a:endParaRPr lang="en-US" b="1" dirty="0">
              <a:solidFill>
                <a:schemeClr val="bg1"/>
              </a:solidFill>
            </a:endParaRPr>
          </a:p>
        </p:txBody>
      </p:sp>
      <p:sp>
        <p:nvSpPr>
          <p:cNvPr id="7" name="Content Placeholder 6"/>
          <p:cNvSpPr>
            <a:spLocks noGrp="1"/>
          </p:cNvSpPr>
          <p:nvPr>
            <p:ph idx="1"/>
          </p:nvPr>
        </p:nvSpPr>
        <p:spPr>
          <a:xfrm>
            <a:off x="2438400" y="1295400"/>
            <a:ext cx="6705600" cy="5562600"/>
          </a:xfrm>
        </p:spPr>
        <p:txBody>
          <a:bodyPr>
            <a:normAutofit fontScale="92500" lnSpcReduction="10000"/>
          </a:bodyPr>
          <a:lstStyle/>
          <a:p>
            <a:pPr>
              <a:buClr>
                <a:srgbClr val="800000"/>
              </a:buClr>
            </a:pPr>
            <a:r>
              <a:rPr lang="en-US" dirty="0" smtClean="0"/>
              <a:t>Law about blood in burnt offerings (</a:t>
            </a:r>
            <a:r>
              <a:rPr lang="en-US" b="1" dirty="0" smtClean="0">
                <a:solidFill>
                  <a:srgbClr val="800000"/>
                </a:solidFill>
              </a:rPr>
              <a:t>Leviticus 1</a:t>
            </a:r>
            <a:r>
              <a:rPr lang="en-US" dirty="0" smtClean="0"/>
              <a:t>)</a:t>
            </a:r>
            <a:endParaRPr lang="en-US" dirty="0"/>
          </a:p>
          <a:p>
            <a:pPr lvl="1">
              <a:buClr>
                <a:schemeClr val="tx2"/>
              </a:buClr>
              <a:buSzPct val="80000"/>
              <a:buFont typeface="Wingdings" panose="05000000000000000000" pitchFamily="2" charset="2"/>
              <a:buChar char="§"/>
            </a:pPr>
            <a:r>
              <a:rPr lang="en-US" b="1" dirty="0" smtClean="0">
                <a:solidFill>
                  <a:srgbClr val="800000"/>
                </a:solidFill>
              </a:rPr>
              <a:t>1:5, 11, 15	</a:t>
            </a:r>
            <a:r>
              <a:rPr lang="en-US" dirty="0" smtClean="0">
                <a:solidFill>
                  <a:schemeClr val="tx2"/>
                </a:solidFill>
              </a:rPr>
              <a:t>Kill it; </a:t>
            </a:r>
            <a:r>
              <a:rPr lang="en-US" dirty="0">
                <a:solidFill>
                  <a:schemeClr val="tx2"/>
                </a:solidFill>
              </a:rPr>
              <a:t>blood </a:t>
            </a:r>
            <a:r>
              <a:rPr lang="en-US" dirty="0" smtClean="0">
                <a:solidFill>
                  <a:schemeClr val="tx2"/>
                </a:solidFill>
              </a:rPr>
              <a:t>on altar</a:t>
            </a:r>
            <a:endParaRPr lang="en-US" dirty="0" smtClean="0"/>
          </a:p>
          <a:p>
            <a:pPr>
              <a:buClr>
                <a:srgbClr val="800000"/>
              </a:buClr>
            </a:pPr>
            <a:r>
              <a:rPr lang="en-US" dirty="0"/>
              <a:t>Law about blood in peace offerings (</a:t>
            </a:r>
            <a:r>
              <a:rPr lang="en-US" b="1" dirty="0">
                <a:solidFill>
                  <a:srgbClr val="800000"/>
                </a:solidFill>
              </a:rPr>
              <a:t>Leviticus </a:t>
            </a:r>
            <a:r>
              <a:rPr lang="en-US" b="1" dirty="0" smtClean="0">
                <a:solidFill>
                  <a:srgbClr val="800000"/>
                </a:solidFill>
              </a:rPr>
              <a:t>3</a:t>
            </a:r>
            <a:r>
              <a:rPr lang="en-US" dirty="0" smtClean="0"/>
              <a:t>)</a:t>
            </a:r>
            <a:endParaRPr lang="en-US" dirty="0"/>
          </a:p>
          <a:p>
            <a:pPr lvl="1">
              <a:buClr>
                <a:schemeClr val="tx2"/>
              </a:buClr>
              <a:buSzPct val="80000"/>
              <a:buFont typeface="Wingdings" panose="05000000000000000000" pitchFamily="2" charset="2"/>
              <a:buChar char="§"/>
            </a:pPr>
            <a:r>
              <a:rPr lang="en-US" b="1" dirty="0" smtClean="0">
                <a:solidFill>
                  <a:srgbClr val="800000"/>
                </a:solidFill>
              </a:rPr>
              <a:t>3:2, 8, 13</a:t>
            </a:r>
            <a:r>
              <a:rPr lang="en-US" b="1" dirty="0">
                <a:solidFill>
                  <a:srgbClr val="800000"/>
                </a:solidFill>
              </a:rPr>
              <a:t>	</a:t>
            </a:r>
            <a:r>
              <a:rPr lang="en-US" dirty="0" smtClean="0">
                <a:solidFill>
                  <a:schemeClr val="tx2"/>
                </a:solidFill>
              </a:rPr>
              <a:t>Kill it; blood sprinkled</a:t>
            </a:r>
            <a:endParaRPr lang="en-US" b="1" dirty="0">
              <a:solidFill>
                <a:schemeClr val="tx2"/>
              </a:solidFill>
            </a:endParaRPr>
          </a:p>
          <a:p>
            <a:pPr>
              <a:buClr>
                <a:srgbClr val="800000"/>
              </a:buClr>
            </a:pPr>
            <a:r>
              <a:rPr lang="en-US" dirty="0" smtClean="0"/>
              <a:t>Law about blood in sin &amp; trespass offerings (</a:t>
            </a:r>
            <a:r>
              <a:rPr lang="en-US" b="1" dirty="0" smtClean="0">
                <a:solidFill>
                  <a:srgbClr val="800000"/>
                </a:solidFill>
              </a:rPr>
              <a:t>Leviticus </a:t>
            </a:r>
            <a:r>
              <a:rPr lang="en-US" b="1" dirty="0">
                <a:solidFill>
                  <a:srgbClr val="800000"/>
                </a:solidFill>
              </a:rPr>
              <a:t>4–6</a:t>
            </a:r>
            <a:r>
              <a:rPr lang="en-US" dirty="0"/>
              <a:t>)</a:t>
            </a:r>
          </a:p>
          <a:p>
            <a:pPr lvl="1">
              <a:buClr>
                <a:schemeClr val="tx2"/>
              </a:buClr>
              <a:buSzPct val="80000"/>
              <a:buFont typeface="Wingdings" panose="05000000000000000000" pitchFamily="2" charset="2"/>
              <a:buChar char="§"/>
            </a:pPr>
            <a:r>
              <a:rPr lang="en-US" b="1" dirty="0" smtClean="0">
                <a:solidFill>
                  <a:srgbClr val="800000"/>
                </a:solidFill>
              </a:rPr>
              <a:t>4:4-7, 15-18, 24-25, 29-30, 33-34… </a:t>
            </a:r>
            <a:r>
              <a:rPr lang="en-US" dirty="0" smtClean="0">
                <a:solidFill>
                  <a:schemeClr val="tx2"/>
                </a:solidFill>
              </a:rPr>
              <a:t>Kill it, blood on horn, pour all blood out at altar</a:t>
            </a:r>
            <a:endParaRPr lang="en-US" dirty="0" smtClean="0"/>
          </a:p>
          <a:p>
            <a:pPr>
              <a:buClr>
                <a:srgbClr val="800000"/>
              </a:buClr>
            </a:pPr>
            <a:r>
              <a:rPr lang="en-US" i="1" dirty="0" smtClean="0"/>
              <a:t>Think of all the blood (death) required!</a:t>
            </a:r>
          </a:p>
          <a:p>
            <a:pPr>
              <a:buClr>
                <a:srgbClr val="800000"/>
              </a:buClr>
            </a:pPr>
            <a:r>
              <a:rPr lang="en-US" dirty="0" smtClean="0"/>
              <a:t>Still knew not sufficient (</a:t>
            </a:r>
            <a:r>
              <a:rPr lang="en-US" b="1" dirty="0" smtClean="0">
                <a:solidFill>
                  <a:srgbClr val="800000"/>
                </a:solidFill>
              </a:rPr>
              <a:t>Micah 6:6-7</a:t>
            </a:r>
            <a:r>
              <a:rPr lang="en-US" dirty="0" smtClean="0"/>
              <a:t>)</a:t>
            </a:r>
            <a:endParaRPr lang="en-US" dirty="0"/>
          </a:p>
        </p:txBody>
      </p:sp>
    </p:spTree>
    <p:extLst>
      <p:ext uri="{BB962C8B-B14F-4D97-AF65-F5344CB8AC3E}">
        <p14:creationId xmlns:p14="http://schemas.microsoft.com/office/powerpoint/2010/main" val="205397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Scale>
                                      <p:cBhvr>
                                        <p:cTn id="7" dur="1000" decel="50000" fill="hold">
                                          <p:stCondLst>
                                            <p:cond delay="0"/>
                                          </p:stCondLst>
                                        </p:cTn>
                                        <p:tgtEl>
                                          <p:spTgt spid="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xEl>
                                              <p:pRg st="0" end="0"/>
                                            </p:txEl>
                                          </p:spTgt>
                                        </p:tgtEl>
                                        <p:attrNameLst>
                                          <p:attrName>ppt_x</p:attrName>
                                          <p:attrName>ppt_y</p:attrName>
                                        </p:attrNameLst>
                                      </p:cBhvr>
                                    </p:animMotion>
                                    <p:animEffect transition="in" filter="fade">
                                      <p:cBhvr>
                                        <p:cTn id="9" dur="1000"/>
                                        <p:tgtEl>
                                          <p:spTgt spid="7">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Scale>
                                      <p:cBhvr>
                                        <p:cTn id="12" dur="1000" decel="50000" fill="hold">
                                          <p:stCondLst>
                                            <p:cond delay="0"/>
                                          </p:stCondLst>
                                        </p:cTn>
                                        <p:tgtEl>
                                          <p:spTgt spid="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7">
                                            <p:txEl>
                                              <p:pRg st="1" end="1"/>
                                            </p:txEl>
                                          </p:spTgt>
                                        </p:tgtEl>
                                        <p:attrNameLst>
                                          <p:attrName>ppt_x</p:attrName>
                                          <p:attrName>ppt_y</p:attrName>
                                        </p:attrNameLst>
                                      </p:cBhvr>
                                    </p:animMotion>
                                    <p:animEffect transition="in" filter="fade">
                                      <p:cBhvr>
                                        <p:cTn id="14" dur="100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Scale>
                                      <p:cBhvr>
                                        <p:cTn id="19" dur="1000" decel="50000" fill="hold">
                                          <p:stCondLst>
                                            <p:cond delay="0"/>
                                          </p:stCondLst>
                                        </p:cTn>
                                        <p:tgtEl>
                                          <p:spTgt spid="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7">
                                            <p:txEl>
                                              <p:pRg st="2" end="2"/>
                                            </p:txEl>
                                          </p:spTgt>
                                        </p:tgtEl>
                                        <p:attrNameLst>
                                          <p:attrName>ppt_x</p:attrName>
                                          <p:attrName>ppt_y</p:attrName>
                                        </p:attrNameLst>
                                      </p:cBhvr>
                                    </p:animMotion>
                                    <p:animEffect transition="in" filter="fade">
                                      <p:cBhvr>
                                        <p:cTn id="21" dur="1000"/>
                                        <p:tgtEl>
                                          <p:spTgt spid="7">
                                            <p:txEl>
                                              <p:pRg st="2" end="2"/>
                                            </p:txEl>
                                          </p:spTgt>
                                        </p:tgtEl>
                                      </p:cBhvr>
                                    </p:animEffect>
                                  </p:childTnLst>
                                </p:cTn>
                              </p:par>
                              <p:par>
                                <p:cTn id="22" presetID="52" presetClass="entr" presetSubtype="0" fill="hold" grpId="0"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Scale>
                                      <p:cBhvr>
                                        <p:cTn id="24" dur="1000" decel="50000" fill="hold">
                                          <p:stCondLst>
                                            <p:cond delay="0"/>
                                          </p:stCondLst>
                                        </p:cTn>
                                        <p:tgtEl>
                                          <p:spTgt spid="7">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7">
                                            <p:txEl>
                                              <p:pRg st="3" end="3"/>
                                            </p:txEl>
                                          </p:spTgt>
                                        </p:tgtEl>
                                        <p:attrNameLst>
                                          <p:attrName>ppt_x</p:attrName>
                                          <p:attrName>ppt_y</p:attrName>
                                        </p:attrNameLst>
                                      </p:cBhvr>
                                    </p:animMotion>
                                    <p:animEffect transition="in" filter="fade">
                                      <p:cBhvr>
                                        <p:cTn id="26" dur="1000"/>
                                        <p:tgtEl>
                                          <p:spTgt spid="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Scale>
                                      <p:cBhvr>
                                        <p:cTn id="31" dur="1000" decel="50000" fill="hold">
                                          <p:stCondLst>
                                            <p:cond delay="0"/>
                                          </p:stCondLst>
                                        </p:cTn>
                                        <p:tgtEl>
                                          <p:spTgt spid="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7">
                                            <p:txEl>
                                              <p:pRg st="4" end="4"/>
                                            </p:txEl>
                                          </p:spTgt>
                                        </p:tgtEl>
                                        <p:attrNameLst>
                                          <p:attrName>ppt_x</p:attrName>
                                          <p:attrName>ppt_y</p:attrName>
                                        </p:attrNameLst>
                                      </p:cBhvr>
                                    </p:animMotion>
                                    <p:animEffect transition="in" filter="fade">
                                      <p:cBhvr>
                                        <p:cTn id="33" dur="1000"/>
                                        <p:tgtEl>
                                          <p:spTgt spid="7">
                                            <p:txEl>
                                              <p:pRg st="4" end="4"/>
                                            </p:txEl>
                                          </p:spTgt>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Scale>
                                      <p:cBhvr>
                                        <p:cTn id="36" dur="1000" decel="50000" fill="hold">
                                          <p:stCondLst>
                                            <p:cond delay="0"/>
                                          </p:stCondLst>
                                        </p:cTn>
                                        <p:tgtEl>
                                          <p:spTgt spid="7">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7">
                                            <p:txEl>
                                              <p:pRg st="5" end="5"/>
                                            </p:txEl>
                                          </p:spTgt>
                                        </p:tgtEl>
                                        <p:attrNameLst>
                                          <p:attrName>ppt_x</p:attrName>
                                          <p:attrName>ppt_y</p:attrName>
                                        </p:attrNameLst>
                                      </p:cBhvr>
                                    </p:animMotion>
                                    <p:animEffect transition="in" filter="fade">
                                      <p:cBhvr>
                                        <p:cTn id="38" dur="1000"/>
                                        <p:tgtEl>
                                          <p:spTgt spid="7">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2" presetClass="entr" presetSubtype="0" fill="hold" grpId="0"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Scale>
                                      <p:cBhvr>
                                        <p:cTn id="43" dur="1000" decel="50000" fill="hold">
                                          <p:stCondLst>
                                            <p:cond delay="0"/>
                                          </p:stCondLst>
                                        </p:cTn>
                                        <p:tgtEl>
                                          <p:spTgt spid="7">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7">
                                            <p:txEl>
                                              <p:pRg st="6" end="6"/>
                                            </p:txEl>
                                          </p:spTgt>
                                        </p:tgtEl>
                                        <p:attrNameLst>
                                          <p:attrName>ppt_x</p:attrName>
                                          <p:attrName>ppt_y</p:attrName>
                                        </p:attrNameLst>
                                      </p:cBhvr>
                                    </p:animMotion>
                                    <p:animEffect transition="in" filter="fade">
                                      <p:cBhvr>
                                        <p:cTn id="45" dur="1000"/>
                                        <p:tgtEl>
                                          <p:spTgt spid="7">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2" presetClass="entr" presetSubtype="0" fill="hold" grpId="0" nodeType="clickEffect">
                                  <p:stCondLst>
                                    <p:cond delay="0"/>
                                  </p:stCondLst>
                                  <p:childTnLst>
                                    <p:set>
                                      <p:cBhvr>
                                        <p:cTn id="49" dur="1" fill="hold">
                                          <p:stCondLst>
                                            <p:cond delay="0"/>
                                          </p:stCondLst>
                                        </p:cTn>
                                        <p:tgtEl>
                                          <p:spTgt spid="7">
                                            <p:txEl>
                                              <p:pRg st="7" end="7"/>
                                            </p:txEl>
                                          </p:spTgt>
                                        </p:tgtEl>
                                        <p:attrNameLst>
                                          <p:attrName>style.visibility</p:attrName>
                                        </p:attrNameLst>
                                      </p:cBhvr>
                                      <p:to>
                                        <p:strVal val="visible"/>
                                      </p:to>
                                    </p:set>
                                    <p:animScale>
                                      <p:cBhvr>
                                        <p:cTn id="50" dur="1000" decel="50000" fill="hold">
                                          <p:stCondLst>
                                            <p:cond delay="0"/>
                                          </p:stCondLst>
                                        </p:cTn>
                                        <p:tgtEl>
                                          <p:spTgt spid="7">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1" dur="1000" decel="50000" fill="hold">
                                          <p:stCondLst>
                                            <p:cond delay="0"/>
                                          </p:stCondLst>
                                        </p:cTn>
                                        <p:tgtEl>
                                          <p:spTgt spid="7">
                                            <p:txEl>
                                              <p:pRg st="7" end="7"/>
                                            </p:txEl>
                                          </p:spTgt>
                                        </p:tgtEl>
                                        <p:attrNameLst>
                                          <p:attrName>ppt_x</p:attrName>
                                          <p:attrName>ppt_y</p:attrName>
                                        </p:attrNameLst>
                                      </p:cBhvr>
                                    </p:animMotion>
                                    <p:animEffect transition="in" filter="fade">
                                      <p:cBhvr>
                                        <p:cTn id="52"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76400"/>
            <a:ext cx="3258676" cy="5029200"/>
          </a:xfrm>
          <a:prstGeom prst="rect">
            <a:avLst/>
          </a:prstGeom>
        </p:spPr>
      </p:pic>
      <p:sp>
        <p:nvSpPr>
          <p:cNvPr id="2" name="Title 1"/>
          <p:cNvSpPr>
            <a:spLocks noGrp="1"/>
          </p:cNvSpPr>
          <p:nvPr>
            <p:ph type="title"/>
          </p:nvPr>
        </p:nvSpPr>
        <p:spPr>
          <a:xfrm>
            <a:off x="0" y="0"/>
            <a:ext cx="9144000" cy="1295400"/>
          </a:xfrm>
          <a:solidFill>
            <a:srgbClr val="800000"/>
          </a:solidFill>
        </p:spPr>
        <p:txBody>
          <a:bodyPr>
            <a:normAutofit/>
          </a:bodyPr>
          <a:lstStyle/>
          <a:p>
            <a:r>
              <a:rPr lang="en-US" sz="4100" b="1" dirty="0" smtClean="0">
                <a:solidFill>
                  <a:schemeClr val="bg1"/>
                </a:solidFill>
              </a:rPr>
              <a:t>What Was Purpose of Animal Sacrifice</a:t>
            </a:r>
            <a:r>
              <a:rPr lang="en-US" sz="4100" b="1" dirty="0" smtClean="0">
                <a:solidFill>
                  <a:schemeClr val="bg1"/>
                </a:solidFill>
              </a:rPr>
              <a:t>?</a:t>
            </a:r>
            <a:endParaRPr lang="en-US" sz="4100" b="1" dirty="0">
              <a:solidFill>
                <a:schemeClr val="bg1"/>
              </a:solidFill>
            </a:endParaRPr>
          </a:p>
        </p:txBody>
      </p:sp>
      <p:sp>
        <p:nvSpPr>
          <p:cNvPr id="7" name="Content Placeholder 6"/>
          <p:cNvSpPr>
            <a:spLocks noGrp="1"/>
          </p:cNvSpPr>
          <p:nvPr>
            <p:ph idx="1"/>
          </p:nvPr>
        </p:nvSpPr>
        <p:spPr>
          <a:xfrm>
            <a:off x="2438400" y="1447800"/>
            <a:ext cx="6705600" cy="5410200"/>
          </a:xfrm>
        </p:spPr>
        <p:txBody>
          <a:bodyPr>
            <a:normAutofit lnSpcReduction="10000"/>
          </a:bodyPr>
          <a:lstStyle/>
          <a:p>
            <a:pPr>
              <a:buClr>
                <a:srgbClr val="800000"/>
              </a:buClr>
            </a:pPr>
            <a:r>
              <a:rPr lang="en-US" dirty="0" smtClean="0"/>
              <a:t>Sacrifices of the Law were shadow of good things to come (</a:t>
            </a:r>
            <a:r>
              <a:rPr lang="en-US" b="1" dirty="0" smtClean="0">
                <a:solidFill>
                  <a:srgbClr val="800000"/>
                </a:solidFill>
              </a:rPr>
              <a:t>Hebrews 10:1</a:t>
            </a:r>
            <a:r>
              <a:rPr lang="en-US" dirty="0" smtClean="0"/>
              <a:t>)</a:t>
            </a:r>
            <a:endParaRPr lang="en-US" dirty="0"/>
          </a:p>
          <a:p>
            <a:pPr lvl="1">
              <a:buClr>
                <a:schemeClr val="tx2"/>
              </a:buClr>
              <a:buSzPct val="80000"/>
              <a:buFont typeface="Wingdings" panose="05000000000000000000" pitchFamily="2" charset="2"/>
              <a:buChar char="§"/>
            </a:pPr>
            <a:r>
              <a:rPr lang="en-US" b="1" dirty="0" smtClean="0">
                <a:solidFill>
                  <a:srgbClr val="800000"/>
                </a:solidFill>
              </a:rPr>
              <a:t>10:1</a:t>
            </a:r>
            <a:r>
              <a:rPr lang="en-US" b="1" dirty="0">
                <a:solidFill>
                  <a:srgbClr val="800000"/>
                </a:solidFill>
              </a:rPr>
              <a:t> </a:t>
            </a:r>
            <a:r>
              <a:rPr lang="en-US" b="1" dirty="0" smtClean="0">
                <a:solidFill>
                  <a:srgbClr val="800000"/>
                </a:solidFill>
              </a:rPr>
              <a:t> </a:t>
            </a:r>
            <a:r>
              <a:rPr lang="en-US" dirty="0" smtClean="0">
                <a:solidFill>
                  <a:schemeClr val="tx2"/>
                </a:solidFill>
              </a:rPr>
              <a:t>Could not make sinner perfect</a:t>
            </a:r>
            <a:endParaRPr lang="en-US" b="1" dirty="0" smtClean="0">
              <a:solidFill>
                <a:schemeClr val="tx2"/>
              </a:solidFill>
            </a:endParaRPr>
          </a:p>
          <a:p>
            <a:pPr lvl="1">
              <a:buClr>
                <a:schemeClr val="tx2"/>
              </a:buClr>
              <a:buSzPct val="80000"/>
              <a:buFont typeface="Wingdings" panose="05000000000000000000" pitchFamily="2" charset="2"/>
              <a:buChar char="§"/>
            </a:pPr>
            <a:r>
              <a:rPr lang="en-US" b="1" dirty="0" smtClean="0">
                <a:solidFill>
                  <a:srgbClr val="800000"/>
                </a:solidFill>
              </a:rPr>
              <a:t>10</a:t>
            </a:r>
            <a:r>
              <a:rPr lang="de-DE" b="1" dirty="0" smtClean="0">
                <a:solidFill>
                  <a:srgbClr val="800000"/>
                </a:solidFill>
              </a:rPr>
              <a:t>:2</a:t>
            </a:r>
            <a:r>
              <a:rPr lang="de-DE" b="1" dirty="0">
                <a:solidFill>
                  <a:srgbClr val="800000"/>
                </a:solidFill>
              </a:rPr>
              <a:t> </a:t>
            </a:r>
            <a:r>
              <a:rPr lang="de-DE" b="1" dirty="0" smtClean="0">
                <a:solidFill>
                  <a:srgbClr val="800000"/>
                </a:solidFill>
              </a:rPr>
              <a:t> </a:t>
            </a:r>
            <a:r>
              <a:rPr lang="en-US" dirty="0" smtClean="0">
                <a:solidFill>
                  <a:schemeClr val="tx2"/>
                </a:solidFill>
              </a:rPr>
              <a:t>Consciousness of sin maintained</a:t>
            </a:r>
            <a:endParaRPr lang="de-DE" b="1" dirty="0" smtClean="0">
              <a:solidFill>
                <a:srgbClr val="800000"/>
              </a:solidFill>
            </a:endParaRPr>
          </a:p>
          <a:p>
            <a:pPr lvl="1">
              <a:buClr>
                <a:schemeClr val="tx2"/>
              </a:buClr>
              <a:buSzPct val="80000"/>
              <a:buFont typeface="Wingdings" panose="05000000000000000000" pitchFamily="2" charset="2"/>
              <a:buChar char="§"/>
            </a:pPr>
            <a:r>
              <a:rPr lang="de-DE" b="1" dirty="0" smtClean="0">
                <a:solidFill>
                  <a:srgbClr val="800000"/>
                </a:solidFill>
              </a:rPr>
              <a:t>10:3  </a:t>
            </a:r>
            <a:r>
              <a:rPr lang="en-US" dirty="0" smtClean="0">
                <a:solidFill>
                  <a:schemeClr val="tx2"/>
                </a:solidFill>
              </a:rPr>
              <a:t>Blood offered continually, but…</a:t>
            </a:r>
            <a:endParaRPr lang="de-DE" b="1" dirty="0" smtClean="0">
              <a:solidFill>
                <a:srgbClr val="800000"/>
              </a:solidFill>
            </a:endParaRPr>
          </a:p>
          <a:p>
            <a:pPr lvl="1">
              <a:buClr>
                <a:schemeClr val="tx2"/>
              </a:buClr>
              <a:buSzPct val="80000"/>
              <a:buFont typeface="Wingdings" panose="05000000000000000000" pitchFamily="2" charset="2"/>
              <a:buChar char="§"/>
            </a:pPr>
            <a:r>
              <a:rPr lang="de-DE" b="1" dirty="0" smtClean="0">
                <a:solidFill>
                  <a:srgbClr val="800000"/>
                </a:solidFill>
              </a:rPr>
              <a:t>10:4  </a:t>
            </a:r>
            <a:r>
              <a:rPr lang="en-US" dirty="0" smtClean="0">
                <a:solidFill>
                  <a:schemeClr val="tx2"/>
                </a:solidFill>
              </a:rPr>
              <a:t>Sin not taken away by sacrifices</a:t>
            </a:r>
            <a:endParaRPr lang="de-DE" b="1" dirty="0" smtClean="0">
              <a:solidFill>
                <a:srgbClr val="800000"/>
              </a:solidFill>
            </a:endParaRPr>
          </a:p>
          <a:p>
            <a:pPr lvl="1">
              <a:buClr>
                <a:schemeClr val="tx2"/>
              </a:buClr>
              <a:buSzPct val="80000"/>
              <a:buFont typeface="Wingdings" panose="05000000000000000000" pitchFamily="2" charset="2"/>
              <a:buChar char="§"/>
            </a:pPr>
            <a:r>
              <a:rPr lang="de-DE" b="1" dirty="0" smtClean="0">
                <a:solidFill>
                  <a:srgbClr val="800000"/>
                </a:solidFill>
              </a:rPr>
              <a:t>Rom. 7:13 </a:t>
            </a:r>
            <a:r>
              <a:rPr lang="en-US" dirty="0" smtClean="0">
                <a:solidFill>
                  <a:schemeClr val="tx2"/>
                </a:solidFill>
              </a:rPr>
              <a:t>Sin seen exceedingly sinful</a:t>
            </a:r>
            <a:endParaRPr lang="en-US" dirty="0" smtClean="0">
              <a:solidFill>
                <a:srgbClr val="800000"/>
              </a:solidFill>
            </a:endParaRPr>
          </a:p>
          <a:p>
            <a:r>
              <a:rPr lang="en-US" dirty="0" smtClean="0"/>
              <a:t>Blood (life) of sacrifices not equal to value of blood (life) of sinner</a:t>
            </a:r>
          </a:p>
          <a:p>
            <a:r>
              <a:rPr lang="en-US" dirty="0" smtClean="0"/>
              <a:t>O.T. sacrifices made clear need for life of greater value to justly forgive</a:t>
            </a:r>
            <a:endParaRPr lang="en-US" dirty="0"/>
          </a:p>
        </p:txBody>
      </p:sp>
    </p:spTree>
    <p:extLst>
      <p:ext uri="{BB962C8B-B14F-4D97-AF65-F5344CB8AC3E}">
        <p14:creationId xmlns:p14="http://schemas.microsoft.com/office/powerpoint/2010/main" val="124869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anim calcmode="lin" valueType="num">
                                      <p:cBhvr>
                                        <p:cTn id="10" dur="500" fill="hold"/>
                                        <p:tgtEl>
                                          <p:spTgt spid="7">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p:cTn id="16"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7">
                                            <p:txEl>
                                              <p:pRg st="1" end="1"/>
                                            </p:txEl>
                                          </p:spTgt>
                                        </p:tgtEl>
                                      </p:cBhvr>
                                    </p:animEffect>
                                    <p:anim calcmode="lin" valueType="num">
                                      <p:cBhvr>
                                        <p:cTn id="19" dur="500" fill="hold"/>
                                        <p:tgtEl>
                                          <p:spTgt spid="7">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7">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 calcmode="lin" valueType="num">
                                      <p:cBhvr>
                                        <p:cTn id="25"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7">
                                            <p:txEl>
                                              <p:pRg st="2" end="2"/>
                                            </p:txEl>
                                          </p:spTgt>
                                        </p:tgtEl>
                                      </p:cBhvr>
                                    </p:animEffect>
                                    <p:anim calcmode="lin" valueType="num">
                                      <p:cBhvr>
                                        <p:cTn id="28" dur="500" fill="hold"/>
                                        <p:tgtEl>
                                          <p:spTgt spid="7">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7">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7">
                                            <p:txEl>
                                              <p:pRg st="3" end="3"/>
                                            </p:txEl>
                                          </p:spTgt>
                                        </p:tgtEl>
                                        <p:attrNameLst>
                                          <p:attrName>style.visibility</p:attrName>
                                        </p:attrNameLst>
                                      </p:cBhvr>
                                      <p:to>
                                        <p:strVal val="visible"/>
                                      </p:to>
                                    </p:set>
                                    <p:anim calcmode="lin" valueType="num">
                                      <p:cBhvr>
                                        <p:cTn id="34"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7">
                                            <p:txEl>
                                              <p:pRg st="3" end="3"/>
                                            </p:txEl>
                                          </p:spTgt>
                                        </p:tgtEl>
                                      </p:cBhvr>
                                    </p:animEffect>
                                    <p:anim calcmode="lin" valueType="num">
                                      <p:cBhvr>
                                        <p:cTn id="37" dur="500" fill="hold"/>
                                        <p:tgtEl>
                                          <p:spTgt spid="7">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7">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 calcmode="lin" valueType="num">
                                      <p:cBhvr>
                                        <p:cTn id="43"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7">
                                            <p:txEl>
                                              <p:pRg st="4" end="4"/>
                                            </p:txEl>
                                          </p:spTgt>
                                        </p:tgtEl>
                                      </p:cBhvr>
                                    </p:animEffect>
                                    <p:anim calcmode="lin" valueType="num">
                                      <p:cBhvr>
                                        <p:cTn id="46" dur="500" fill="hold"/>
                                        <p:tgtEl>
                                          <p:spTgt spid="7">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7">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7">
                                            <p:txEl>
                                              <p:pRg st="5" end="5"/>
                                            </p:txEl>
                                          </p:spTgt>
                                        </p:tgtEl>
                                        <p:attrNameLst>
                                          <p:attrName>style.visibility</p:attrName>
                                        </p:attrNameLst>
                                      </p:cBhvr>
                                      <p:to>
                                        <p:strVal val="visible"/>
                                      </p:to>
                                    </p:set>
                                    <p:anim calcmode="lin" valueType="num">
                                      <p:cBhvr>
                                        <p:cTn id="52"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7">
                                            <p:txEl>
                                              <p:pRg st="5" end="5"/>
                                            </p:txEl>
                                          </p:spTgt>
                                        </p:tgtEl>
                                      </p:cBhvr>
                                    </p:animEffect>
                                    <p:anim calcmode="lin" valueType="num">
                                      <p:cBhvr>
                                        <p:cTn id="55" dur="500" fill="hold"/>
                                        <p:tgtEl>
                                          <p:spTgt spid="7">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7">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7">
                                            <p:txEl>
                                              <p:pRg st="6" end="6"/>
                                            </p:txEl>
                                          </p:spTgt>
                                        </p:tgtEl>
                                        <p:attrNameLst>
                                          <p:attrName>style.visibility</p:attrName>
                                        </p:attrNameLst>
                                      </p:cBhvr>
                                      <p:to>
                                        <p:strVal val="visible"/>
                                      </p:to>
                                    </p:set>
                                    <p:anim calcmode="lin" valueType="num">
                                      <p:cBhvr>
                                        <p:cTn id="61"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7">
                                            <p:txEl>
                                              <p:pRg st="6" end="6"/>
                                            </p:txEl>
                                          </p:spTgt>
                                        </p:tgtEl>
                                      </p:cBhvr>
                                    </p:animEffect>
                                    <p:anim calcmode="lin" valueType="num">
                                      <p:cBhvr>
                                        <p:cTn id="64" dur="500" fill="hold"/>
                                        <p:tgtEl>
                                          <p:spTgt spid="7">
                                            <p:txEl>
                                              <p:pRg st="6" end="6"/>
                                            </p:txEl>
                                          </p:spTgt>
                                        </p:tgtEl>
                                        <p:attrNameLst>
                                          <p:attrName>ppt_x</p:attrName>
                                        </p:attrNameLst>
                                      </p:cBhvr>
                                      <p:tavLst>
                                        <p:tav tm="0">
                                          <p:val>
                                            <p:fltVal val="0.5"/>
                                          </p:val>
                                        </p:tav>
                                        <p:tav tm="100000">
                                          <p:val>
                                            <p:strVal val="#ppt_x"/>
                                          </p:val>
                                        </p:tav>
                                      </p:tavLst>
                                    </p:anim>
                                    <p:anim calcmode="lin" valueType="num">
                                      <p:cBhvr>
                                        <p:cTn id="65" dur="500" fill="hold"/>
                                        <p:tgtEl>
                                          <p:spTgt spid="7">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528" fill="hold" grpId="0" nodeType="clickEffect">
                                  <p:stCondLst>
                                    <p:cond delay="0"/>
                                  </p:stCondLst>
                                  <p:childTnLst>
                                    <p:set>
                                      <p:cBhvr>
                                        <p:cTn id="69" dur="1" fill="hold">
                                          <p:stCondLst>
                                            <p:cond delay="0"/>
                                          </p:stCondLst>
                                        </p:cTn>
                                        <p:tgtEl>
                                          <p:spTgt spid="7">
                                            <p:txEl>
                                              <p:pRg st="7" end="7"/>
                                            </p:txEl>
                                          </p:spTgt>
                                        </p:tgtEl>
                                        <p:attrNameLst>
                                          <p:attrName>style.visibility</p:attrName>
                                        </p:attrNameLst>
                                      </p:cBhvr>
                                      <p:to>
                                        <p:strVal val="visible"/>
                                      </p:to>
                                    </p:set>
                                    <p:anim calcmode="lin" valueType="num">
                                      <p:cBhvr>
                                        <p:cTn id="70"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71" dur="500" fill="hold"/>
                                        <p:tgtEl>
                                          <p:spTgt spid="7">
                                            <p:txEl>
                                              <p:pRg st="7" end="7"/>
                                            </p:txEl>
                                          </p:spTgt>
                                        </p:tgtEl>
                                        <p:attrNameLst>
                                          <p:attrName>ppt_h</p:attrName>
                                        </p:attrNameLst>
                                      </p:cBhvr>
                                      <p:tavLst>
                                        <p:tav tm="0">
                                          <p:val>
                                            <p:fltVal val="0"/>
                                          </p:val>
                                        </p:tav>
                                        <p:tav tm="100000">
                                          <p:val>
                                            <p:strVal val="#ppt_h"/>
                                          </p:val>
                                        </p:tav>
                                      </p:tavLst>
                                    </p:anim>
                                    <p:animEffect transition="in" filter="fade">
                                      <p:cBhvr>
                                        <p:cTn id="72" dur="500"/>
                                        <p:tgtEl>
                                          <p:spTgt spid="7">
                                            <p:txEl>
                                              <p:pRg st="7" end="7"/>
                                            </p:txEl>
                                          </p:spTgt>
                                        </p:tgtEl>
                                      </p:cBhvr>
                                    </p:animEffect>
                                    <p:anim calcmode="lin" valueType="num">
                                      <p:cBhvr>
                                        <p:cTn id="73" dur="500" fill="hold"/>
                                        <p:tgtEl>
                                          <p:spTgt spid="7">
                                            <p:txEl>
                                              <p:pRg st="7" end="7"/>
                                            </p:txEl>
                                          </p:spTgt>
                                        </p:tgtEl>
                                        <p:attrNameLst>
                                          <p:attrName>ppt_x</p:attrName>
                                        </p:attrNameLst>
                                      </p:cBhvr>
                                      <p:tavLst>
                                        <p:tav tm="0">
                                          <p:val>
                                            <p:fltVal val="0.5"/>
                                          </p:val>
                                        </p:tav>
                                        <p:tav tm="100000">
                                          <p:val>
                                            <p:strVal val="#ppt_x"/>
                                          </p:val>
                                        </p:tav>
                                      </p:tavLst>
                                    </p:anim>
                                    <p:anim calcmode="lin" valueType="num">
                                      <p:cBhvr>
                                        <p:cTn id="74" dur="500" fill="hold"/>
                                        <p:tgtEl>
                                          <p:spTgt spid="7">
                                            <p:txEl>
                                              <p:pRg st="7" end="7"/>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a:solidFill>
            <a:srgbClr val="800000"/>
          </a:solidFill>
        </p:spPr>
        <p:txBody>
          <a:bodyPr>
            <a:normAutofit fontScale="90000"/>
          </a:bodyPr>
          <a:lstStyle/>
          <a:p>
            <a:r>
              <a:rPr lang="en-US" sz="4100" b="1" dirty="0" smtClean="0">
                <a:solidFill>
                  <a:schemeClr val="bg1"/>
                </a:solidFill>
              </a:rPr>
              <a:t>The Need for Greater Sacrifice in New Law</a:t>
            </a:r>
            <a:endParaRPr lang="en-US" sz="4100" b="1" dirty="0">
              <a:solidFill>
                <a:schemeClr val="bg1"/>
              </a:solidFill>
            </a:endParaRPr>
          </a:p>
        </p:txBody>
      </p:sp>
      <p:sp>
        <p:nvSpPr>
          <p:cNvPr id="5" name="TextBox 4"/>
          <p:cNvSpPr txBox="1"/>
          <p:nvPr/>
        </p:nvSpPr>
        <p:spPr>
          <a:xfrm>
            <a:off x="152400" y="1676400"/>
            <a:ext cx="8839200" cy="4801314"/>
          </a:xfrm>
          <a:prstGeom prst="rect">
            <a:avLst/>
          </a:prstGeom>
          <a:noFill/>
        </p:spPr>
        <p:txBody>
          <a:bodyPr wrap="square" rtlCol="0">
            <a:spAutoFit/>
          </a:bodyPr>
          <a:lstStyle/>
          <a:p>
            <a:pPr algn="ctr"/>
            <a:r>
              <a:rPr lang="en-US" sz="3600" b="1" dirty="0" smtClean="0">
                <a:solidFill>
                  <a:srgbClr val="800000"/>
                </a:solidFill>
                <a:latin typeface="Times New Roman" panose="02020603050405020304" pitchFamily="18" charset="0"/>
                <a:cs typeface="Times New Roman" panose="02020603050405020304" pitchFamily="18" charset="0"/>
              </a:rPr>
              <a:t>Hebrews 10:9-14</a:t>
            </a:r>
          </a:p>
          <a:p>
            <a:endParaRPr lang="en-US"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…He </a:t>
            </a:r>
            <a:r>
              <a:rPr lang="en-US" sz="2800" dirty="0">
                <a:latin typeface="Times New Roman" panose="02020603050405020304" pitchFamily="18" charset="0"/>
                <a:cs typeface="Times New Roman" panose="02020603050405020304" pitchFamily="18" charset="0"/>
              </a:rPr>
              <a:t>takes away the first that He may establish </a:t>
            </a:r>
            <a:r>
              <a:rPr lang="en-US" sz="2800" dirty="0" smtClean="0">
                <a:latin typeface="Times New Roman" panose="02020603050405020304" pitchFamily="18" charset="0"/>
                <a:cs typeface="Times New Roman" panose="02020603050405020304" pitchFamily="18" charset="0"/>
              </a:rPr>
              <a:t>the second. </a:t>
            </a:r>
            <a:r>
              <a:rPr lang="en-US" sz="2800" b="1" baseline="30000" dirty="0" smtClean="0">
                <a:latin typeface="Times New Roman" panose="02020603050405020304" pitchFamily="18" charset="0"/>
                <a:cs typeface="Times New Roman" panose="02020603050405020304" pitchFamily="18" charset="0"/>
              </a:rPr>
              <a:t>10</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By that will we have been sanctified through the offering of the body of Jesus Christ once for all. </a:t>
            </a:r>
            <a:r>
              <a:rPr lang="en-US" sz="2800" b="1" baseline="30000" dirty="0">
                <a:latin typeface="Times New Roman" panose="02020603050405020304" pitchFamily="18" charset="0"/>
                <a:cs typeface="Times New Roman" panose="02020603050405020304" pitchFamily="18" charset="0"/>
              </a:rPr>
              <a:t>11 </a:t>
            </a:r>
            <a:r>
              <a:rPr lang="en-US" sz="2800" dirty="0">
                <a:latin typeface="Times New Roman" panose="02020603050405020304" pitchFamily="18" charset="0"/>
                <a:cs typeface="Times New Roman" panose="02020603050405020304" pitchFamily="18" charset="0"/>
              </a:rPr>
              <a:t>And every priest stands ministering daily and offering repeatedly the same sacrifices, which can never take away sins. </a:t>
            </a:r>
            <a:r>
              <a:rPr lang="en-US" sz="2800" b="1" baseline="30000" dirty="0">
                <a:latin typeface="Times New Roman" panose="02020603050405020304" pitchFamily="18" charset="0"/>
                <a:cs typeface="Times New Roman" panose="02020603050405020304" pitchFamily="18" charset="0"/>
              </a:rPr>
              <a:t>12 </a:t>
            </a:r>
            <a:r>
              <a:rPr lang="en-US" sz="2800" dirty="0">
                <a:latin typeface="Times New Roman" panose="02020603050405020304" pitchFamily="18" charset="0"/>
                <a:cs typeface="Times New Roman" panose="02020603050405020304" pitchFamily="18" charset="0"/>
              </a:rPr>
              <a:t>But this Man, after He had offered one sacrifice for sins forever, sat down at the right hand of God, </a:t>
            </a:r>
            <a:r>
              <a:rPr lang="en-US" sz="2800" b="1" baseline="30000" dirty="0">
                <a:latin typeface="Times New Roman" panose="02020603050405020304" pitchFamily="18" charset="0"/>
                <a:cs typeface="Times New Roman" panose="02020603050405020304" pitchFamily="18" charset="0"/>
              </a:rPr>
              <a:t>13 </a:t>
            </a:r>
            <a:r>
              <a:rPr lang="en-US" sz="2800" dirty="0">
                <a:latin typeface="Times New Roman" panose="02020603050405020304" pitchFamily="18" charset="0"/>
                <a:cs typeface="Times New Roman" panose="02020603050405020304" pitchFamily="18" charset="0"/>
              </a:rPr>
              <a:t>from that time waiting till His enemies are made His footstool. </a:t>
            </a:r>
            <a:r>
              <a:rPr lang="en-US" sz="2800" b="1" baseline="30000" dirty="0">
                <a:latin typeface="Times New Roman" panose="02020603050405020304" pitchFamily="18" charset="0"/>
                <a:cs typeface="Times New Roman" panose="02020603050405020304" pitchFamily="18" charset="0"/>
              </a:rPr>
              <a:t>14 </a:t>
            </a:r>
            <a:r>
              <a:rPr lang="en-US" sz="2800" dirty="0">
                <a:latin typeface="Times New Roman" panose="02020603050405020304" pitchFamily="18" charset="0"/>
                <a:cs typeface="Times New Roman" panose="02020603050405020304" pitchFamily="18" charset="0"/>
              </a:rPr>
              <a:t>For by one offering He has perfected forever those who are being sanctified</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0903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TotalTime>
  <Words>243</Words>
  <Application>Microsoft Office PowerPoint</Application>
  <PresentationFormat>On-screen Show (4:3)</PresentationFormat>
  <Paragraphs>43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Blood of Christ &amp; Salvation of the Sinner</vt:lpstr>
      <vt:lpstr>Hebrews 10:1-9</vt:lpstr>
      <vt:lpstr>The Connection between Sin &amp; Blood</vt:lpstr>
      <vt:lpstr>Why Is Shedding of Blood Needed?</vt:lpstr>
      <vt:lpstr>Blood Sacrifices in the Mosaic Law</vt:lpstr>
      <vt:lpstr>What Was Purpose of Animal Sacrifice?</vt:lpstr>
      <vt:lpstr>The Need for Greater Sacrifice in New Law</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Blood of Christ &amp; Salvation of the Sinner</dc:title>
  <dc:creator>Harry</dc:creator>
  <cp:lastModifiedBy>Harry</cp:lastModifiedBy>
  <cp:revision>20</cp:revision>
  <dcterms:created xsi:type="dcterms:W3CDTF">2014-08-23T16:53:46Z</dcterms:created>
  <dcterms:modified xsi:type="dcterms:W3CDTF">2014-08-24T05:52:46Z</dcterms:modified>
</cp:coreProperties>
</file>