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66"/>
    <a:srgbClr val="E0C0A0"/>
    <a:srgbClr val="CA945E"/>
    <a:srgbClr val="700000"/>
    <a:srgbClr val="000000"/>
    <a:srgbClr val="663300"/>
    <a:srgbClr val="460000"/>
    <a:srgbClr val="D5AB81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94660" autoAdjust="0"/>
  </p:normalViewPr>
  <p:slideViewPr>
    <p:cSldViewPr>
      <p:cViewPr varScale="1">
        <p:scale>
          <a:sx n="75" d="100"/>
          <a:sy n="75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1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2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7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6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4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B03-6306-4C07-A74C-E0C1EB2BD0AC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41D-44C7-455D-B609-C50A00AE6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6267B03-6306-4C07-A74C-E0C1EB2BD0AC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1A9E541D-44C7-455D-B609-C50A00AE60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1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55" y="0"/>
            <a:ext cx="916035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5257800"/>
            <a:ext cx="9144000" cy="1600200"/>
          </a:xfrm>
          <a:noFill/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6000" b="1" dirty="0" smtClean="0">
                <a:solidFill>
                  <a:srgbClr val="700000"/>
                </a:solidFill>
              </a:rPr>
              <a:t>The Blood of Christ &amp;</a:t>
            </a:r>
            <a:br>
              <a:rPr lang="en-US" sz="6000" b="1" dirty="0" smtClean="0">
                <a:solidFill>
                  <a:srgbClr val="700000"/>
                </a:solidFill>
              </a:rPr>
            </a:br>
            <a:r>
              <a:rPr lang="en-US" sz="6000" b="1" dirty="0" smtClean="0">
                <a:solidFill>
                  <a:srgbClr val="700000"/>
                </a:solidFill>
              </a:rPr>
              <a:t>Salvation of the Sinner</a:t>
            </a:r>
            <a:endParaRPr lang="en-US" sz="6000" b="1" dirty="0">
              <a:solidFill>
                <a:srgbClr val="7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1" y="3657600"/>
            <a:ext cx="3200399" cy="762000"/>
          </a:xfrm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800" b="1" i="1" dirty="0" smtClean="0">
                <a:solidFill>
                  <a:srgbClr val="663300"/>
                </a:solidFill>
              </a:rPr>
              <a:t>Hebrews 9:11-14</a:t>
            </a:r>
            <a:endParaRPr lang="en-US" sz="48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gradFill flip="none" rotWithShape="1">
            <a:gsLst>
              <a:gs pos="0">
                <a:srgbClr val="700000"/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66"/>
                </a:solidFill>
              </a:rPr>
              <a:t>Hebrews 9:11-14</a:t>
            </a:r>
            <a:endParaRPr lang="en-US" b="1" dirty="0">
              <a:solidFill>
                <a:srgbClr val="FFFF66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2743200" cy="548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3200" y="1371600"/>
            <a:ext cx="6400800" cy="546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Christ came as High Priest of the good things to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come, with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greater and more perfect tabernacle not made with hands, that is, not of this creation.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with the blood of goats and calves, but with His own blood He entered the Most Holy Place once for all, having obtained eternal redemption.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if the blood of bulls and goats and the ashes of a heifer, sprinkling the unclean, sanctifies for the purifying of the flesh,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more shall the blood of Christ, who through the eternal Spirit offered Himself without spot to God, cleanse your conscience from dead works to serve the living God?</a:t>
            </a:r>
          </a:p>
        </p:txBody>
      </p:sp>
    </p:spTree>
    <p:extLst>
      <p:ext uri="{BB962C8B-B14F-4D97-AF65-F5344CB8AC3E}">
        <p14:creationId xmlns:p14="http://schemas.microsoft.com/office/powerpoint/2010/main" val="428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676400"/>
            <a:ext cx="3258676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What Was Purpose of O.T. Sacrifice</a:t>
            </a:r>
            <a:r>
              <a:rPr lang="en-US" sz="4200" b="1" dirty="0" smtClean="0">
                <a:solidFill>
                  <a:schemeClr val="bg1"/>
                </a:solidFill>
              </a:rPr>
              <a:t>?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38400" y="1066800"/>
            <a:ext cx="6705600" cy="5791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800000"/>
              </a:buClr>
            </a:pPr>
            <a:r>
              <a:rPr lang="en-US" dirty="0" smtClean="0"/>
              <a:t>Sacrifices of the Law were shadow of good things to come (</a:t>
            </a:r>
            <a:r>
              <a:rPr lang="en-US" b="1" dirty="0" smtClean="0">
                <a:solidFill>
                  <a:srgbClr val="800000"/>
                </a:solidFill>
              </a:rPr>
              <a:t>Hebrews 10:1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800000"/>
                </a:solidFill>
              </a:rPr>
              <a:t>10:1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Could not make sinner perfect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800000"/>
                </a:solidFill>
              </a:rPr>
              <a:t>10</a:t>
            </a:r>
            <a:r>
              <a:rPr lang="de-DE" b="1" dirty="0" smtClean="0">
                <a:solidFill>
                  <a:srgbClr val="800000"/>
                </a:solidFill>
              </a:rPr>
              <a:t>:2</a:t>
            </a:r>
            <a:r>
              <a:rPr lang="de-DE" b="1" dirty="0">
                <a:solidFill>
                  <a:srgbClr val="800000"/>
                </a:solidFill>
              </a:rPr>
              <a:t> </a:t>
            </a:r>
            <a:r>
              <a:rPr lang="de-DE" b="1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Consciousness of sin maintained</a:t>
            </a:r>
            <a:endParaRPr lang="de-DE" b="1" dirty="0" smtClean="0">
              <a:solidFill>
                <a:srgbClr val="800000"/>
              </a:solidFill>
            </a:endParaRPr>
          </a:p>
          <a:p>
            <a:pPr lvl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800000"/>
                </a:solidFill>
              </a:rPr>
              <a:t>10:3  </a:t>
            </a:r>
            <a:r>
              <a:rPr lang="en-US" dirty="0" smtClean="0">
                <a:solidFill>
                  <a:schemeClr val="tx2"/>
                </a:solidFill>
              </a:rPr>
              <a:t>Blood offered continually, but…</a:t>
            </a:r>
            <a:endParaRPr lang="de-DE" b="1" dirty="0" smtClean="0">
              <a:solidFill>
                <a:srgbClr val="800000"/>
              </a:solidFill>
            </a:endParaRPr>
          </a:p>
          <a:p>
            <a:pPr lvl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800000"/>
                </a:solidFill>
              </a:rPr>
              <a:t>10:4  </a:t>
            </a:r>
            <a:r>
              <a:rPr lang="en-US" dirty="0" smtClean="0">
                <a:solidFill>
                  <a:schemeClr val="tx2"/>
                </a:solidFill>
              </a:rPr>
              <a:t>Sin not taken away by sacrifices</a:t>
            </a:r>
            <a:endParaRPr lang="de-DE" b="1" dirty="0" smtClean="0">
              <a:solidFill>
                <a:srgbClr val="800000"/>
              </a:solidFill>
            </a:endParaRPr>
          </a:p>
          <a:p>
            <a:pPr lvl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800000"/>
                </a:solidFill>
              </a:rPr>
              <a:t>Rom. 7:13 </a:t>
            </a:r>
            <a:r>
              <a:rPr lang="en-US" dirty="0" smtClean="0">
                <a:solidFill>
                  <a:schemeClr val="tx2"/>
                </a:solidFill>
              </a:rPr>
              <a:t>Sin seen exceedingly sinful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/>
              <a:t>Blood (life) of sacrifices not equal to value of blood (life) of sinner</a:t>
            </a:r>
          </a:p>
          <a:p>
            <a:r>
              <a:rPr lang="en-US" dirty="0" smtClean="0"/>
              <a:t>With all of the blood shed, not sufficient</a:t>
            </a:r>
          </a:p>
          <a:p>
            <a:r>
              <a:rPr lang="en-US" dirty="0" smtClean="0"/>
              <a:t>O.T. sacrifices made clear need for life of greater value to justly forgive</a:t>
            </a:r>
          </a:p>
          <a:p>
            <a:r>
              <a:rPr lang="en-US" dirty="0" smtClean="0"/>
              <a:t>Ultimate price for forgiveness of sin not found in animal sacrifice – more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1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gradFill flip="none" rotWithShape="1">
            <a:gsLst>
              <a:gs pos="0">
                <a:srgbClr val="700000"/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66"/>
                </a:solidFill>
              </a:rPr>
              <a:t>The Propitiation for Sin Is Found</a:t>
            </a:r>
            <a:br>
              <a:rPr lang="en-US" b="1" dirty="0" smtClean="0">
                <a:solidFill>
                  <a:srgbClr val="FFFF66"/>
                </a:solidFill>
              </a:rPr>
            </a:br>
            <a:r>
              <a:rPr lang="en-US" b="1" dirty="0" smtClean="0">
                <a:solidFill>
                  <a:srgbClr val="FFFF66"/>
                </a:solidFill>
              </a:rPr>
              <a:t>in the Blood of Christ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0" y="1646237"/>
            <a:ext cx="6400800" cy="521176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dirty="0" smtClean="0"/>
              <a:t>Meaning of “</a:t>
            </a:r>
            <a:r>
              <a:rPr lang="en-US" sz="3000" b="1" i="1" dirty="0" smtClean="0">
                <a:solidFill>
                  <a:srgbClr val="800000"/>
                </a:solidFill>
              </a:rPr>
              <a:t>Propitiation</a:t>
            </a:r>
            <a:r>
              <a:rPr lang="en-US" sz="3000" dirty="0" smtClean="0"/>
              <a:t>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2060"/>
                </a:solidFill>
              </a:rPr>
              <a:t>Used in LXX for “mercy seat”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2060"/>
                </a:solidFill>
              </a:rPr>
              <a:t>Translated “expiation” in RSV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2060"/>
                </a:solidFill>
              </a:rPr>
              <a:t>Actually, the price paid for forgiveness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dirty="0" smtClean="0"/>
              <a:t>Blood of Christ is that propitiation</a:t>
            </a:r>
            <a:endParaRPr lang="en-US" sz="3000" dirty="0" smtClean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800000"/>
                </a:solidFill>
              </a:rPr>
              <a:t>1 John 2:2 </a:t>
            </a:r>
            <a:r>
              <a:rPr lang="en-US" sz="2600" dirty="0" smtClean="0">
                <a:solidFill>
                  <a:srgbClr val="002060"/>
                </a:solidFill>
              </a:rPr>
              <a:t>He is propitiation for our sins</a:t>
            </a:r>
            <a:endParaRPr lang="en-US" sz="2600" b="1" dirty="0" smtClean="0">
              <a:solidFill>
                <a:srgbClr val="8000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800000"/>
                </a:solidFill>
              </a:rPr>
              <a:t>1 John 4:10 </a:t>
            </a:r>
            <a:r>
              <a:rPr lang="en-US" sz="2600" dirty="0" smtClean="0">
                <a:solidFill>
                  <a:srgbClr val="002060"/>
                </a:solidFill>
              </a:rPr>
              <a:t>Sent Son as propitiation…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800000"/>
                </a:solidFill>
              </a:rPr>
              <a:t>Rom.</a:t>
            </a:r>
            <a:r>
              <a:rPr lang="en-US" sz="2600" b="1" dirty="0" smtClean="0">
                <a:solidFill>
                  <a:srgbClr val="800000"/>
                </a:solidFill>
              </a:rPr>
              <a:t> 2:25 </a:t>
            </a:r>
            <a:r>
              <a:rPr lang="en-US" sz="2600" dirty="0" smtClean="0">
                <a:solidFill>
                  <a:srgbClr val="002060"/>
                </a:solidFill>
              </a:rPr>
              <a:t>P</a:t>
            </a:r>
            <a:r>
              <a:rPr lang="en-US" sz="2600" dirty="0" smtClean="0">
                <a:solidFill>
                  <a:srgbClr val="002060"/>
                </a:solidFill>
              </a:rPr>
              <a:t>ropitiation is by His blood</a:t>
            </a:r>
            <a:endParaRPr lang="en-US" sz="2600" b="1" dirty="0" smtClean="0">
              <a:solidFill>
                <a:srgbClr val="800000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dirty="0" smtClean="0"/>
              <a:t>Why?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dirty="0" smtClean="0"/>
              <a:t>Value of Christ’s blood (life) in comparison to man’s blood (life)</a:t>
            </a:r>
            <a:endParaRPr lang="en-US" sz="3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2743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gradFill flip="none" rotWithShape="1">
            <a:gsLst>
              <a:gs pos="0">
                <a:srgbClr val="700000"/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66"/>
                </a:solidFill>
              </a:rPr>
              <a:t>The Blood of Christ Was Given</a:t>
            </a:r>
            <a:r>
              <a:rPr lang="en-US" b="1" dirty="0">
                <a:solidFill>
                  <a:srgbClr val="FFFF66"/>
                </a:solidFill>
              </a:rPr>
              <a:t> </a:t>
            </a:r>
            <a:r>
              <a:rPr lang="en-US" b="1" dirty="0" smtClean="0">
                <a:solidFill>
                  <a:srgbClr val="FFFF66"/>
                </a:solidFill>
              </a:rPr>
              <a:t>to</a:t>
            </a:r>
            <a:br>
              <a:rPr lang="en-US" b="1" dirty="0" smtClean="0">
                <a:solidFill>
                  <a:srgbClr val="FFFF66"/>
                </a:solidFill>
              </a:rPr>
            </a:br>
            <a:r>
              <a:rPr lang="en-US" b="1" dirty="0" smtClean="0">
                <a:solidFill>
                  <a:srgbClr val="FFFF66"/>
                </a:solidFill>
              </a:rPr>
              <a:t>Provide for Forgiveness of Everyone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0" y="1646237"/>
            <a:ext cx="6400800" cy="521176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dirty="0" smtClean="0"/>
              <a:t>Christ died for all men, not just some</a:t>
            </a:r>
            <a:endParaRPr lang="en-US" sz="3000" dirty="0" smtClean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800000"/>
                </a:solidFill>
              </a:rPr>
              <a:t>1 Tim. 2:3-6 </a:t>
            </a:r>
            <a:r>
              <a:rPr lang="en-US" sz="2600" dirty="0" smtClean="0">
                <a:solidFill>
                  <a:srgbClr val="002060"/>
                </a:solidFill>
              </a:rPr>
              <a:t>Given as ransom for all</a:t>
            </a:r>
            <a:endParaRPr lang="en-US" sz="2600" b="1" dirty="0" smtClean="0">
              <a:solidFill>
                <a:srgbClr val="8000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800000"/>
                </a:solidFill>
              </a:rPr>
              <a:t>1 Jn. 2:1-2 </a:t>
            </a:r>
            <a:r>
              <a:rPr lang="en-US" sz="2600" dirty="0" smtClean="0">
                <a:solidFill>
                  <a:srgbClr val="002060"/>
                </a:solidFill>
              </a:rPr>
              <a:t>For sins of whole world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800000"/>
                </a:solidFill>
              </a:rPr>
              <a:t>Heb.</a:t>
            </a:r>
            <a:r>
              <a:rPr lang="en-US" sz="2600" b="1" dirty="0" smtClean="0">
                <a:solidFill>
                  <a:srgbClr val="800000"/>
                </a:solidFill>
              </a:rPr>
              <a:t> 2:9 </a:t>
            </a:r>
            <a:r>
              <a:rPr lang="en-US" sz="2600" dirty="0" smtClean="0">
                <a:solidFill>
                  <a:srgbClr val="002060"/>
                </a:solidFill>
              </a:rPr>
              <a:t>Tasted death for every man</a:t>
            </a:r>
            <a:endParaRPr lang="en-US" sz="2600" b="1" dirty="0" smtClean="0">
              <a:solidFill>
                <a:srgbClr val="800000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dirty="0" smtClean="0"/>
              <a:t>Thus, God did His part in providing a sacrifice of sufficient value for all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dirty="0" smtClean="0"/>
              <a:t>Yet, until price is applied to redeem the sinner, sins are not forgiven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dirty="0" smtClean="0"/>
              <a:t>At what point does the sinner contact blood of Christ to be forgiven of sin?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3000" b="1" i="1" dirty="0" smtClean="0"/>
              <a:t>Let us see what the Scripture says…</a:t>
            </a:r>
            <a:endParaRPr lang="en-US" sz="3000" b="1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2743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6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gradFill flip="none" rotWithShape="1">
            <a:gsLst>
              <a:gs pos="0">
                <a:srgbClr val="700000"/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66"/>
                </a:solidFill>
              </a:rPr>
              <a:t>At What Point Are Sins Forgiven by the Blood of Christ?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0" y="1646237"/>
            <a:ext cx="6400800" cy="5211763"/>
          </a:xfrm>
        </p:spPr>
        <p:txBody>
          <a:bodyPr>
            <a:noAutofit/>
          </a:bodyPr>
          <a:lstStyle/>
          <a:p>
            <a:pPr marL="63500" lvl="1" indent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</a:rPr>
              <a:t>   </a:t>
            </a:r>
            <a:r>
              <a:rPr lang="en-US" b="1" u="sng" dirty="0" smtClean="0">
                <a:solidFill>
                  <a:srgbClr val="800000"/>
                </a:solidFill>
              </a:rPr>
              <a:t>Romans 6:3-11</a:t>
            </a:r>
          </a:p>
          <a:p>
            <a:pPr marL="292100" lvl="1" indent="-2286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/>
              <a:t>“</a:t>
            </a:r>
            <a:r>
              <a:rPr lang="en-US" sz="2600" dirty="0"/>
              <a:t>As many of </a:t>
            </a:r>
            <a:r>
              <a:rPr lang="en-US" sz="2600" cap="small" dirty="0" smtClean="0"/>
              <a:t>us</a:t>
            </a:r>
            <a:r>
              <a:rPr lang="en-US" sz="2600" dirty="0" smtClean="0"/>
              <a:t> as </a:t>
            </a:r>
            <a:r>
              <a:rPr lang="en-US" sz="2600" dirty="0"/>
              <a:t>were baptized into Christ Jesus were baptized into his death”</a:t>
            </a:r>
          </a:p>
          <a:p>
            <a:pPr marL="292100" lvl="1" indent="-2286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“</a:t>
            </a:r>
            <a:r>
              <a:rPr lang="en-US" sz="2600" dirty="0" smtClean="0"/>
              <a:t>W</a:t>
            </a:r>
            <a:r>
              <a:rPr lang="en-US" sz="2600" cap="small" dirty="0" smtClean="0"/>
              <a:t>e</a:t>
            </a:r>
            <a:r>
              <a:rPr lang="en-US" sz="2600" dirty="0" smtClean="0"/>
              <a:t> </a:t>
            </a:r>
            <a:r>
              <a:rPr lang="en-US" sz="2600" dirty="0"/>
              <a:t>were buried with Him through baptism”</a:t>
            </a:r>
          </a:p>
          <a:p>
            <a:pPr marL="292100" lvl="1" indent="-2286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“</a:t>
            </a:r>
            <a:r>
              <a:rPr lang="en-US" sz="2600" dirty="0" smtClean="0"/>
              <a:t>W</a:t>
            </a:r>
            <a:r>
              <a:rPr lang="en-US" sz="2600" cap="small" dirty="0" smtClean="0"/>
              <a:t>e</a:t>
            </a:r>
            <a:r>
              <a:rPr lang="en-US" sz="2600" dirty="0" smtClean="0"/>
              <a:t> </a:t>
            </a:r>
            <a:r>
              <a:rPr lang="en-US" sz="2600" dirty="0"/>
              <a:t>have been united together in the likeness of His death”</a:t>
            </a:r>
          </a:p>
          <a:p>
            <a:pPr marL="292100" lvl="1" indent="-2286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“</a:t>
            </a:r>
            <a:r>
              <a:rPr lang="en-US" sz="2600" dirty="0" smtClean="0"/>
              <a:t>W</a:t>
            </a:r>
            <a:r>
              <a:rPr lang="en-US" sz="2600" cap="small" dirty="0" smtClean="0"/>
              <a:t>e</a:t>
            </a:r>
            <a:r>
              <a:rPr lang="en-US" sz="2600" dirty="0" smtClean="0"/>
              <a:t>” </a:t>
            </a:r>
            <a:r>
              <a:rPr lang="en-US" sz="2600" dirty="0"/>
              <a:t>were raised to walk in newness of life</a:t>
            </a:r>
          </a:p>
          <a:p>
            <a:pPr marL="292100" lvl="1" indent="-2286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“</a:t>
            </a:r>
            <a:r>
              <a:rPr lang="en-US" sz="2600" dirty="0" smtClean="0"/>
              <a:t>O</a:t>
            </a:r>
            <a:r>
              <a:rPr lang="en-US" sz="2600" cap="small" dirty="0" smtClean="0"/>
              <a:t>ur</a:t>
            </a:r>
            <a:r>
              <a:rPr lang="en-US" sz="2600" dirty="0" smtClean="0"/>
              <a:t> </a:t>
            </a:r>
            <a:r>
              <a:rPr lang="en-US" sz="2600" dirty="0"/>
              <a:t>old man was crucified with Him”</a:t>
            </a:r>
          </a:p>
          <a:p>
            <a:pPr marL="292100" lvl="1" indent="-2286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Body of sin was “done away”</a:t>
            </a:r>
          </a:p>
          <a:p>
            <a:pPr marL="292100" lvl="1" indent="-2286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/>
              <a:t>W</a:t>
            </a:r>
            <a:r>
              <a:rPr lang="en-US" sz="2600" cap="small" dirty="0" smtClean="0"/>
              <a:t>e</a:t>
            </a:r>
            <a:r>
              <a:rPr lang="en-US" sz="2600" dirty="0" smtClean="0"/>
              <a:t> </a:t>
            </a:r>
            <a:r>
              <a:rPr lang="en-US" sz="2600" dirty="0"/>
              <a:t>are “no longer slaves to sin”</a:t>
            </a:r>
          </a:p>
          <a:p>
            <a:pPr marL="292100" lvl="1" indent="-2286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“</a:t>
            </a:r>
            <a:r>
              <a:rPr lang="en-US" sz="2600" u="sng" dirty="0"/>
              <a:t>Likewise</a:t>
            </a:r>
            <a:r>
              <a:rPr lang="en-US" sz="2600" dirty="0"/>
              <a:t>… reckon yourselves to be </a:t>
            </a:r>
            <a:r>
              <a:rPr lang="en-US" sz="2600" i="1" dirty="0"/>
              <a:t>dead indeed to sin</a:t>
            </a:r>
            <a:r>
              <a:rPr lang="en-US" sz="2600" dirty="0"/>
              <a:t>, but alive unto God in Christ Jesus</a:t>
            </a:r>
            <a:r>
              <a:rPr lang="en-US" sz="2600" dirty="0" smtClean="0"/>
              <a:t>”</a:t>
            </a:r>
            <a:endParaRPr lang="en-US" sz="2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2743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gradFill flip="none" rotWithShape="1">
            <a:gsLst>
              <a:gs pos="0">
                <a:srgbClr val="700000"/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66"/>
                </a:solidFill>
              </a:rPr>
              <a:t>Test: When Was Saul of Tarsus Forgiven of Sins by Blood of Christ?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67000" y="1600200"/>
            <a:ext cx="6477000" cy="52578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2800" dirty="0" smtClean="0"/>
              <a:t>Not at point of faith only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800000"/>
                </a:solidFill>
              </a:rPr>
              <a:t>Acts 22:6-10 </a:t>
            </a:r>
            <a:r>
              <a:rPr lang="en-US" sz="2400" dirty="0" smtClean="0">
                <a:solidFill>
                  <a:srgbClr val="002060"/>
                </a:solidFill>
              </a:rPr>
              <a:t>Believed on road to Damascus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In Damascus for 3 days before Ananias came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800000"/>
                </a:solidFill>
              </a:rPr>
              <a:t>Acts 22:16 </a:t>
            </a:r>
            <a:r>
              <a:rPr lang="en-US" sz="2400" i="1" dirty="0" smtClean="0">
                <a:solidFill>
                  <a:srgbClr val="002060"/>
                </a:solidFill>
              </a:rPr>
              <a:t>Arise… and w</a:t>
            </a:r>
            <a:r>
              <a:rPr lang="en-US" sz="2400" i="1" dirty="0" smtClean="0">
                <a:solidFill>
                  <a:srgbClr val="002060"/>
                </a:solidFill>
              </a:rPr>
              <a:t>ash away your </a:t>
            </a:r>
            <a:r>
              <a:rPr lang="en-US" sz="2400" b="1" i="1" dirty="0" smtClean="0">
                <a:solidFill>
                  <a:srgbClr val="002060"/>
                </a:solidFill>
              </a:rPr>
              <a:t>sins</a:t>
            </a:r>
            <a:endParaRPr lang="en-US" sz="2400" b="1" i="1" dirty="0" smtClean="0">
              <a:solidFill>
                <a:srgbClr val="800000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2800" dirty="0" smtClean="0"/>
              <a:t>Not at point of repentance &amp; prayer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800000"/>
                </a:solidFill>
              </a:rPr>
              <a:t>Acts 9:9-11 </a:t>
            </a:r>
            <a:r>
              <a:rPr lang="en-US" sz="2400" dirty="0" smtClean="0">
                <a:solidFill>
                  <a:srgbClr val="002060"/>
                </a:solidFill>
              </a:rPr>
              <a:t>Repenting (fasting) &amp; praying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</a:rPr>
              <a:t>F</a:t>
            </a:r>
            <a:r>
              <a:rPr lang="en-US" sz="2400" dirty="0" smtClean="0">
                <a:solidFill>
                  <a:srgbClr val="002060"/>
                </a:solidFill>
              </a:rPr>
              <a:t>or 3 days in Damascus until Ananias came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800000"/>
                </a:solidFill>
              </a:rPr>
              <a:t>Acts 22:16 </a:t>
            </a:r>
            <a:r>
              <a:rPr lang="en-US" sz="2400" i="1" dirty="0" smtClean="0">
                <a:solidFill>
                  <a:srgbClr val="002060"/>
                </a:solidFill>
              </a:rPr>
              <a:t>Arise… and wash away your </a:t>
            </a:r>
            <a:r>
              <a:rPr lang="en-US" sz="2400" b="1" i="1" dirty="0" smtClean="0">
                <a:solidFill>
                  <a:srgbClr val="002060"/>
                </a:solidFill>
              </a:rPr>
              <a:t>sins</a:t>
            </a:r>
            <a:endParaRPr lang="en-US" sz="2400" b="1" i="1" dirty="0" smtClean="0">
              <a:solidFill>
                <a:srgbClr val="800000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700000"/>
              </a:buClr>
            </a:pPr>
            <a:r>
              <a:rPr lang="en-US" sz="2800" dirty="0" smtClean="0"/>
              <a:t>Not at point of receiving a miracle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800000"/>
                </a:solidFill>
              </a:rPr>
              <a:t>Acts 22:13 </a:t>
            </a:r>
            <a:r>
              <a:rPr lang="en-US" sz="2400" dirty="0" smtClean="0">
                <a:solidFill>
                  <a:srgbClr val="002060"/>
                </a:solidFill>
              </a:rPr>
              <a:t>Received sight from Ananias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r>
              <a:rPr lang="en-US" sz="2400" b="1" cap="small" dirty="0" smtClean="0">
                <a:solidFill>
                  <a:srgbClr val="002060"/>
                </a:solidFill>
              </a:rPr>
              <a:t>fter</a:t>
            </a:r>
            <a:r>
              <a:rPr lang="en-US" sz="2400" dirty="0" smtClean="0">
                <a:solidFill>
                  <a:srgbClr val="002060"/>
                </a:solidFill>
              </a:rPr>
              <a:t> the miracle, </a:t>
            </a:r>
            <a:r>
              <a:rPr lang="en-US" sz="2400" dirty="0" smtClean="0">
                <a:solidFill>
                  <a:srgbClr val="002060"/>
                </a:solidFill>
              </a:rPr>
              <a:t>Ananias said to Saul…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800000"/>
                </a:solidFill>
              </a:rPr>
              <a:t>Acts 22:16 </a:t>
            </a:r>
            <a:r>
              <a:rPr lang="en-US" sz="2400" i="1" dirty="0" smtClean="0">
                <a:solidFill>
                  <a:srgbClr val="002060"/>
                </a:solidFill>
              </a:rPr>
              <a:t>Arise… and wash away your </a:t>
            </a:r>
            <a:r>
              <a:rPr lang="en-US" sz="2400" b="1" i="1" dirty="0" smtClean="0">
                <a:solidFill>
                  <a:srgbClr val="002060"/>
                </a:solidFill>
              </a:rPr>
              <a:t>sins</a:t>
            </a:r>
            <a:endParaRPr lang="en-US" sz="2400" b="1" i="1" dirty="0" smtClean="0">
              <a:solidFill>
                <a:srgbClr val="8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2743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gradFill flip="none" rotWithShape="1">
            <a:gsLst>
              <a:gs pos="0">
                <a:srgbClr val="700000"/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66"/>
                </a:solidFill>
              </a:rPr>
              <a:t>Other Passages Showing Result of Baptism &amp; Blood of Christ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0" y="1600200"/>
            <a:ext cx="6477000" cy="5211763"/>
          </a:xfrm>
        </p:spPr>
        <p:txBody>
          <a:bodyPr>
            <a:noAutofit/>
          </a:bodyPr>
          <a:lstStyle/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For Salvation – </a:t>
            </a:r>
            <a:r>
              <a:rPr lang="en-US" sz="2600" b="1" dirty="0">
                <a:solidFill>
                  <a:srgbClr val="800000"/>
                </a:solidFill>
              </a:rPr>
              <a:t>Mark 16:16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Now Saves Us – </a:t>
            </a:r>
            <a:r>
              <a:rPr lang="en-US" sz="2600" b="1" dirty="0">
                <a:solidFill>
                  <a:srgbClr val="800000"/>
                </a:solidFill>
              </a:rPr>
              <a:t>1 Peter 3:21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For Remission Of Sins – </a:t>
            </a:r>
            <a:r>
              <a:rPr lang="en-US" sz="2600" b="1" dirty="0">
                <a:solidFill>
                  <a:srgbClr val="800000"/>
                </a:solidFill>
              </a:rPr>
              <a:t>Acts 2:38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For Washing Away Sin – </a:t>
            </a:r>
            <a:r>
              <a:rPr lang="en-US" sz="2600" b="1" dirty="0">
                <a:solidFill>
                  <a:srgbClr val="800000"/>
                </a:solidFill>
              </a:rPr>
              <a:t>Acts 22:16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Is into Christ's Death (Blood) – </a:t>
            </a:r>
            <a:r>
              <a:rPr lang="en-US" sz="2600" b="1" dirty="0">
                <a:solidFill>
                  <a:srgbClr val="800000"/>
                </a:solidFill>
              </a:rPr>
              <a:t>Romans 6:3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Raised to Walk in the New Life – </a:t>
            </a:r>
            <a:r>
              <a:rPr lang="en-US" sz="2600" b="1" dirty="0" smtClean="0">
                <a:solidFill>
                  <a:srgbClr val="800000"/>
                </a:solidFill>
              </a:rPr>
              <a:t>Rom. </a:t>
            </a:r>
            <a:r>
              <a:rPr lang="en-US" sz="2600" b="1" dirty="0">
                <a:solidFill>
                  <a:srgbClr val="800000"/>
                </a:solidFill>
              </a:rPr>
              <a:t>6:4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Body Of Sin Done Away – </a:t>
            </a:r>
            <a:r>
              <a:rPr lang="en-US" sz="2600" b="1" dirty="0">
                <a:solidFill>
                  <a:srgbClr val="800000"/>
                </a:solidFill>
              </a:rPr>
              <a:t>Romans 6:6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Made Alive to God in Christ – </a:t>
            </a:r>
            <a:r>
              <a:rPr lang="en-US" sz="2600" b="1" dirty="0">
                <a:solidFill>
                  <a:srgbClr val="800000"/>
                </a:solidFill>
              </a:rPr>
              <a:t>Romans 6:11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Puts One into Christ – </a:t>
            </a:r>
            <a:r>
              <a:rPr lang="en-US" sz="2600" b="1" dirty="0">
                <a:solidFill>
                  <a:srgbClr val="800000"/>
                </a:solidFill>
              </a:rPr>
              <a:t>Galatians 3:27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Results in Putting on Christ – </a:t>
            </a:r>
            <a:r>
              <a:rPr lang="en-US" sz="2600" b="1" dirty="0">
                <a:solidFill>
                  <a:srgbClr val="800000"/>
                </a:solidFill>
              </a:rPr>
              <a:t>Galatians 3:27</a:t>
            </a:r>
            <a:endParaRPr lang="en-US" sz="2600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Adds One to Christ’s Church – </a:t>
            </a:r>
            <a:r>
              <a:rPr lang="en-US" sz="2600" b="1" dirty="0">
                <a:solidFill>
                  <a:srgbClr val="800000"/>
                </a:solidFill>
              </a:rPr>
              <a:t>Acts 2:41, </a:t>
            </a:r>
            <a:r>
              <a:rPr lang="en-US" sz="2600" b="1" dirty="0" smtClean="0">
                <a:solidFill>
                  <a:srgbClr val="800000"/>
                </a:solidFill>
              </a:rPr>
              <a:t>47</a:t>
            </a:r>
          </a:p>
          <a:p>
            <a:pPr marL="628650" lvl="1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200" dirty="0"/>
              <a:t>P</a:t>
            </a:r>
            <a:r>
              <a:rPr lang="en-US" sz="2200" dirty="0" smtClean="0"/>
              <a:t>urchased with blood of Christ – </a:t>
            </a:r>
            <a:r>
              <a:rPr lang="en-US" sz="2200" b="1" dirty="0" smtClean="0">
                <a:solidFill>
                  <a:srgbClr val="800000"/>
                </a:solidFill>
              </a:rPr>
              <a:t>Acts 20:28</a:t>
            </a:r>
            <a:endParaRPr lang="en-US" sz="2200" b="1" dirty="0">
              <a:solidFill>
                <a:srgbClr val="800000"/>
              </a:solidFill>
            </a:endParaRPr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Is into the One Body – </a:t>
            </a:r>
            <a:r>
              <a:rPr lang="en-US" sz="2600" b="1" dirty="0">
                <a:solidFill>
                  <a:srgbClr val="800000"/>
                </a:solidFill>
              </a:rPr>
              <a:t>1 Corinthians </a:t>
            </a:r>
            <a:r>
              <a:rPr lang="en-US" sz="2600" b="1" dirty="0" smtClean="0">
                <a:solidFill>
                  <a:srgbClr val="800000"/>
                </a:solidFill>
              </a:rPr>
              <a:t>12:13</a:t>
            </a:r>
            <a:endParaRPr lang="en-US" sz="2600" dirty="0"/>
          </a:p>
          <a:p>
            <a:pPr marL="228600" indent="-228600">
              <a:lnSpc>
                <a:spcPct val="88000"/>
              </a:lnSpc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600" dirty="0"/>
              <a:t>Raised from Baptism with Christ – </a:t>
            </a:r>
            <a:r>
              <a:rPr lang="en-US" sz="2600" b="1" dirty="0" smtClean="0">
                <a:solidFill>
                  <a:srgbClr val="800000"/>
                </a:solidFill>
              </a:rPr>
              <a:t>Colossians 2:11-12</a:t>
            </a:r>
            <a:endParaRPr lang="en-US" sz="2600" dirty="0">
              <a:solidFill>
                <a:srgbClr val="8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2743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8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gradFill flip="none" rotWithShape="1">
            <a:gsLst>
              <a:gs pos="0">
                <a:srgbClr val="700000"/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66"/>
                </a:solidFill>
              </a:rPr>
              <a:t>God Has Made All Provisions Necessary through Blood of Christ</a:t>
            </a:r>
            <a:endParaRPr lang="en-US" b="1" dirty="0">
              <a:solidFill>
                <a:srgbClr val="FFFF66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2743200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1905000"/>
            <a:ext cx="5562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Respond to His Grace by Being Buried into Christ in Baptism &amp; Raised to Walk with Him in a New Life?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5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673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Blood of Christ &amp; Salvation of the Sinner</vt:lpstr>
      <vt:lpstr>Hebrews 9:11-14</vt:lpstr>
      <vt:lpstr>What Was Purpose of O.T. Sacrifice?</vt:lpstr>
      <vt:lpstr>The Propitiation for Sin Is Found in the Blood of Christ</vt:lpstr>
      <vt:lpstr>The Blood of Christ Was Given to Provide for Forgiveness of Everyone</vt:lpstr>
      <vt:lpstr>At What Point Are Sins Forgiven by the Blood of Christ?</vt:lpstr>
      <vt:lpstr>Test: When Was Saul of Tarsus Forgiven of Sins by Blood of Christ?</vt:lpstr>
      <vt:lpstr>Other Passages Showing Result of Baptism &amp; Blood of Christ</vt:lpstr>
      <vt:lpstr>God Has Made All Provisions Necessary through Blood of Christ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Blood of Christ &amp; Salvation of the Sinner</dc:title>
  <dc:creator>Harry</dc:creator>
  <cp:lastModifiedBy>Harry</cp:lastModifiedBy>
  <cp:revision>19</cp:revision>
  <dcterms:created xsi:type="dcterms:W3CDTF">2014-08-23T16:53:46Z</dcterms:created>
  <dcterms:modified xsi:type="dcterms:W3CDTF">2014-08-24T12:05:11Z</dcterms:modified>
</cp:coreProperties>
</file>