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61" r:id="rId2"/>
    <p:sldId id="268" r:id="rId3"/>
    <p:sldId id="263" r:id="rId4"/>
    <p:sldId id="265" r:id="rId5"/>
    <p:sldId id="266" r:id="rId6"/>
    <p:sldId id="267" r:id="rId7"/>
    <p:sldId id="269" r:id="rId8"/>
  </p:sldIdLst>
  <p:sldSz cx="8594725" cy="64008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5C3D1E"/>
    <a:srgbClr val="996633"/>
    <a:srgbClr val="000000"/>
    <a:srgbClr val="FFE265"/>
    <a:srgbClr val="B2B2B2"/>
    <a:srgbClr val="FF6600"/>
    <a:srgbClr val="FF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6" d="100"/>
          <a:sy n="76" d="100"/>
        </p:scale>
        <p:origin x="-696" y="-96"/>
      </p:cViewPr>
      <p:guideLst>
        <p:guide orient="horz" pos="2016"/>
        <p:guide pos="2707"/>
      </p:guideLst>
    </p:cSldViewPr>
  </p:slideViewPr>
  <p:outlineViewPr>
    <p:cViewPr>
      <p:scale>
        <a:sx n="33" d="100"/>
        <a:sy n="33" d="100"/>
      </p:scale>
      <p:origin x="54" y="230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8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CE7B9D-BB7D-4E15-AF13-F272A3CFF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90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25" y="685800"/>
            <a:ext cx="4603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7BACE9-D343-4F9A-B773-D43B5608A9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27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-973138" y="1449388"/>
            <a:ext cx="9567863" cy="4951412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16025" y="711200"/>
            <a:ext cx="7305675" cy="10668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44525" y="3200400"/>
            <a:ext cx="6016625" cy="1635125"/>
          </a:xfrm>
        </p:spPr>
        <p:txBody>
          <a:bodyPr lIns="86283" tIns="43142" rIns="86283" bIns="43142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453D13A-DB09-4B5A-8F97-CA84A4FABB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BBFEB-C7DF-4305-BD1D-A33D4AABAA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3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24575" y="568325"/>
            <a:ext cx="1825625" cy="5121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4525" y="568325"/>
            <a:ext cx="5327650" cy="5121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F44D0-BE17-4C83-B32F-AAE6A44DCE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7AF71-67B4-449E-A4AA-142C8ECCD2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23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50" y="4113213"/>
            <a:ext cx="7305675" cy="12715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450" y="2713038"/>
            <a:ext cx="7305675" cy="1400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97D60-A085-4A6A-BE13-54F29B9FF6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7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4525" y="1849438"/>
            <a:ext cx="3576638" cy="3840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3563" y="1849438"/>
            <a:ext cx="3576637" cy="3840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78FEC-0138-4FD9-B151-3541C56132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9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255588"/>
            <a:ext cx="77343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213" y="1433513"/>
            <a:ext cx="3797300" cy="596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0213" y="2030413"/>
            <a:ext cx="3797300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625" y="1433513"/>
            <a:ext cx="3798888" cy="596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5625" y="2030413"/>
            <a:ext cx="37988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586C8-546E-40B0-8370-6650FB580E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5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CD975-181C-49CA-A9BF-718DE2F90B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8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C9B3B-3BA0-400E-ADE3-F2BF57AA64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2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255588"/>
            <a:ext cx="2827337" cy="10842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738" y="255588"/>
            <a:ext cx="4803775" cy="54625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1339850"/>
            <a:ext cx="2827337" cy="43783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A6C78-5B50-4B1B-96BD-03582B0323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6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4338" y="4479925"/>
            <a:ext cx="5157787" cy="530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84338" y="571500"/>
            <a:ext cx="5157787" cy="38401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4338" y="5010150"/>
            <a:ext cx="5157787" cy="750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ACAB6-C573-4098-8A0F-C10DAB93EF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0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5C3D1E"/>
            </a:gs>
            <a:gs pos="0">
              <a:srgbClr val="996633"/>
            </a:gs>
            <a:gs pos="100000">
              <a:srgbClr val="0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0" y="1588"/>
            <a:ext cx="8583613" cy="63881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44525" y="568325"/>
            <a:ext cx="73056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83" tIns="43142" rIns="86283" bIns="431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4525" y="5832475"/>
            <a:ext cx="17907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83" tIns="43142" rIns="86283" bIns="43142" numCol="1" anchor="ctr" anchorCtr="0" compatLnSpc="1">
            <a:prstTxWarp prst="textNoShape">
              <a:avLst/>
            </a:prstTxWarp>
          </a:bodyPr>
          <a:lstStyle>
            <a:lvl1pPr defTabSz="857250">
              <a:defRPr sz="1300"/>
            </a:lvl1pPr>
          </a:lstStyle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5832475"/>
            <a:ext cx="2720975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83" tIns="43142" rIns="86283" bIns="43142" numCol="1" anchor="ctr" anchorCtr="0" compatLnSpc="1">
            <a:prstTxWarp prst="textNoShape">
              <a:avLst/>
            </a:prstTxWarp>
          </a:bodyPr>
          <a:lstStyle>
            <a:lvl1pPr algn="ctr" defTabSz="857250">
              <a:defRPr sz="13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59500" y="5832475"/>
            <a:ext cx="17907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83" tIns="43142" rIns="86283" bIns="43142" numCol="1" anchor="ctr" anchorCtr="0" compatLnSpc="1">
            <a:prstTxWarp prst="textNoShape">
              <a:avLst/>
            </a:prstTxWarp>
          </a:bodyPr>
          <a:lstStyle>
            <a:lvl1pPr algn="r" defTabSz="857250">
              <a:defRPr sz="1300"/>
            </a:lvl1pPr>
          </a:lstStyle>
          <a:p>
            <a:fld id="{42FC0EB0-0166-4529-B629-7E91D412777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4525" y="1849438"/>
            <a:ext cx="7305675" cy="384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688" tIns="42844" rIns="85688" bIns="42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85725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85725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defTabSz="85725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defTabSz="85725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defTabSz="85725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defTabSz="85725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defTabSz="85725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defTabSz="85725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defTabSz="85725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20675" indent="-320675" algn="l" defTabSz="857250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6913" indent="-268288" algn="l" defTabSz="857250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600">
          <a:solidFill>
            <a:schemeClr val="tx1"/>
          </a:solidFill>
          <a:latin typeface="+mn-lt"/>
        </a:defRPr>
      </a:lvl2pPr>
      <a:lvl3pPr marL="1071563" indent="-214313" algn="l" defTabSz="857250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3pPr>
      <a:lvl4pPr marL="1500188" indent="-214313" algn="l" defTabSz="857250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900">
          <a:solidFill>
            <a:schemeClr val="tx1"/>
          </a:solidFill>
          <a:latin typeface="+mn-lt"/>
        </a:defRPr>
      </a:lvl4pPr>
      <a:lvl5pPr marL="1927225" indent="-212725" algn="l" defTabSz="857250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900">
          <a:solidFill>
            <a:schemeClr val="tx1"/>
          </a:solidFill>
          <a:latin typeface="+mn-lt"/>
        </a:defRPr>
      </a:lvl5pPr>
      <a:lvl6pPr marL="2384425" indent="-212725" algn="l" defTabSz="857250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900">
          <a:solidFill>
            <a:schemeClr val="tx1"/>
          </a:solidFill>
          <a:latin typeface="+mn-lt"/>
        </a:defRPr>
      </a:lvl6pPr>
      <a:lvl7pPr marL="2841625" indent="-212725" algn="l" defTabSz="857250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900">
          <a:solidFill>
            <a:schemeClr val="tx1"/>
          </a:solidFill>
          <a:latin typeface="+mn-lt"/>
        </a:defRPr>
      </a:lvl7pPr>
      <a:lvl8pPr marL="3298825" indent="-212725" algn="l" defTabSz="857250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900">
          <a:solidFill>
            <a:schemeClr val="tx1"/>
          </a:solidFill>
          <a:latin typeface="+mn-lt"/>
        </a:defRPr>
      </a:lvl8pPr>
      <a:lvl9pPr marL="3756025" indent="-212725" algn="l" defTabSz="857250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8594725" cy="3276600"/>
          </a:xfrm>
          <a:effectLst>
            <a:outerShdw dist="53882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en-US" sz="72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Appreciating the Uniqueness of the</a:t>
            </a:r>
            <a:r>
              <a:rPr lang="en-US" sz="72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 </a:t>
            </a:r>
            <a:r>
              <a:rPr lang="en-US" sz="76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“Holy Scriptures”</a:t>
            </a:r>
            <a:endParaRPr lang="en-US" sz="7600" b="1" dirty="0">
              <a:effectLst/>
              <a:latin typeface="ZapfChan Bd BT" pitchFamily="66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505200"/>
            <a:ext cx="6016625" cy="1447800"/>
          </a:xfrm>
        </p:spPr>
        <p:txBody>
          <a:bodyPr/>
          <a:lstStyle/>
          <a:p>
            <a:r>
              <a:rPr lang="en-US" sz="5400" b="1" i="1" dirty="0"/>
              <a:t>2 Timothy </a:t>
            </a:r>
            <a:r>
              <a:rPr lang="en-US" sz="5400" b="1" i="1" dirty="0" smtClean="0"/>
              <a:t>3:14-17</a:t>
            </a:r>
            <a:endParaRPr lang="en-US" sz="5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4525" y="0"/>
            <a:ext cx="7305675" cy="9144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latin typeface="+mn-lt"/>
              </a:rPr>
              <a:t>2</a:t>
            </a:r>
            <a:r>
              <a:rPr lang="en-US" sz="4800" b="1" baseline="30000" dirty="0" smtClean="0">
                <a:solidFill>
                  <a:srgbClr val="FFFF00"/>
                </a:solidFill>
                <a:latin typeface="+mn-lt"/>
              </a:rPr>
              <a:t>nd</a:t>
            </a:r>
            <a:r>
              <a:rPr lang="en-US" sz="4800" b="1" dirty="0" smtClean="0">
                <a:solidFill>
                  <a:srgbClr val="FFFF00"/>
                </a:solidFill>
                <a:latin typeface="+mn-lt"/>
              </a:rPr>
              <a:t> Timothy </a:t>
            </a:r>
            <a:r>
              <a:rPr lang="en-US" sz="4800" b="1" dirty="0" smtClean="0">
                <a:solidFill>
                  <a:srgbClr val="FFFF00"/>
                </a:solidFill>
                <a:latin typeface="+mn-lt"/>
              </a:rPr>
              <a:t>3:14-17</a:t>
            </a:r>
            <a:endParaRPr lang="en-US" sz="48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361" y="863600"/>
            <a:ext cx="848836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7000"/>
              </a:lnSpc>
            </a:pPr>
            <a:r>
              <a:rPr lang="en-US" sz="3200" b="1" baseline="30000" dirty="0"/>
              <a:t>14 </a:t>
            </a:r>
            <a:r>
              <a:rPr lang="en-US" sz="3200" dirty="0"/>
              <a:t>But you must continue in the things which you have learned and been assured of, knowing from whom you have learned them, </a:t>
            </a:r>
            <a:r>
              <a:rPr lang="en-US" sz="3200" b="1" baseline="30000" dirty="0"/>
              <a:t>15 </a:t>
            </a:r>
            <a:r>
              <a:rPr lang="en-US" sz="3200" dirty="0"/>
              <a:t>and that from childhood you have known the Holy Scriptures, which are able to make you wise for salvation through faith which is in Christ Jesus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16</a:t>
            </a:r>
            <a:r>
              <a:rPr lang="en-US" sz="3200" b="1" baseline="30000" dirty="0"/>
              <a:t> </a:t>
            </a:r>
            <a:r>
              <a:rPr lang="en-US" sz="3200" dirty="0"/>
              <a:t>All Scripture is given by inspiration of God</a:t>
            </a:r>
            <a:r>
              <a:rPr lang="en-US" sz="3200" dirty="0" smtClean="0"/>
              <a:t>, and is profitable for </a:t>
            </a:r>
            <a:r>
              <a:rPr lang="en-US" sz="3200" dirty="0"/>
              <a:t>doctrine, for reproof, for correction, for instruction in righteousness, </a:t>
            </a:r>
            <a:r>
              <a:rPr lang="en-US" sz="3200" b="1" baseline="30000" dirty="0"/>
              <a:t>17 </a:t>
            </a:r>
            <a:r>
              <a:rPr lang="en-US" sz="3200" dirty="0"/>
              <a:t>that the man of God may be complete, thoroughly equipped for every good work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25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" y="0"/>
            <a:ext cx="8564563" cy="838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48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Evidences </a:t>
            </a:r>
            <a:r>
              <a:rPr lang="en-US" sz="4800" b="1" dirty="0">
                <a:solidFill>
                  <a:schemeClr val="folHlink"/>
                </a:solidFill>
                <a:effectLst/>
                <a:latin typeface="Times New Roman" pitchFamily="18" charset="0"/>
              </a:rPr>
              <a:t>Divine Inspiration</a:t>
            </a:r>
            <a:endParaRPr lang="en-US" sz="4800" b="1" dirty="0">
              <a:effectLst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561" y="838200"/>
            <a:ext cx="8412163" cy="5562600"/>
          </a:xfrm>
        </p:spPr>
        <p:txBody>
          <a:bodyPr/>
          <a:lstStyle/>
          <a:p>
            <a:pPr>
              <a:lnSpc>
                <a:spcPct val="87000"/>
              </a:lnSpc>
              <a:spcBef>
                <a:spcPts val="0"/>
              </a:spcBef>
              <a:spcAft>
                <a:spcPts val="200"/>
              </a:spcAft>
              <a:buClr>
                <a:srgbClr val="FFFF99"/>
              </a:buClr>
              <a:buSzPct val="75000"/>
            </a:pPr>
            <a:r>
              <a:rPr lang="en-US" sz="3600" b="1" dirty="0"/>
              <a:t>Verbal &amp; plenary inspiration claimed</a:t>
            </a:r>
            <a:endParaRPr lang="en-US" sz="3600" dirty="0"/>
          </a:p>
          <a:p>
            <a:pPr lvl="1">
              <a:lnSpc>
                <a:spcPct val="87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3200" b="1" dirty="0">
                <a:solidFill>
                  <a:schemeClr val="folHlink"/>
                </a:solidFill>
              </a:rPr>
              <a:t>Verbal</a:t>
            </a:r>
            <a:r>
              <a:rPr lang="en-US" sz="3200" dirty="0"/>
              <a:t> = </a:t>
            </a:r>
            <a:r>
              <a:rPr lang="en-US" sz="3200" dirty="0" smtClean="0"/>
              <a:t>Words </a:t>
            </a:r>
            <a:r>
              <a:rPr lang="en-US" sz="3200" dirty="0"/>
              <a:t>were chosen by </a:t>
            </a:r>
            <a:r>
              <a:rPr lang="en-US" sz="3200" dirty="0" smtClean="0"/>
              <a:t>God</a:t>
            </a:r>
          </a:p>
          <a:p>
            <a:pPr lvl="2">
              <a:lnSpc>
                <a:spcPct val="87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800" dirty="0"/>
              <a:t>Then the </a:t>
            </a:r>
            <a:r>
              <a:rPr lang="en-US" sz="2800" cap="small" dirty="0"/>
              <a:t>Lord</a:t>
            </a:r>
            <a:r>
              <a:rPr lang="en-US" sz="2800" dirty="0"/>
              <a:t> put forth His hand and touched my mouth, and the </a:t>
            </a:r>
            <a:r>
              <a:rPr lang="en-US" sz="2800" cap="small" dirty="0"/>
              <a:t>Lord</a:t>
            </a:r>
            <a:r>
              <a:rPr lang="en-US" sz="2800" dirty="0"/>
              <a:t> said to me</a:t>
            </a:r>
            <a:r>
              <a:rPr lang="en-US" sz="2800" dirty="0" smtClean="0"/>
              <a:t>: “</a:t>
            </a:r>
            <a:r>
              <a:rPr lang="en-US" sz="2800" dirty="0"/>
              <a:t>Behold, I have put My words in your </a:t>
            </a:r>
            <a:r>
              <a:rPr lang="en-US" sz="2800" dirty="0" smtClean="0"/>
              <a:t>mouth” (Jer. 1:9).</a:t>
            </a:r>
            <a:endParaRPr lang="en-US" sz="2800" dirty="0"/>
          </a:p>
          <a:p>
            <a:pPr lvl="1">
              <a:lnSpc>
                <a:spcPct val="87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3200" b="1" dirty="0">
                <a:solidFill>
                  <a:schemeClr val="folHlink"/>
                </a:solidFill>
              </a:rPr>
              <a:t>Plenary</a:t>
            </a:r>
            <a:r>
              <a:rPr lang="en-US" sz="3200" dirty="0"/>
              <a:t> = </a:t>
            </a:r>
            <a:r>
              <a:rPr lang="en-US" sz="3200" dirty="0" smtClean="0"/>
              <a:t>Every </a:t>
            </a:r>
            <a:r>
              <a:rPr lang="en-US" sz="3200" dirty="0" smtClean="0"/>
              <a:t>aspect is inspired</a:t>
            </a:r>
          </a:p>
          <a:p>
            <a:pPr lvl="2">
              <a:lnSpc>
                <a:spcPct val="87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Therefore all Your precepts concerning all things I consider to </a:t>
            </a:r>
            <a:r>
              <a:rPr lang="en-US" sz="2800" dirty="0">
                <a:solidFill>
                  <a:schemeClr val="tx1"/>
                </a:solidFill>
              </a:rPr>
              <a:t>be </a:t>
            </a:r>
            <a:r>
              <a:rPr lang="en-US" sz="2800" dirty="0" smtClean="0">
                <a:solidFill>
                  <a:schemeClr val="tx1"/>
                </a:solidFill>
              </a:rPr>
              <a:t>right;</a:t>
            </a:r>
            <a:r>
              <a:rPr lang="en-US" sz="2800" dirty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I </a:t>
            </a:r>
            <a:r>
              <a:rPr lang="en-US" sz="2800" dirty="0">
                <a:solidFill>
                  <a:schemeClr val="tx1"/>
                </a:solidFill>
              </a:rPr>
              <a:t>hate every false </a:t>
            </a:r>
            <a:r>
              <a:rPr lang="en-US" sz="2800" dirty="0" smtClean="0">
                <a:solidFill>
                  <a:schemeClr val="tx1"/>
                </a:solidFill>
              </a:rPr>
              <a:t>way </a:t>
            </a:r>
            <a:r>
              <a:rPr lang="en-US" sz="2800" dirty="0" smtClean="0"/>
              <a:t>(</a:t>
            </a:r>
            <a:r>
              <a:rPr lang="en-US" sz="2800" b="1" i="1" dirty="0" smtClean="0">
                <a:solidFill>
                  <a:srgbClr val="FFFF66"/>
                </a:solidFill>
              </a:rPr>
              <a:t>Psa. 119:128</a:t>
            </a:r>
            <a:r>
              <a:rPr lang="en-US" sz="2800" dirty="0" smtClean="0"/>
              <a:t>).</a:t>
            </a:r>
            <a:endParaRPr lang="en-US" sz="2800" dirty="0"/>
          </a:p>
          <a:p>
            <a:pPr>
              <a:lnSpc>
                <a:spcPct val="87000"/>
              </a:lnSpc>
              <a:spcBef>
                <a:spcPts val="0"/>
              </a:spcBef>
              <a:spcAft>
                <a:spcPts val="200"/>
              </a:spcAft>
              <a:buClr>
                <a:srgbClr val="FFFF99"/>
              </a:buClr>
              <a:buSzPct val="75000"/>
            </a:pPr>
            <a:r>
              <a:rPr lang="en-US" sz="3600" b="1" dirty="0"/>
              <a:t>Bible claims of inspiration</a:t>
            </a:r>
            <a:endParaRPr lang="en-US" sz="3600" dirty="0"/>
          </a:p>
          <a:p>
            <a:pPr lvl="1">
              <a:lnSpc>
                <a:spcPct val="87000"/>
              </a:lnSpc>
              <a:spcBef>
                <a:spcPts val="0"/>
              </a:spcBef>
              <a:spcAft>
                <a:spcPts val="200"/>
              </a:spcAft>
              <a:buClr>
                <a:srgbClr val="FFFF99"/>
              </a:buClr>
              <a:buSzPct val="75000"/>
            </a:pPr>
            <a:r>
              <a:rPr lang="en-US" sz="3200" b="1" i="1" dirty="0">
                <a:solidFill>
                  <a:srgbClr val="FFFF66"/>
                </a:solidFill>
              </a:rPr>
              <a:t>John 14:16-17, </a:t>
            </a:r>
            <a:r>
              <a:rPr lang="en-US" sz="3200" b="1" i="1" dirty="0" smtClean="0">
                <a:solidFill>
                  <a:srgbClr val="FFFF66"/>
                </a:solidFill>
              </a:rPr>
              <a:t>26  </a:t>
            </a:r>
            <a:r>
              <a:rPr lang="en-US" sz="3200" dirty="0" smtClean="0"/>
              <a:t>Spirit reminded apostles</a:t>
            </a:r>
            <a:endParaRPr lang="en-US" sz="3200" b="1" i="1" dirty="0">
              <a:solidFill>
                <a:srgbClr val="FFFF66"/>
              </a:solidFill>
            </a:endParaRPr>
          </a:p>
          <a:p>
            <a:pPr lvl="1">
              <a:lnSpc>
                <a:spcPct val="87000"/>
              </a:lnSpc>
              <a:spcBef>
                <a:spcPts val="0"/>
              </a:spcBef>
              <a:spcAft>
                <a:spcPts val="200"/>
              </a:spcAft>
              <a:buClr>
                <a:srgbClr val="FFFF99"/>
              </a:buClr>
              <a:buSzPct val="75000"/>
            </a:pPr>
            <a:r>
              <a:rPr lang="en-US" sz="3200" b="1" i="1" dirty="0">
                <a:solidFill>
                  <a:srgbClr val="FFFF66"/>
                </a:solidFill>
              </a:rPr>
              <a:t>John </a:t>
            </a:r>
            <a:r>
              <a:rPr lang="en-US" sz="3200" b="1" i="1" dirty="0" smtClean="0">
                <a:solidFill>
                  <a:srgbClr val="FFFF66"/>
                </a:solidFill>
              </a:rPr>
              <a:t>16:7-13  </a:t>
            </a:r>
            <a:r>
              <a:rPr lang="en-US" sz="3200" dirty="0" smtClean="0"/>
              <a:t>Spirit brought them to all truth</a:t>
            </a:r>
            <a:endParaRPr lang="en-US" sz="3200" b="1" i="1" dirty="0">
              <a:solidFill>
                <a:srgbClr val="FFFF66"/>
              </a:solidFill>
            </a:endParaRPr>
          </a:p>
          <a:p>
            <a:pPr lvl="1">
              <a:lnSpc>
                <a:spcPct val="87000"/>
              </a:lnSpc>
              <a:spcBef>
                <a:spcPts val="0"/>
              </a:spcBef>
              <a:spcAft>
                <a:spcPts val="200"/>
              </a:spcAft>
              <a:buClr>
                <a:srgbClr val="FFFF99"/>
              </a:buClr>
              <a:buSzPct val="75000"/>
            </a:pPr>
            <a:r>
              <a:rPr lang="en-US" sz="3200" b="1" i="1" dirty="0">
                <a:solidFill>
                  <a:srgbClr val="FFFF66"/>
                </a:solidFill>
              </a:rPr>
              <a:t>1 Corinthians </a:t>
            </a:r>
            <a:r>
              <a:rPr lang="en-US" sz="3200" b="1" i="1" dirty="0" smtClean="0">
                <a:solidFill>
                  <a:srgbClr val="FFFF66"/>
                </a:solidFill>
              </a:rPr>
              <a:t>2:11-13  </a:t>
            </a:r>
            <a:r>
              <a:rPr lang="en-US" sz="3200" dirty="0" smtClean="0"/>
              <a:t>Words chosen by God</a:t>
            </a:r>
            <a:endParaRPr lang="en-US" sz="3200" b="1" i="1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594725" cy="1066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44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Contains</a:t>
            </a:r>
            <a:r>
              <a:rPr lang="en-US" sz="32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 </a:t>
            </a:r>
            <a:r>
              <a:rPr lang="en-US" sz="44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Definition</a:t>
            </a:r>
            <a:r>
              <a:rPr lang="en-US" sz="32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 </a:t>
            </a:r>
            <a:r>
              <a:rPr lang="en-US" sz="44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of </a:t>
            </a:r>
            <a:r>
              <a:rPr lang="en-US" sz="4400" b="1" dirty="0">
                <a:solidFill>
                  <a:schemeClr val="folHlink"/>
                </a:solidFill>
                <a:effectLst/>
                <a:latin typeface="Times New Roman" pitchFamily="18" charset="0"/>
              </a:rPr>
              <a:t>Good</a:t>
            </a:r>
            <a:r>
              <a:rPr lang="en-US" sz="3200" b="1" dirty="0">
                <a:solidFill>
                  <a:schemeClr val="folHlink"/>
                </a:solidFill>
                <a:effectLst/>
                <a:latin typeface="Times New Roman" pitchFamily="18" charset="0"/>
              </a:rPr>
              <a:t> </a:t>
            </a:r>
            <a:r>
              <a:rPr lang="en-US" sz="4400" b="1" dirty="0">
                <a:solidFill>
                  <a:schemeClr val="folHlink"/>
                </a:solidFill>
                <a:effectLst/>
                <a:latin typeface="Times New Roman" pitchFamily="18" charset="0"/>
              </a:rPr>
              <a:t>&amp;</a:t>
            </a:r>
            <a:r>
              <a:rPr lang="en-US" sz="3200" b="1" dirty="0">
                <a:solidFill>
                  <a:schemeClr val="folHlink"/>
                </a:solidFill>
                <a:effectLst/>
                <a:latin typeface="Times New Roman" pitchFamily="18" charset="0"/>
              </a:rPr>
              <a:t> </a:t>
            </a:r>
            <a:r>
              <a:rPr lang="en-US" sz="4400" b="1" dirty="0">
                <a:solidFill>
                  <a:schemeClr val="folHlink"/>
                </a:solidFill>
                <a:effectLst/>
                <a:latin typeface="Times New Roman" pitchFamily="18" charset="0"/>
              </a:rPr>
              <a:t>Evil</a:t>
            </a:r>
            <a:br>
              <a:rPr lang="en-US" sz="4400" b="1" dirty="0">
                <a:solidFill>
                  <a:schemeClr val="folHlink"/>
                </a:solidFill>
                <a:effectLst/>
                <a:latin typeface="Times New Roman" pitchFamily="18" charset="0"/>
              </a:rPr>
            </a:br>
            <a:r>
              <a:rPr lang="en-US" sz="4200" b="1" dirty="0">
                <a:solidFill>
                  <a:schemeClr val="folHlink"/>
                </a:solidFill>
                <a:effectLst/>
                <a:latin typeface="Times New Roman" pitchFamily="18" charset="0"/>
              </a:rPr>
              <a:t>(</a:t>
            </a:r>
            <a:r>
              <a:rPr lang="en-US" sz="4200" b="1" i="1" dirty="0">
                <a:solidFill>
                  <a:srgbClr val="FFFF66"/>
                </a:solidFill>
                <a:effectLst/>
                <a:latin typeface="Times New Roman" pitchFamily="18" charset="0"/>
              </a:rPr>
              <a:t>1 Thessalonians 5:21-22</a:t>
            </a:r>
            <a:r>
              <a:rPr lang="en-US" sz="4200" b="1" dirty="0">
                <a:solidFill>
                  <a:schemeClr val="folHlink"/>
                </a:solidFill>
                <a:effectLst/>
                <a:latin typeface="Times New Roman" pitchFamily="18" charset="0"/>
              </a:rPr>
              <a:t>)</a:t>
            </a:r>
            <a:endParaRPr lang="en-US" sz="4200" b="1" dirty="0">
              <a:effectLst/>
              <a:latin typeface="Times New Roman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362" y="1524000"/>
            <a:ext cx="8488363" cy="4800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99"/>
              </a:buClr>
              <a:buSzPct val="75000"/>
            </a:pPr>
            <a:r>
              <a:rPr lang="en-US" sz="3400" dirty="0" smtClean="0"/>
              <a:t>Instruct </a:t>
            </a:r>
            <a:r>
              <a:rPr lang="en-US" sz="3400" dirty="0"/>
              <a:t>us in ways of truth &amp; right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100" b="1" i="1" dirty="0" smtClean="0">
                <a:solidFill>
                  <a:srgbClr val="FFFF66"/>
                </a:solidFill>
              </a:rPr>
              <a:t>Ephesians </a:t>
            </a:r>
            <a:r>
              <a:rPr lang="en-US" sz="3100" b="1" i="1" dirty="0" smtClean="0">
                <a:solidFill>
                  <a:srgbClr val="FFFF66"/>
                </a:solidFill>
              </a:rPr>
              <a:t>4</a:t>
            </a:r>
            <a:r>
              <a:rPr lang="en-US" sz="3100" b="1" i="1" dirty="0" smtClean="0">
                <a:solidFill>
                  <a:srgbClr val="FFFF66"/>
                </a:solidFill>
              </a:rPr>
              <a:t>:21-24 </a:t>
            </a:r>
            <a:r>
              <a:rPr lang="en-US" sz="3100" dirty="0" smtClean="0"/>
              <a:t>Truth in Jesus recreates man</a:t>
            </a:r>
            <a:endParaRPr lang="en-US" sz="3100" b="1" i="1" dirty="0">
              <a:solidFill>
                <a:srgbClr val="FFFF66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100" b="1" i="1" dirty="0">
                <a:solidFill>
                  <a:srgbClr val="FFFF66"/>
                </a:solidFill>
              </a:rPr>
              <a:t>Colossians </a:t>
            </a:r>
            <a:r>
              <a:rPr lang="en-US" sz="3100" b="1" i="1" dirty="0" smtClean="0">
                <a:solidFill>
                  <a:srgbClr val="FFFF66"/>
                </a:solidFill>
              </a:rPr>
              <a:t>3:16-17  </a:t>
            </a:r>
            <a:r>
              <a:rPr lang="en-US" sz="3100" dirty="0" smtClean="0"/>
              <a:t>Authority in word &amp; deed</a:t>
            </a:r>
            <a:endParaRPr lang="en-US" sz="3100" b="1" i="1" dirty="0">
              <a:solidFill>
                <a:srgbClr val="FFFF66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100" b="1" i="1" dirty="0">
                <a:solidFill>
                  <a:srgbClr val="FFFF66"/>
                </a:solidFill>
              </a:rPr>
              <a:t>2 Peter </a:t>
            </a:r>
            <a:r>
              <a:rPr lang="en-US" sz="3100" b="1" i="1" dirty="0" smtClean="0">
                <a:solidFill>
                  <a:srgbClr val="FFFF66"/>
                </a:solidFill>
              </a:rPr>
              <a:t>1:3  </a:t>
            </a:r>
            <a:r>
              <a:rPr lang="en-US" sz="3100" dirty="0" smtClean="0"/>
              <a:t>All pertaining to life &amp; godliness</a:t>
            </a:r>
            <a:endParaRPr lang="en-US" sz="3100" b="1" dirty="0"/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99"/>
              </a:buClr>
              <a:buSzPct val="75000"/>
            </a:pPr>
            <a:r>
              <a:rPr lang="en-US" sz="3400" dirty="0" smtClean="0"/>
              <a:t>Define </a:t>
            </a:r>
            <a:r>
              <a:rPr lang="en-US" sz="3400" dirty="0"/>
              <a:t>&amp; warns us against sin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100" b="1" i="1" dirty="0">
                <a:solidFill>
                  <a:srgbClr val="FFFF66"/>
                </a:solidFill>
              </a:rPr>
              <a:t>1 Corinthians </a:t>
            </a:r>
            <a:r>
              <a:rPr lang="en-US" sz="3100" b="1" i="1" dirty="0" smtClean="0">
                <a:solidFill>
                  <a:srgbClr val="FFFF66"/>
                </a:solidFill>
              </a:rPr>
              <a:t>6:9-11  </a:t>
            </a:r>
            <a:r>
              <a:rPr lang="en-US" sz="3100" dirty="0" smtClean="0"/>
              <a:t>Will not inherit kingdom</a:t>
            </a:r>
            <a:endParaRPr lang="en-US" sz="3100" b="1" i="1" dirty="0">
              <a:solidFill>
                <a:srgbClr val="FFFF66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100" b="1" i="1" dirty="0">
                <a:solidFill>
                  <a:srgbClr val="FFFF66"/>
                </a:solidFill>
              </a:rPr>
              <a:t>2 John </a:t>
            </a:r>
            <a:r>
              <a:rPr lang="en-US" sz="3100" b="1" i="1" dirty="0" smtClean="0">
                <a:solidFill>
                  <a:srgbClr val="FFFF66"/>
                </a:solidFill>
              </a:rPr>
              <a:t>9-11  </a:t>
            </a:r>
            <a:r>
              <a:rPr lang="en-US" sz="3100" dirty="0" smtClean="0"/>
              <a:t>Going beyond doctrine separates</a:t>
            </a:r>
            <a:endParaRPr lang="en-US" sz="3100" b="1" i="1" dirty="0">
              <a:solidFill>
                <a:srgbClr val="FFFF66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100" b="1" i="1" dirty="0">
                <a:solidFill>
                  <a:srgbClr val="FFFF66"/>
                </a:solidFill>
              </a:rPr>
              <a:t>Matthew </a:t>
            </a:r>
            <a:r>
              <a:rPr lang="en-US" sz="3100" b="1" i="1" dirty="0" smtClean="0">
                <a:solidFill>
                  <a:srgbClr val="FFFF66"/>
                </a:solidFill>
              </a:rPr>
              <a:t>7:21-23  </a:t>
            </a:r>
            <a:r>
              <a:rPr lang="en-US" sz="3100" dirty="0" smtClean="0"/>
              <a:t>Lawlessness condemns</a:t>
            </a:r>
            <a:endParaRPr lang="en-US" sz="3100" b="1" i="1" dirty="0">
              <a:solidFill>
                <a:srgbClr val="FFFF66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100" b="1" i="1" dirty="0">
                <a:solidFill>
                  <a:srgbClr val="FFFF66"/>
                </a:solidFill>
              </a:rPr>
              <a:t>1 John </a:t>
            </a:r>
            <a:r>
              <a:rPr lang="en-US" sz="3100" b="1" i="1" dirty="0" smtClean="0">
                <a:solidFill>
                  <a:srgbClr val="FFFF66"/>
                </a:solidFill>
              </a:rPr>
              <a:t>3:4  </a:t>
            </a:r>
            <a:r>
              <a:rPr lang="en-US" sz="3100" dirty="0" smtClean="0"/>
              <a:t>Sin is lawlessness</a:t>
            </a:r>
            <a:endParaRPr lang="en-US" sz="3100" b="1" dirty="0">
              <a:solidFill>
                <a:schemeClr val="tx2"/>
              </a:solidFill>
              <a:latin typeface="Gill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94725" cy="1066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48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Imparts Wisdom in</a:t>
            </a:r>
            <a:r>
              <a:rPr lang="en-US" sz="48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 </a:t>
            </a:r>
            <a:r>
              <a:rPr lang="en-US" sz="4800" b="1" dirty="0">
                <a:solidFill>
                  <a:schemeClr val="folHlink"/>
                </a:solidFill>
                <a:effectLst/>
                <a:latin typeface="Times New Roman" pitchFamily="18" charset="0"/>
              </a:rPr>
              <a:t>Simplicity</a:t>
            </a:r>
            <a:endParaRPr lang="en-US" sz="4800" b="1" dirty="0">
              <a:effectLst/>
              <a:latin typeface="Times New Roman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594725" cy="3840163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99"/>
              </a:buClr>
              <a:buSzPct val="75000"/>
            </a:pPr>
            <a:r>
              <a:rPr lang="en-US" sz="3600" dirty="0"/>
              <a:t>Principle stated (</a:t>
            </a:r>
            <a:r>
              <a:rPr lang="en-US" sz="3600" b="1" i="1" dirty="0">
                <a:solidFill>
                  <a:srgbClr val="FFFF99"/>
                </a:solidFill>
              </a:rPr>
              <a:t>Isa. 35:8</a:t>
            </a:r>
            <a:r>
              <a:rPr lang="en-US" sz="3600" b="1" dirty="0"/>
              <a:t>; </a:t>
            </a:r>
            <a:r>
              <a:rPr lang="en-US" sz="3600" b="1" i="1" dirty="0">
                <a:solidFill>
                  <a:srgbClr val="FFFF99"/>
                </a:solidFill>
              </a:rPr>
              <a:t>Psa. 119:130</a:t>
            </a:r>
            <a:r>
              <a:rPr lang="en-US" sz="3600" dirty="0"/>
              <a:t>)</a:t>
            </a:r>
          </a:p>
          <a:p>
            <a:pPr>
              <a:lnSpc>
                <a:spcPct val="90000"/>
              </a:lnSpc>
              <a:buClr>
                <a:srgbClr val="FFFF99"/>
              </a:buClr>
              <a:buSzPct val="75000"/>
            </a:pPr>
            <a:r>
              <a:rPr lang="en-US" sz="3400" dirty="0"/>
              <a:t>Parables appealed to those of simple trust</a:t>
            </a:r>
          </a:p>
          <a:p>
            <a:pPr lvl="1">
              <a:lnSpc>
                <a:spcPct val="90000"/>
              </a:lnSpc>
            </a:pPr>
            <a:r>
              <a:rPr lang="en-US" sz="3000" b="1" i="1" dirty="0">
                <a:solidFill>
                  <a:srgbClr val="FFFF66"/>
                </a:solidFill>
              </a:rPr>
              <a:t>Matthew 13:1-9</a:t>
            </a:r>
            <a:r>
              <a:rPr lang="en-US" sz="3000" dirty="0"/>
              <a:t> --- </a:t>
            </a:r>
            <a:r>
              <a:rPr lang="en-US" sz="3000" b="1" i="1" dirty="0" smtClean="0">
                <a:solidFill>
                  <a:srgbClr val="FFFF66"/>
                </a:solidFill>
              </a:rPr>
              <a:t>10-18f  </a:t>
            </a:r>
            <a:r>
              <a:rPr lang="en-US" sz="3000" dirty="0" smtClean="0"/>
              <a:t>Parable of the sower</a:t>
            </a:r>
            <a:endParaRPr lang="en-US" sz="3000" dirty="0"/>
          </a:p>
          <a:p>
            <a:pPr lvl="1">
              <a:lnSpc>
                <a:spcPct val="90000"/>
              </a:lnSpc>
            </a:pPr>
            <a:r>
              <a:rPr lang="en-US" sz="3000" b="1" i="1" dirty="0">
                <a:solidFill>
                  <a:srgbClr val="FFFF66"/>
                </a:solidFill>
              </a:rPr>
              <a:t>Luke </a:t>
            </a:r>
            <a:r>
              <a:rPr lang="en-US" sz="3000" b="1" i="1" dirty="0" smtClean="0">
                <a:solidFill>
                  <a:srgbClr val="FFFF66"/>
                </a:solidFill>
              </a:rPr>
              <a:t>10:25-37  </a:t>
            </a:r>
            <a:r>
              <a:rPr lang="en-US" sz="3000" dirty="0" smtClean="0"/>
              <a:t>Priest, Levite &amp; Good Samaritan</a:t>
            </a:r>
            <a:endParaRPr lang="en-US" sz="3000" dirty="0"/>
          </a:p>
          <a:p>
            <a:pPr>
              <a:lnSpc>
                <a:spcPct val="90000"/>
              </a:lnSpc>
              <a:buClr>
                <a:srgbClr val="FFFF99"/>
              </a:buClr>
              <a:buSzPct val="75000"/>
            </a:pPr>
            <a:r>
              <a:rPr lang="en-US" sz="3400" dirty="0"/>
              <a:t>Gospel appeals to simple, not worldly wise</a:t>
            </a:r>
          </a:p>
          <a:p>
            <a:pPr lvl="1">
              <a:lnSpc>
                <a:spcPct val="90000"/>
              </a:lnSpc>
            </a:pPr>
            <a:r>
              <a:rPr lang="en-US" sz="3000" b="1" i="1" dirty="0">
                <a:solidFill>
                  <a:srgbClr val="FFFF66"/>
                </a:solidFill>
              </a:rPr>
              <a:t>1 Corinthians </a:t>
            </a:r>
            <a:r>
              <a:rPr lang="en-US" sz="3000" b="1" i="1" dirty="0" smtClean="0">
                <a:solidFill>
                  <a:srgbClr val="FFFF66"/>
                </a:solidFill>
              </a:rPr>
              <a:t>1:26-31  </a:t>
            </a:r>
            <a:r>
              <a:rPr lang="en-US" sz="3000" dirty="0" smtClean="0"/>
              <a:t>Not many wise, noble…</a:t>
            </a:r>
            <a:endParaRPr lang="en-US" sz="3000" b="1" i="1" dirty="0">
              <a:solidFill>
                <a:srgbClr val="FFFF66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3200" b="1" i="1" dirty="0">
                <a:solidFill>
                  <a:srgbClr val="FFFF66"/>
                </a:solidFill>
              </a:rPr>
              <a:t>Matthew</a:t>
            </a:r>
            <a:r>
              <a:rPr lang="en-US" sz="2400" b="1" i="1" dirty="0">
                <a:solidFill>
                  <a:srgbClr val="FFFF66"/>
                </a:solidFill>
              </a:rPr>
              <a:t> </a:t>
            </a:r>
            <a:r>
              <a:rPr lang="en-US" sz="3200" b="1" i="1" dirty="0">
                <a:solidFill>
                  <a:srgbClr val="FFFF66"/>
                </a:solidFill>
              </a:rPr>
              <a:t>11:25</a:t>
            </a:r>
            <a:r>
              <a:rPr lang="en-US" sz="3200" dirty="0"/>
              <a:t>;</a:t>
            </a:r>
            <a:r>
              <a:rPr lang="en-US" sz="2400" dirty="0"/>
              <a:t> </a:t>
            </a:r>
            <a:r>
              <a:rPr lang="en-US" sz="3200" b="1" i="1" dirty="0">
                <a:solidFill>
                  <a:srgbClr val="FFFF66"/>
                </a:solidFill>
              </a:rPr>
              <a:t>Luke</a:t>
            </a:r>
            <a:r>
              <a:rPr lang="en-US" sz="2400" b="1" i="1" dirty="0">
                <a:solidFill>
                  <a:srgbClr val="FFFF66"/>
                </a:solidFill>
              </a:rPr>
              <a:t> </a:t>
            </a:r>
            <a:r>
              <a:rPr lang="en-US" sz="3200" b="1" i="1" dirty="0" smtClean="0">
                <a:solidFill>
                  <a:srgbClr val="FFFF66"/>
                </a:solidFill>
              </a:rPr>
              <a:t>18:17 </a:t>
            </a:r>
            <a:r>
              <a:rPr lang="en-US" sz="3200" dirty="0" smtClean="0"/>
              <a:t>Revealed to babes</a:t>
            </a:r>
            <a:endParaRPr lang="en-US" sz="3200" dirty="0"/>
          </a:p>
          <a:p>
            <a:pPr>
              <a:lnSpc>
                <a:spcPct val="90000"/>
              </a:lnSpc>
              <a:buClr>
                <a:srgbClr val="FFFF99"/>
              </a:buClr>
              <a:buSzPct val="75000"/>
            </a:pPr>
            <a:r>
              <a:rPr lang="en-US" sz="3600" dirty="0"/>
              <a:t>Devil corrupts simplicity (</a:t>
            </a:r>
            <a:r>
              <a:rPr lang="en-US" sz="3600" b="1" i="1" dirty="0">
                <a:solidFill>
                  <a:srgbClr val="FFFF66"/>
                </a:solidFill>
              </a:rPr>
              <a:t>2 Cor. 11:3</a:t>
            </a:r>
            <a:r>
              <a:rPr lang="en-US" sz="3600" dirty="0"/>
              <a:t>)</a:t>
            </a:r>
          </a:p>
          <a:p>
            <a:pPr>
              <a:lnSpc>
                <a:spcPct val="90000"/>
              </a:lnSpc>
              <a:buClr>
                <a:srgbClr val="FFFF99"/>
              </a:buClr>
              <a:buSzPct val="75000"/>
            </a:pPr>
            <a:r>
              <a:rPr lang="en-US" sz="3600" dirty="0"/>
              <a:t>Truth can be understood (</a:t>
            </a:r>
            <a:r>
              <a:rPr lang="en-US" sz="3600" b="1" i="1" dirty="0">
                <a:solidFill>
                  <a:srgbClr val="FFFF66"/>
                </a:solidFill>
              </a:rPr>
              <a:t>Eph. 5:17</a:t>
            </a:r>
            <a:r>
              <a:rPr lang="en-US" sz="36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94725" cy="1066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48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Has </a:t>
            </a:r>
            <a:r>
              <a:rPr lang="en-US" sz="48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Power </a:t>
            </a:r>
            <a:r>
              <a:rPr lang="en-US" sz="4800" b="1" dirty="0">
                <a:solidFill>
                  <a:schemeClr val="folHlink"/>
                </a:solidFill>
                <a:effectLst/>
                <a:latin typeface="Times New Roman" pitchFamily="18" charset="0"/>
              </a:rPr>
              <a:t>to </a:t>
            </a:r>
            <a:r>
              <a:rPr lang="en-US" sz="48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Save All</a:t>
            </a:r>
            <a:endParaRPr lang="en-US" sz="4800" b="1" dirty="0">
              <a:effectLst/>
              <a:latin typeface="Times New Roman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594725" cy="54102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  <a:buSzPct val="70000"/>
            </a:pPr>
            <a:r>
              <a:rPr lang="en-US" sz="3600" dirty="0" smtClean="0"/>
              <a:t>Revelation chosen by God as means to save</a:t>
            </a:r>
            <a:endParaRPr lang="en-US" sz="3600" dirty="0" smtClean="0"/>
          </a:p>
          <a:p>
            <a:pPr lvl="1">
              <a:lnSpc>
                <a:spcPct val="90000"/>
              </a:lnSpc>
              <a:buSzPct val="70000"/>
              <a:buFont typeface="Wingdings" panose="05000000000000000000" pitchFamily="2" charset="2"/>
              <a:buChar char="§"/>
            </a:pPr>
            <a:r>
              <a:rPr lang="en-US" sz="3200" b="1" i="1" dirty="0" smtClean="0">
                <a:solidFill>
                  <a:srgbClr val="FFFF66"/>
                </a:solidFill>
              </a:rPr>
              <a:t>Rom</a:t>
            </a:r>
            <a:r>
              <a:rPr lang="en-US" sz="3200" b="1" i="1" dirty="0">
                <a:solidFill>
                  <a:srgbClr val="FFFF66"/>
                </a:solidFill>
              </a:rPr>
              <a:t>. 1:16-17</a:t>
            </a:r>
            <a:r>
              <a:rPr lang="en-US" sz="3200" dirty="0"/>
              <a:t>	God’s power to </a:t>
            </a:r>
            <a:r>
              <a:rPr lang="en-US" sz="3200" dirty="0" smtClean="0"/>
              <a:t>salvation</a:t>
            </a:r>
            <a:endParaRPr lang="en-US" sz="3200" dirty="0"/>
          </a:p>
          <a:p>
            <a:pPr lvl="1">
              <a:lnSpc>
                <a:spcPct val="90000"/>
              </a:lnSpc>
              <a:buSzPct val="70000"/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rgbClr val="FFFF66"/>
                </a:solidFill>
              </a:rPr>
              <a:t>James 1:21</a:t>
            </a:r>
            <a:r>
              <a:rPr lang="en-US" sz="3200" dirty="0"/>
              <a:t>	</a:t>
            </a:r>
            <a:r>
              <a:rPr lang="en-US" sz="3200" dirty="0" smtClean="0"/>
              <a:t>“</a:t>
            </a:r>
            <a:r>
              <a:rPr lang="en-US" sz="3200" dirty="0"/>
              <a:t>Able to save your souls”</a:t>
            </a:r>
          </a:p>
          <a:p>
            <a:pPr lvl="1">
              <a:lnSpc>
                <a:spcPct val="90000"/>
              </a:lnSpc>
              <a:buSzPct val="70000"/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rgbClr val="FFFF66"/>
                </a:solidFill>
              </a:rPr>
              <a:t>1 Pet. 1:22-25</a:t>
            </a:r>
            <a:r>
              <a:rPr lang="en-US" sz="3200" dirty="0"/>
              <a:t>	Purify soul by obeying it</a:t>
            </a:r>
          </a:p>
          <a:p>
            <a:pPr lvl="1">
              <a:lnSpc>
                <a:spcPct val="90000"/>
              </a:lnSpc>
              <a:buSzPct val="70000"/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rgbClr val="FFFF66"/>
                </a:solidFill>
              </a:rPr>
              <a:t>Acts 20:32</a:t>
            </a:r>
            <a:r>
              <a:rPr lang="en-US" sz="3200" dirty="0"/>
              <a:t>		Able to give inheritance</a:t>
            </a:r>
          </a:p>
          <a:p>
            <a:pPr lvl="1">
              <a:lnSpc>
                <a:spcPct val="90000"/>
              </a:lnSpc>
              <a:buSzPct val="70000"/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rgbClr val="FFFF66"/>
                </a:solidFill>
              </a:rPr>
              <a:t>John 8:31-32</a:t>
            </a:r>
            <a:r>
              <a:rPr lang="en-US" sz="3200" dirty="0"/>
              <a:t>	Truth will make us free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Pct val="70000"/>
            </a:pPr>
            <a:r>
              <a:rPr lang="en-US" sz="3600" dirty="0" smtClean="0">
                <a:solidFill>
                  <a:schemeClr val="tx2"/>
                </a:solidFill>
              </a:rPr>
              <a:t>No creed, council, priest or family </a:t>
            </a:r>
            <a:r>
              <a:rPr lang="en-US" sz="3600" dirty="0">
                <a:solidFill>
                  <a:schemeClr val="tx2"/>
                </a:solidFill>
              </a:rPr>
              <a:t>can do </a:t>
            </a:r>
            <a:r>
              <a:rPr lang="en-US" sz="3600" dirty="0" smtClean="0">
                <a:solidFill>
                  <a:schemeClr val="tx2"/>
                </a:solidFill>
              </a:rPr>
              <a:t>it</a:t>
            </a:r>
            <a:endParaRPr lang="en-US" sz="36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Clr>
                <a:srgbClr val="FFFF00"/>
              </a:buClr>
              <a:buSzPct val="70000"/>
            </a:pPr>
            <a:r>
              <a:rPr lang="en-US" sz="3600" dirty="0" smtClean="0">
                <a:solidFill>
                  <a:schemeClr val="tx2"/>
                </a:solidFill>
              </a:rPr>
              <a:t>No humorous or emotional story can </a:t>
            </a:r>
            <a:r>
              <a:rPr lang="en-US" sz="3600" dirty="0">
                <a:solidFill>
                  <a:schemeClr val="tx2"/>
                </a:solidFill>
              </a:rPr>
              <a:t>do it</a:t>
            </a:r>
            <a:endParaRPr lang="en-US" sz="3600" dirty="0">
              <a:solidFill>
                <a:srgbClr val="B2B2B2"/>
              </a:solidFill>
            </a:endParaRPr>
          </a:p>
          <a:p>
            <a:pPr>
              <a:lnSpc>
                <a:spcPct val="90000"/>
              </a:lnSpc>
              <a:buClr>
                <a:srgbClr val="FFFF00"/>
              </a:buClr>
              <a:buSzPct val="70000"/>
            </a:pPr>
            <a:r>
              <a:rPr lang="en-US" sz="3600" b="1" dirty="0">
                <a:solidFill>
                  <a:srgbClr val="FF6600"/>
                </a:solidFill>
              </a:rPr>
              <a:t>Preaching Bible brings all to salvation</a:t>
            </a:r>
            <a:endParaRPr lang="en-US" sz="3400" b="1" dirty="0">
              <a:latin typeface="Gill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563" y="1"/>
            <a:ext cx="8229600" cy="28497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60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It Alone Will </a:t>
            </a:r>
            <a:r>
              <a:rPr lang="en-US" sz="60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Judge Us in the Last Day</a:t>
            </a:r>
            <a:r>
              <a:rPr lang="en-US" sz="4800" b="1" dirty="0">
                <a:solidFill>
                  <a:schemeClr val="folHlink"/>
                </a:solidFill>
                <a:effectLst/>
                <a:latin typeface="Times New Roman" pitchFamily="18" charset="0"/>
              </a:rPr>
              <a:t/>
            </a:r>
            <a:br>
              <a:rPr lang="en-US" sz="4800" b="1" dirty="0">
                <a:solidFill>
                  <a:schemeClr val="folHlink"/>
                </a:solidFill>
                <a:effectLst/>
                <a:latin typeface="Times New Roman" pitchFamily="18" charset="0"/>
              </a:rPr>
            </a:br>
            <a:r>
              <a:rPr lang="en-US" sz="54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(</a:t>
            </a:r>
            <a:r>
              <a:rPr lang="en-US" sz="5200" b="1" i="1" dirty="0" smtClean="0">
                <a:solidFill>
                  <a:srgbClr val="FFFF66"/>
                </a:solidFill>
                <a:effectLst/>
                <a:latin typeface="Times New Roman" pitchFamily="18" charset="0"/>
              </a:rPr>
              <a:t>John 12:48</a:t>
            </a:r>
            <a:r>
              <a:rPr lang="en-US" sz="54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)</a:t>
            </a:r>
            <a:endParaRPr lang="en-US" sz="5400" b="1" dirty="0"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362" y="2849701"/>
            <a:ext cx="7543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/>
              <a:t>“He </a:t>
            </a:r>
            <a:r>
              <a:rPr lang="en-US" sz="4000" b="1" dirty="0"/>
              <a:t>who rejects Me, and does not receive My words, has that which judges </a:t>
            </a:r>
            <a:r>
              <a:rPr lang="en-US" sz="4000" b="1" dirty="0" smtClean="0"/>
              <a:t>him – the word </a:t>
            </a:r>
            <a:r>
              <a:rPr lang="en-US" sz="4000" b="1" dirty="0"/>
              <a:t>that I have spoken will judge him in the last </a:t>
            </a:r>
            <a:r>
              <a:rPr lang="en-US" sz="4000" b="1" dirty="0" smtClean="0"/>
              <a:t>day.”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0832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2569</TotalTime>
  <Words>239</Words>
  <Application>Microsoft Office PowerPoint</Application>
  <PresentationFormat>Custom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Soaring</vt:lpstr>
      <vt:lpstr>Appreciating the Uniqueness of the “Holy Scriptures”</vt:lpstr>
      <vt:lpstr>2nd Timothy 3:14-17</vt:lpstr>
      <vt:lpstr>Evidences Divine Inspiration</vt:lpstr>
      <vt:lpstr>Contains Definition of Good &amp; Evil (1 Thessalonians 5:21-22)</vt:lpstr>
      <vt:lpstr>Imparts Wisdom in Simplicity</vt:lpstr>
      <vt:lpstr>Has Power to Save All</vt:lpstr>
      <vt:lpstr>It Alone Will Judge Us in the Last Day (John 12:48)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Study Bible?</dc:title>
  <dc:creator>Harry Osborne</dc:creator>
  <cp:lastModifiedBy>Harry</cp:lastModifiedBy>
  <cp:revision>27</cp:revision>
  <cp:lastPrinted>1601-01-01T00:00:00Z</cp:lastPrinted>
  <dcterms:created xsi:type="dcterms:W3CDTF">2001-10-02T03:38:21Z</dcterms:created>
  <dcterms:modified xsi:type="dcterms:W3CDTF">2014-10-05T12:53:41Z</dcterms:modified>
</cp:coreProperties>
</file>