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5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2FE9566-6757-4FBF-BF43-7DFB77EE1B7D}" type="datetimeFigureOut">
              <a:rPr lang="en-US" smtClean="0"/>
              <a:t>4/18/2015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8DE9AB3-3DD4-4FE5-A829-C6207DAB3605}"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FE9566-6757-4FBF-BF43-7DFB77EE1B7D}" type="datetimeFigureOut">
              <a:rPr lang="en-US" smtClean="0"/>
              <a:t>4/18/2015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E9AB3-3DD4-4FE5-A829-C6207DAB36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FE9566-6757-4FBF-BF43-7DFB77EE1B7D}" type="datetimeFigureOut">
              <a:rPr lang="en-US" smtClean="0"/>
              <a:t>4/18/2015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E9AB3-3DD4-4FE5-A829-C6207DAB36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FE9566-6757-4FBF-BF43-7DFB77EE1B7D}" type="datetimeFigureOut">
              <a:rPr lang="en-US" smtClean="0"/>
              <a:t>4/18/2015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E9AB3-3DD4-4FE5-A829-C6207DAB36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FE9566-6757-4FBF-BF43-7DFB77EE1B7D}" type="datetimeFigureOut">
              <a:rPr lang="en-US" smtClean="0"/>
              <a:t>4/18/2015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8DE9AB3-3DD4-4FE5-A829-C6207DAB360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FE9566-6757-4FBF-BF43-7DFB77EE1B7D}" type="datetimeFigureOut">
              <a:rPr lang="en-US" smtClean="0"/>
              <a:t>4/18/2015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E9AB3-3DD4-4FE5-A829-C6207DAB36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2FE9566-6757-4FBF-BF43-7DFB77EE1B7D}" type="datetimeFigureOut">
              <a:rPr lang="en-US" smtClean="0"/>
              <a:t>4/18/2015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DE9AB3-3DD4-4FE5-A829-C6207DAB360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FE9566-6757-4FBF-BF43-7DFB77EE1B7D}" type="datetimeFigureOut">
              <a:rPr lang="en-US" smtClean="0"/>
              <a:t>4/18/2015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DE9AB3-3DD4-4FE5-A829-C6207DAB36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FE9566-6757-4FBF-BF43-7DFB77EE1B7D}" type="datetimeFigureOut">
              <a:rPr lang="en-US" smtClean="0"/>
              <a:t>4/18/2015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DE9AB3-3DD4-4FE5-A829-C6207DAB36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FE9566-6757-4FBF-BF43-7DFB77EE1B7D}" type="datetimeFigureOut">
              <a:rPr lang="en-US" smtClean="0"/>
              <a:t>4/18/2015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E9AB3-3DD4-4FE5-A829-C6207DAB360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FE9566-6757-4FBF-BF43-7DFB77EE1B7D}" type="datetimeFigureOut">
              <a:rPr lang="en-US" smtClean="0"/>
              <a:t>4/18/2015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E9AB3-3DD4-4FE5-A829-C6207DAB360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2FE9566-6757-4FBF-BF43-7DFB77EE1B7D}" type="datetimeFigureOut">
              <a:rPr lang="en-US" smtClean="0"/>
              <a:t>4/18/2015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8DE9AB3-3DD4-4FE5-A829-C6207DAB36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bg2">
                    <a:lumMod val="50000"/>
                  </a:schemeClr>
                </a:solidFill>
              </a:rPr>
              <a:t>Acts 17:1-12</a:t>
            </a:r>
            <a:endParaRPr lang="en-US" sz="3200" dirty="0">
              <a:solidFill>
                <a:schemeClr val="bg2">
                  <a:lumMod val="50000"/>
                </a:schemeClr>
              </a:solidFill>
            </a:endParaRPr>
          </a:p>
        </p:txBody>
      </p:sp>
      <p:sp>
        <p:nvSpPr>
          <p:cNvPr id="3" name="Content Placeholder 2"/>
          <p:cNvSpPr>
            <a:spLocks noGrp="1"/>
          </p:cNvSpPr>
          <p:nvPr>
            <p:ph idx="1"/>
          </p:nvPr>
        </p:nvSpPr>
        <p:spPr/>
        <p:txBody>
          <a:bodyPr>
            <a:normAutofit fontScale="70000" lnSpcReduction="20000"/>
          </a:bodyPr>
          <a:lstStyle/>
          <a:p>
            <a:pPr marL="0" indent="0" algn="ctr">
              <a:buNone/>
            </a:pPr>
            <a:r>
              <a:rPr lang="en-US" sz="3800" b="1" dirty="0" smtClean="0"/>
              <a:t>Paul </a:t>
            </a:r>
            <a:r>
              <a:rPr lang="en-US" sz="3800" b="1" dirty="0"/>
              <a:t>came to Thessalonica, a city on the coast in Macedonia, to preach the gospel</a:t>
            </a:r>
          </a:p>
          <a:p>
            <a:pPr>
              <a:buFont typeface="Wingdings" panose="05000000000000000000" pitchFamily="2" charset="2"/>
              <a:buChar char="Ø"/>
            </a:pPr>
            <a:r>
              <a:rPr lang="en-US" dirty="0" smtClean="0"/>
              <a:t>He </a:t>
            </a:r>
            <a:r>
              <a:rPr lang="en-US" dirty="0"/>
              <a:t>started out in the synagogues as was his custom.</a:t>
            </a:r>
          </a:p>
          <a:p>
            <a:pPr>
              <a:buFont typeface="Wingdings" panose="05000000000000000000" pitchFamily="2" charset="2"/>
              <a:buChar char="Ø"/>
            </a:pPr>
            <a:r>
              <a:rPr lang="en-US" dirty="0" smtClean="0"/>
              <a:t>Those </a:t>
            </a:r>
            <a:r>
              <a:rPr lang="en-US" dirty="0"/>
              <a:t>Jews not persuaded did not take lightly the fact that Paul had led many out of their midst.</a:t>
            </a:r>
          </a:p>
          <a:p>
            <a:pPr>
              <a:buFont typeface="Wingdings" panose="05000000000000000000" pitchFamily="2" charset="2"/>
              <a:buChar char="Ø"/>
            </a:pPr>
            <a:r>
              <a:rPr lang="en-US" dirty="0" smtClean="0"/>
              <a:t>Jason </a:t>
            </a:r>
            <a:r>
              <a:rPr lang="en-US" dirty="0"/>
              <a:t>was let go after posting bond, but the brethren did not want to risk Paul and Silas, so they sent them out that night to the nearby town of Berea.</a:t>
            </a:r>
          </a:p>
          <a:p>
            <a:pPr>
              <a:buFont typeface="Wingdings" panose="05000000000000000000" pitchFamily="2" charset="2"/>
              <a:buChar char="Ø"/>
            </a:pPr>
            <a:r>
              <a:rPr lang="en-US" dirty="0" smtClean="0"/>
              <a:t>Paul </a:t>
            </a:r>
            <a:r>
              <a:rPr lang="en-US" dirty="0"/>
              <a:t>again did as he always did. He went to the synagogue to begin teaching them about Jesus.</a:t>
            </a:r>
          </a:p>
          <a:p>
            <a:pPr>
              <a:buFont typeface="Wingdings" panose="05000000000000000000" pitchFamily="2" charset="2"/>
              <a:buChar char="Ø"/>
            </a:pPr>
            <a:r>
              <a:rPr lang="en-US" dirty="0" smtClean="0"/>
              <a:t>It </a:t>
            </a:r>
            <a:r>
              <a:rPr lang="en-US" dirty="0"/>
              <a:t>was the same message, delivered in a similar circumstance, but it had a different impact - </a:t>
            </a:r>
            <a:r>
              <a:rPr lang="en-US" u="sng" dirty="0" smtClean="0">
                <a:solidFill>
                  <a:schemeClr val="accent4">
                    <a:lumMod val="50000"/>
                  </a:schemeClr>
                </a:solidFill>
              </a:rPr>
              <a:t>Acts 17:12 </a:t>
            </a:r>
            <a:r>
              <a:rPr lang="en-US" dirty="0" smtClean="0"/>
              <a:t>Therefore </a:t>
            </a:r>
            <a:r>
              <a:rPr lang="en-US" dirty="0"/>
              <a:t>many of them believed, and also not a few of the Greeks, prominent women as well as men</a:t>
            </a:r>
          </a:p>
          <a:p>
            <a:pPr>
              <a:buFont typeface="Wingdings" panose="05000000000000000000" pitchFamily="2" charset="2"/>
              <a:buChar char="Ø"/>
            </a:pPr>
            <a:r>
              <a:rPr lang="en-US" dirty="0" smtClean="0"/>
              <a:t>What </a:t>
            </a:r>
            <a:r>
              <a:rPr lang="en-US" dirty="0"/>
              <a:t>made them more “noble” than the people in their neighboring city?</a:t>
            </a:r>
          </a:p>
          <a:p>
            <a:endParaRPr lang="en-US" dirty="0"/>
          </a:p>
        </p:txBody>
      </p:sp>
    </p:spTree>
    <p:extLst>
      <p:ext uri="{BB962C8B-B14F-4D97-AF65-F5344CB8AC3E}">
        <p14:creationId xmlns:p14="http://schemas.microsoft.com/office/powerpoint/2010/main" val="214830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Freedom from Prejudice</a:t>
            </a:r>
            <a:endParaRPr lang="en-US" dirty="0">
              <a:solidFill>
                <a:schemeClr val="bg2">
                  <a:lumMod val="50000"/>
                </a:schemeClr>
              </a:solidFill>
            </a:endParaRPr>
          </a:p>
        </p:txBody>
      </p:sp>
      <p:sp>
        <p:nvSpPr>
          <p:cNvPr id="3" name="Content Placeholder 2"/>
          <p:cNvSpPr>
            <a:spLocks noGrp="1"/>
          </p:cNvSpPr>
          <p:nvPr>
            <p:ph idx="1"/>
          </p:nvPr>
        </p:nvSpPr>
        <p:spPr/>
        <p:txBody>
          <a:bodyPr>
            <a:normAutofit fontScale="47500" lnSpcReduction="20000"/>
          </a:bodyPr>
          <a:lstStyle/>
          <a:p>
            <a:pPr lvl="0">
              <a:buFont typeface="Wingdings" panose="05000000000000000000" pitchFamily="2" charset="2"/>
              <a:buChar char="Ø"/>
            </a:pPr>
            <a:r>
              <a:rPr lang="en-US" sz="3800" dirty="0"/>
              <a:t>They received the teachings with readiness or eagerness - </a:t>
            </a:r>
            <a:r>
              <a:rPr lang="en-US" sz="3800" u="sng" dirty="0">
                <a:solidFill>
                  <a:schemeClr val="accent4">
                    <a:lumMod val="50000"/>
                  </a:schemeClr>
                </a:solidFill>
              </a:rPr>
              <a:t>Proverbs 2:1-5 </a:t>
            </a:r>
            <a:r>
              <a:rPr lang="en-US" sz="3800" u="sng" dirty="0" smtClean="0">
                <a:solidFill>
                  <a:schemeClr val="accent4">
                    <a:lumMod val="50000"/>
                  </a:schemeClr>
                </a:solidFill>
              </a:rPr>
              <a:t> </a:t>
            </a:r>
            <a:r>
              <a:rPr lang="en-US" sz="3800" dirty="0" smtClean="0"/>
              <a:t>My </a:t>
            </a:r>
            <a:r>
              <a:rPr lang="en-US" sz="3800" dirty="0"/>
              <a:t>son, if you receive my words, And treasure my commands within you, </a:t>
            </a:r>
            <a:r>
              <a:rPr lang="en-US" sz="3800" baseline="30000" dirty="0"/>
              <a:t>2</a:t>
            </a:r>
            <a:r>
              <a:rPr lang="en-US" sz="3800" dirty="0"/>
              <a:t> So that you incline your ear to wisdom, </a:t>
            </a:r>
            <a:r>
              <a:rPr lang="en-US" sz="3800" i="1" dirty="0"/>
              <a:t>And</a:t>
            </a:r>
            <a:r>
              <a:rPr lang="en-US" sz="3800" dirty="0"/>
              <a:t> apply your heart to understanding; </a:t>
            </a:r>
            <a:r>
              <a:rPr lang="en-US" sz="3800" baseline="30000" dirty="0"/>
              <a:t>3</a:t>
            </a:r>
            <a:r>
              <a:rPr lang="en-US" sz="3800" dirty="0"/>
              <a:t> Yes, if you cry out for discernment, </a:t>
            </a:r>
            <a:r>
              <a:rPr lang="en-US" sz="3800" i="1" dirty="0"/>
              <a:t>And</a:t>
            </a:r>
            <a:r>
              <a:rPr lang="en-US" sz="3800" dirty="0"/>
              <a:t> lift up your voice for understanding, </a:t>
            </a:r>
            <a:r>
              <a:rPr lang="en-US" sz="3800" baseline="30000" dirty="0"/>
              <a:t>4</a:t>
            </a:r>
            <a:r>
              <a:rPr lang="en-US" sz="3800" dirty="0"/>
              <a:t> If you seek her as silver, And search for her as </a:t>
            </a:r>
            <a:r>
              <a:rPr lang="en-US" sz="3800" i="1" dirty="0"/>
              <a:t>for</a:t>
            </a:r>
            <a:r>
              <a:rPr lang="en-US" sz="3800" dirty="0"/>
              <a:t> hidden treasures; </a:t>
            </a:r>
            <a:r>
              <a:rPr lang="en-US" sz="3800" baseline="30000" dirty="0"/>
              <a:t>5</a:t>
            </a:r>
            <a:r>
              <a:rPr lang="en-US" sz="3800" dirty="0"/>
              <a:t> Then you will understand the fear of the </a:t>
            </a:r>
            <a:r>
              <a:rPr lang="en-US" sz="3800" cap="small" dirty="0"/>
              <a:t>Lord</a:t>
            </a:r>
            <a:r>
              <a:rPr lang="en-US" sz="3800" dirty="0"/>
              <a:t>, And find the knowledge of God. </a:t>
            </a:r>
            <a:endParaRPr lang="en-US" sz="3800" dirty="0" smtClean="0"/>
          </a:p>
          <a:p>
            <a:pPr lvl="0">
              <a:buFont typeface="Wingdings" panose="05000000000000000000" pitchFamily="2" charset="2"/>
              <a:buChar char="Ø"/>
            </a:pPr>
            <a:endParaRPr lang="en-US" sz="3800" dirty="0"/>
          </a:p>
          <a:p>
            <a:pPr>
              <a:buFont typeface="Wingdings" panose="05000000000000000000" pitchFamily="2" charset="2"/>
              <a:buChar char="Ø"/>
            </a:pPr>
            <a:r>
              <a:rPr lang="en-US" sz="3800" u="sng" dirty="0">
                <a:solidFill>
                  <a:schemeClr val="accent4">
                    <a:lumMod val="50000"/>
                  </a:schemeClr>
                </a:solidFill>
              </a:rPr>
              <a:t>II Thessalonians 2:10 </a:t>
            </a:r>
            <a:r>
              <a:rPr lang="en-US" sz="3800" u="sng" dirty="0" smtClean="0">
                <a:solidFill>
                  <a:schemeClr val="accent4">
                    <a:lumMod val="50000"/>
                  </a:schemeClr>
                </a:solidFill>
              </a:rPr>
              <a:t> </a:t>
            </a:r>
            <a:r>
              <a:rPr lang="en-US" sz="3800" dirty="0" smtClean="0"/>
              <a:t>and </a:t>
            </a:r>
            <a:r>
              <a:rPr lang="en-US" sz="3800" dirty="0"/>
              <a:t>with all unrighteous deception among those who perish, because they did not receive the love of the truth, that they might be </a:t>
            </a:r>
            <a:r>
              <a:rPr lang="en-US" sz="3800" dirty="0" smtClean="0"/>
              <a:t>saved. </a:t>
            </a:r>
          </a:p>
          <a:p>
            <a:pPr marL="137160" indent="0">
              <a:buNone/>
            </a:pPr>
            <a:endParaRPr lang="en-US" sz="3800" dirty="0"/>
          </a:p>
          <a:p>
            <a:pPr>
              <a:buFont typeface="Wingdings" panose="05000000000000000000" pitchFamily="2" charset="2"/>
              <a:buChar char="Ø"/>
            </a:pPr>
            <a:r>
              <a:rPr lang="en-US" sz="3800" dirty="0" smtClean="0"/>
              <a:t>Prejudice </a:t>
            </a:r>
            <a:r>
              <a:rPr lang="en-US" sz="3800" dirty="0"/>
              <a:t>has a form of laziness or being lazy minded</a:t>
            </a:r>
            <a:r>
              <a:rPr lang="en-US" sz="3800" dirty="0" smtClean="0"/>
              <a:t>.</a:t>
            </a:r>
          </a:p>
          <a:p>
            <a:pPr>
              <a:buFont typeface="Wingdings" panose="05000000000000000000" pitchFamily="2" charset="2"/>
              <a:buChar char="Ø"/>
            </a:pPr>
            <a:endParaRPr lang="en-US" sz="3800" dirty="0"/>
          </a:p>
          <a:p>
            <a:pPr>
              <a:buFont typeface="Wingdings" panose="05000000000000000000" pitchFamily="2" charset="2"/>
              <a:buChar char="Ø"/>
            </a:pPr>
            <a:r>
              <a:rPr lang="en-US" sz="3800" dirty="0" smtClean="0"/>
              <a:t>The </a:t>
            </a:r>
            <a:r>
              <a:rPr lang="en-US" sz="3800" dirty="0"/>
              <a:t>gospel is God’s power for salvation - </a:t>
            </a:r>
            <a:r>
              <a:rPr lang="en-US" sz="3800" u="sng" dirty="0">
                <a:solidFill>
                  <a:schemeClr val="accent4">
                    <a:lumMod val="50000"/>
                  </a:schemeClr>
                </a:solidFill>
              </a:rPr>
              <a:t>Romans 1:16</a:t>
            </a:r>
            <a:r>
              <a:rPr lang="en-US" sz="3800" dirty="0"/>
              <a:t> </a:t>
            </a:r>
            <a:endParaRPr lang="en-US" sz="3800" dirty="0" smtClean="0"/>
          </a:p>
          <a:p>
            <a:pPr>
              <a:buFont typeface="Wingdings" panose="05000000000000000000" pitchFamily="2" charset="2"/>
              <a:buChar char="Ø"/>
            </a:pPr>
            <a:endParaRPr lang="en-US" sz="3800" dirty="0"/>
          </a:p>
          <a:p>
            <a:pPr>
              <a:buFont typeface="Wingdings" panose="05000000000000000000" pitchFamily="2" charset="2"/>
              <a:buChar char="Ø"/>
            </a:pPr>
            <a:r>
              <a:rPr lang="en-US" sz="3800" dirty="0" smtClean="0"/>
              <a:t>Discussing </a:t>
            </a:r>
            <a:r>
              <a:rPr lang="en-US" sz="3800" dirty="0"/>
              <a:t>the differences calmly - </a:t>
            </a:r>
            <a:r>
              <a:rPr lang="en-US" sz="3800" u="sng" dirty="0">
                <a:solidFill>
                  <a:schemeClr val="accent4">
                    <a:lumMod val="50000"/>
                  </a:schemeClr>
                </a:solidFill>
              </a:rPr>
              <a:t>II Timothy 2:23-26 </a:t>
            </a:r>
            <a:r>
              <a:rPr lang="en-US" sz="3800" u="sng" dirty="0" smtClean="0">
                <a:solidFill>
                  <a:schemeClr val="accent4">
                    <a:lumMod val="50000"/>
                  </a:schemeClr>
                </a:solidFill>
              </a:rPr>
              <a:t> </a:t>
            </a:r>
            <a:r>
              <a:rPr lang="en-US" sz="3800" dirty="0"/>
              <a:t> </a:t>
            </a:r>
            <a:endParaRPr lang="en-US" dirty="0"/>
          </a:p>
        </p:txBody>
      </p:sp>
    </p:spTree>
    <p:extLst>
      <p:ext uri="{BB962C8B-B14F-4D97-AF65-F5344CB8AC3E}">
        <p14:creationId xmlns:p14="http://schemas.microsoft.com/office/powerpoint/2010/main" val="2019442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They were not Gullible</a:t>
            </a:r>
            <a:endParaRPr lang="en-US" dirty="0">
              <a:solidFill>
                <a:schemeClr val="bg2">
                  <a:lumMod val="50000"/>
                </a:schemeClr>
              </a:solidFill>
            </a:endParaRPr>
          </a:p>
        </p:txBody>
      </p:sp>
      <p:sp>
        <p:nvSpPr>
          <p:cNvPr id="3" name="Content Placeholder 2"/>
          <p:cNvSpPr>
            <a:spLocks noGrp="1"/>
          </p:cNvSpPr>
          <p:nvPr>
            <p:ph idx="1"/>
          </p:nvPr>
        </p:nvSpPr>
        <p:spPr/>
        <p:txBody>
          <a:bodyPr>
            <a:normAutofit fontScale="62500" lnSpcReduction="20000"/>
          </a:bodyPr>
          <a:lstStyle/>
          <a:p>
            <a:pPr>
              <a:buFont typeface="Wingdings" panose="05000000000000000000" pitchFamily="2" charset="2"/>
              <a:buChar char="Ø"/>
            </a:pPr>
            <a:r>
              <a:rPr lang="en-US" dirty="0" smtClean="0"/>
              <a:t>The </a:t>
            </a:r>
            <a:r>
              <a:rPr lang="en-US" dirty="0" err="1"/>
              <a:t>Bereans</a:t>
            </a:r>
            <a:r>
              <a:rPr lang="en-US" dirty="0"/>
              <a:t> </a:t>
            </a:r>
            <a:r>
              <a:rPr lang="en-US" dirty="0" smtClean="0"/>
              <a:t>didn’t believe everything they heard – </a:t>
            </a:r>
            <a:r>
              <a:rPr lang="en-US" u="sng" dirty="0" smtClean="0">
                <a:solidFill>
                  <a:schemeClr val="accent4">
                    <a:lumMod val="50000"/>
                  </a:schemeClr>
                </a:solidFill>
              </a:rPr>
              <a:t>Ephesians 4:14</a:t>
            </a:r>
            <a:r>
              <a:rPr lang="en-US" dirty="0">
                <a:solidFill>
                  <a:schemeClr val="accent4">
                    <a:lumMod val="50000"/>
                  </a:schemeClr>
                </a:solidFill>
              </a:rPr>
              <a:t> </a:t>
            </a:r>
            <a:r>
              <a:rPr lang="en-US" dirty="0"/>
              <a:t>that we should no longer be children, tossed to and fro and carried about with every wind of doctrine, by the trickery of men, in the cunning craftiness of deceitful plotting, </a:t>
            </a:r>
          </a:p>
          <a:p>
            <a:pPr marL="457200" indent="-457200">
              <a:buFont typeface="Wingdings" panose="05000000000000000000" pitchFamily="2" charset="2"/>
              <a:buChar char="Ø"/>
            </a:pPr>
            <a:endParaRPr lang="en-US" dirty="0"/>
          </a:p>
          <a:p>
            <a:pPr>
              <a:buFont typeface="Wingdings" panose="05000000000000000000" pitchFamily="2" charset="2"/>
              <a:buChar char="Ø"/>
            </a:pPr>
            <a:r>
              <a:rPr lang="en-US" dirty="0" smtClean="0"/>
              <a:t>No </a:t>
            </a:r>
            <a:r>
              <a:rPr lang="en-US" dirty="0"/>
              <a:t>one has the right to teach whatever they want on their own authority </a:t>
            </a:r>
            <a:r>
              <a:rPr lang="en-US" dirty="0" smtClean="0"/>
              <a:t> </a:t>
            </a:r>
            <a:r>
              <a:rPr lang="en-US" u="sng" dirty="0">
                <a:solidFill>
                  <a:schemeClr val="accent4">
                    <a:lumMod val="50000"/>
                  </a:schemeClr>
                </a:solidFill>
              </a:rPr>
              <a:t>II Peter </a:t>
            </a:r>
            <a:r>
              <a:rPr lang="en-US" u="sng" dirty="0" smtClean="0">
                <a:solidFill>
                  <a:schemeClr val="accent4">
                    <a:lumMod val="50000"/>
                  </a:schemeClr>
                </a:solidFill>
              </a:rPr>
              <a:t>1:19-21</a:t>
            </a:r>
            <a:r>
              <a:rPr lang="en-US" baseline="30000" dirty="0"/>
              <a:t> </a:t>
            </a:r>
            <a:r>
              <a:rPr lang="en-US" dirty="0"/>
              <a:t>And so we have the prophetic word confirmed, which you do well to heed as a light that shines in a dark place, until the day dawns and the morning star rises in your hearts; </a:t>
            </a:r>
            <a:r>
              <a:rPr lang="en-US" baseline="30000" dirty="0"/>
              <a:t>20 </a:t>
            </a:r>
            <a:r>
              <a:rPr lang="en-US" dirty="0"/>
              <a:t>knowing this first, that no prophecy of Scripture is of any private interpretation, </a:t>
            </a:r>
            <a:r>
              <a:rPr lang="en-US" baseline="30000" dirty="0"/>
              <a:t>21 </a:t>
            </a:r>
            <a:r>
              <a:rPr lang="en-US" dirty="0"/>
              <a:t>for prophecy never came by the will of man, but holy men of God spoke </a:t>
            </a:r>
            <a:r>
              <a:rPr lang="en-US" i="1" dirty="0"/>
              <a:t>as they were</a:t>
            </a:r>
            <a:r>
              <a:rPr lang="en-US" dirty="0"/>
              <a:t> moved by the Holy Spirit</a:t>
            </a:r>
            <a:r>
              <a:rPr lang="en-US" dirty="0" smtClean="0"/>
              <a:t>.</a:t>
            </a:r>
            <a:r>
              <a:rPr lang="en-US" dirty="0"/>
              <a:t>       </a:t>
            </a:r>
            <a:endParaRPr lang="en-US" dirty="0" smtClean="0"/>
          </a:p>
          <a:p>
            <a:pPr marL="0" indent="0">
              <a:buNone/>
            </a:pPr>
            <a:endParaRPr lang="en-US" dirty="0"/>
          </a:p>
          <a:p>
            <a:pPr>
              <a:buFont typeface="Wingdings" panose="05000000000000000000" pitchFamily="2" charset="2"/>
              <a:buChar char="Ø"/>
            </a:pPr>
            <a:r>
              <a:rPr lang="en-US" dirty="0" smtClean="0"/>
              <a:t>Those </a:t>
            </a:r>
            <a:r>
              <a:rPr lang="en-US" dirty="0"/>
              <a:t>of even Thessalonica were even praised for their judgment </a:t>
            </a:r>
            <a:r>
              <a:rPr lang="en-US" dirty="0" smtClean="0"/>
              <a:t>–</a:t>
            </a:r>
            <a:r>
              <a:rPr lang="en-US" u="sng" dirty="0" smtClean="0">
                <a:solidFill>
                  <a:schemeClr val="accent4">
                    <a:lumMod val="50000"/>
                  </a:schemeClr>
                </a:solidFill>
              </a:rPr>
              <a:t>I Thessalonians 2:13</a:t>
            </a:r>
            <a:r>
              <a:rPr lang="en-US" u="sng" dirty="0">
                <a:solidFill>
                  <a:schemeClr val="accent4">
                    <a:lumMod val="50000"/>
                  </a:schemeClr>
                </a:solidFill>
              </a:rPr>
              <a:t> </a:t>
            </a:r>
            <a:r>
              <a:rPr lang="en-US" dirty="0"/>
              <a:t>For this reason we also thank God without ceasing, because when you received the word of God which you heard from us, you welcomed </a:t>
            </a:r>
            <a:r>
              <a:rPr lang="en-US" i="1" dirty="0"/>
              <a:t>it</a:t>
            </a:r>
            <a:r>
              <a:rPr lang="en-US" dirty="0"/>
              <a:t> not </a:t>
            </a:r>
            <a:r>
              <a:rPr lang="en-US" i="1" dirty="0"/>
              <a:t>as</a:t>
            </a:r>
            <a:r>
              <a:rPr lang="en-US" dirty="0"/>
              <a:t> the word of men, but as it is in truth, the word of God, which also effectively works in you who believe. </a:t>
            </a:r>
          </a:p>
          <a:p>
            <a:endParaRPr lang="en-US" dirty="0"/>
          </a:p>
        </p:txBody>
      </p:sp>
    </p:spTree>
    <p:extLst>
      <p:ext uri="{BB962C8B-B14F-4D97-AF65-F5344CB8AC3E}">
        <p14:creationId xmlns:p14="http://schemas.microsoft.com/office/powerpoint/2010/main" val="464191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bg2">
                    <a:lumMod val="50000"/>
                  </a:schemeClr>
                </a:solidFill>
              </a:rPr>
              <a:t>THEY MADE </a:t>
            </a:r>
            <a:r>
              <a:rPr lang="en-US" sz="3200" dirty="0" smtClean="0">
                <a:solidFill>
                  <a:schemeClr val="bg2">
                    <a:lumMod val="50000"/>
                  </a:schemeClr>
                </a:solidFill>
              </a:rPr>
              <a:t>NECESSARY</a:t>
            </a:r>
            <a:r>
              <a:rPr lang="en-US" sz="3200" dirty="0" smtClean="0">
                <a:solidFill>
                  <a:schemeClr val="bg2">
                    <a:lumMod val="50000"/>
                  </a:schemeClr>
                </a:solidFill>
              </a:rPr>
              <a:t> CHANGES</a:t>
            </a:r>
            <a:endParaRPr lang="en-US" sz="3200" dirty="0">
              <a:solidFill>
                <a:schemeClr val="bg2">
                  <a:lumMod val="50000"/>
                </a:schemeClr>
              </a:solidFill>
            </a:endParaRPr>
          </a:p>
        </p:txBody>
      </p:sp>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Ø"/>
            </a:pPr>
            <a:r>
              <a:rPr lang="en-US" dirty="0" smtClean="0"/>
              <a:t>They </a:t>
            </a:r>
            <a:r>
              <a:rPr lang="en-US" dirty="0"/>
              <a:t>put the teachings into practice - </a:t>
            </a:r>
            <a:r>
              <a:rPr lang="en-US" u="sng" dirty="0">
                <a:solidFill>
                  <a:schemeClr val="accent4">
                    <a:lumMod val="50000"/>
                  </a:schemeClr>
                </a:solidFill>
              </a:rPr>
              <a:t>Psalm 119:110 </a:t>
            </a:r>
            <a:r>
              <a:rPr lang="en-US" dirty="0"/>
              <a:t>The wicked have laid a snare for me, Yet I have not strayed from Your precepts. </a:t>
            </a:r>
            <a:endParaRPr lang="en-US" dirty="0" smtClean="0"/>
          </a:p>
          <a:p>
            <a:pPr marL="0" indent="0">
              <a:buNone/>
            </a:pPr>
            <a:endParaRPr lang="en-US" dirty="0"/>
          </a:p>
          <a:p>
            <a:pPr>
              <a:buFont typeface="Wingdings" panose="05000000000000000000" pitchFamily="2" charset="2"/>
              <a:buChar char="Ø"/>
            </a:pPr>
            <a:r>
              <a:rPr lang="en-US" dirty="0" smtClean="0"/>
              <a:t>Admission that you have been wrong all along</a:t>
            </a:r>
          </a:p>
          <a:p>
            <a:pPr marL="457200" indent="-457200">
              <a:buFont typeface="Wingdings" panose="05000000000000000000" pitchFamily="2" charset="2"/>
              <a:buChar char="Ø"/>
            </a:pPr>
            <a:endParaRPr lang="en-US" dirty="0"/>
          </a:p>
          <a:p>
            <a:pPr>
              <a:buFont typeface="Wingdings" panose="05000000000000000000" pitchFamily="2" charset="2"/>
              <a:buChar char="Ø"/>
            </a:pPr>
            <a:r>
              <a:rPr lang="en-US" dirty="0" smtClean="0"/>
              <a:t>Heard </a:t>
            </a:r>
            <a:r>
              <a:rPr lang="en-US" dirty="0"/>
              <a:t>and believed -</a:t>
            </a:r>
            <a:r>
              <a:rPr lang="en-US" u="sng" dirty="0">
                <a:solidFill>
                  <a:schemeClr val="accent4">
                    <a:lumMod val="50000"/>
                  </a:schemeClr>
                </a:solidFill>
              </a:rPr>
              <a:t>Ephesians 1:13 </a:t>
            </a:r>
            <a:r>
              <a:rPr lang="en-US" dirty="0"/>
              <a:t> In Him you also </a:t>
            </a:r>
            <a:r>
              <a:rPr lang="en-US" i="1" dirty="0"/>
              <a:t>trusted,</a:t>
            </a:r>
            <a:r>
              <a:rPr lang="en-US" dirty="0"/>
              <a:t> after you heard the word of truth, the gospel of your salvation; in whom also, having believed, you were sealed with the Holy Spirit of </a:t>
            </a:r>
            <a:r>
              <a:rPr lang="en-US" dirty="0" smtClean="0"/>
              <a:t>promise,</a:t>
            </a:r>
          </a:p>
          <a:p>
            <a:pPr marL="457200" indent="-457200">
              <a:buFont typeface="Wingdings" panose="05000000000000000000" pitchFamily="2" charset="2"/>
              <a:buChar char="Ø"/>
            </a:pPr>
            <a:endParaRPr lang="en-US" dirty="0" smtClean="0"/>
          </a:p>
          <a:p>
            <a:pPr>
              <a:buFont typeface="Wingdings" panose="05000000000000000000" pitchFamily="2" charset="2"/>
              <a:buChar char="Ø"/>
            </a:pPr>
            <a:r>
              <a:rPr lang="en-US" dirty="0" smtClean="0"/>
              <a:t>Saved </a:t>
            </a:r>
            <a:r>
              <a:rPr lang="en-US" dirty="0"/>
              <a:t>if we hold fast to the word - </a:t>
            </a:r>
            <a:r>
              <a:rPr lang="en-US" u="sng" dirty="0">
                <a:solidFill>
                  <a:schemeClr val="accent4">
                    <a:lumMod val="50000"/>
                  </a:schemeClr>
                </a:solidFill>
              </a:rPr>
              <a:t>I Corinthians 15:1-2  </a:t>
            </a:r>
            <a:r>
              <a:rPr lang="en-US" dirty="0"/>
              <a:t>Moreover, brethren, I declare to you the gospel which I preached to you, which also you received and in which you stand, 2 by which also you are saved, if you hold fast that word which I preached to you—unless you believed in vain. </a:t>
            </a:r>
          </a:p>
          <a:p>
            <a:endParaRPr lang="en-US" dirty="0"/>
          </a:p>
        </p:txBody>
      </p:sp>
    </p:spTree>
    <p:extLst>
      <p:ext uri="{BB962C8B-B14F-4D97-AF65-F5344CB8AC3E}">
        <p14:creationId xmlns:p14="http://schemas.microsoft.com/office/powerpoint/2010/main" val="2612498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2">
                    <a:lumMod val="50000"/>
                  </a:schemeClr>
                </a:solidFill>
              </a:rPr>
              <a:t>Noble Minded</a:t>
            </a:r>
            <a:endParaRPr lang="en-US" dirty="0">
              <a:solidFill>
                <a:schemeClr val="bg2">
                  <a:lumMod val="50000"/>
                </a:schemeClr>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27449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TotalTime>
  <Words>373</Words>
  <Application>Microsoft Office PowerPoint</Application>
  <PresentationFormat>On-screen Show (4:3)</PresentationFormat>
  <Paragraphs>33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Apex</vt:lpstr>
      <vt:lpstr>Acts 17:1-12</vt:lpstr>
      <vt:lpstr>Freedom from Prejudice</vt:lpstr>
      <vt:lpstr>They were not Gullible</vt:lpstr>
      <vt:lpstr>THEY MADE NECESSARY CHANGES</vt:lpstr>
      <vt:lpstr>Noble Minded</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Noble Minded</dc:title>
  <dc:creator>James</dc:creator>
  <cp:lastModifiedBy>James</cp:lastModifiedBy>
  <cp:revision>7</cp:revision>
  <dcterms:created xsi:type="dcterms:W3CDTF">2015-04-19T02:47:04Z</dcterms:created>
  <dcterms:modified xsi:type="dcterms:W3CDTF">2015-04-19T04:11:55Z</dcterms:modified>
</cp:coreProperties>
</file>