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85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6600"/>
    <a:srgbClr val="663300"/>
    <a:srgbClr val="0000FF"/>
    <a:srgbClr val="800000"/>
    <a:srgbClr val="99FF66"/>
    <a:srgbClr val="FF9900"/>
    <a:srgbClr val="D1A375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7176" autoAdjust="0"/>
  </p:normalViewPr>
  <p:slideViewPr>
    <p:cSldViewPr>
      <p:cViewPr varScale="1">
        <p:scale>
          <a:sx n="73" d="100"/>
          <a:sy n="73" d="100"/>
        </p:scale>
        <p:origin x="-6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7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78E9E0-5602-4FA2-ADAD-1B5A886085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20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19232-7856-4C47-AF46-A48EA00FE182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F3E2-0877-4575-A111-9CEF9879E1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0970D-D427-4910-8FCC-758541E875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1CEF-97B5-43DF-9C66-29C3AA3ABC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D27F3E2-0877-4575-A111-9CEF9879E1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98C42-3D73-4DEA-808C-F4DDBAFBD0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83229-3C01-48A2-9B8D-342071F281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65346-17FE-4988-8888-01B6FEC839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F990A-807D-4771-910F-539C4E9506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13A5C-EFBA-40D3-8682-8A75A7E283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9FE84-905D-4827-A3ED-5E2861F0C7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859D1-8474-419A-A3D2-4076F4533E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98C42-3D73-4DEA-808C-F4DDBAFBD0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F0029-6A3D-40B8-A03D-4E8007CD81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0970D-D427-4910-8FCC-758541E875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01CEF-97B5-43DF-9C66-29C3AA3ABC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83229-3C01-48A2-9B8D-342071F281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65346-17FE-4988-8888-01B6FEC839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F990A-807D-4771-910F-539C4E950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13A5C-EFBA-40D3-8682-8A75A7E28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9FE84-905D-4827-A3ED-5E2861F0C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859D1-8474-419A-A3D2-4076F4533E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F0029-6A3D-40B8-A03D-4E8007CD81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B35C1D66-4156-4020-9AF6-FF3A77D3EB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35C1D66-4156-4020-9AF6-FF3A77D3EB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33400"/>
            <a:ext cx="8458200" cy="2057400"/>
          </a:xfrm>
          <a:effectLst>
            <a:reflection blurRad="6350" stA="75000" endPos="15000" dir="5400000" sy="-100000" algn="bl" rotWithShape="0"/>
          </a:effectLst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sz="7500" b="1" dirty="0" smtClean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Person &amp; Work of </a:t>
            </a:r>
            <a:r>
              <a:rPr lang="en-US" sz="7500" b="1" dirty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7500" b="1" dirty="0" smtClean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Holy Spirit</a:t>
            </a:r>
            <a:endParaRPr lang="en-US" sz="7500" b="1" baseline="30000" dirty="0" smtClean="0">
              <a:ln w="0"/>
              <a:solidFill>
                <a:srgbClr val="00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733800"/>
            <a:ext cx="83820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Holy Spirit in the Old Testament </a:t>
            </a:r>
            <a:endParaRPr lang="en-US" sz="48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68" y="4572000"/>
            <a:ext cx="4371132" cy="20574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663300"/>
                </a:solidFill>
              </a:rPr>
              <a:t>Not Always Miraculous</a:t>
            </a:r>
            <a:endParaRPr lang="en-US" altLang="en-US" sz="4800" dirty="0">
              <a:solidFill>
                <a:srgbClr val="6633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8392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solidFill>
                  <a:schemeClr val="tx1"/>
                </a:solidFill>
              </a:rPr>
              <a:t>Spirit came on leaders = Appointed to work</a:t>
            </a:r>
          </a:p>
          <a:p>
            <a:pPr lvl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b="1" i="1" dirty="0" smtClean="0">
                <a:solidFill>
                  <a:srgbClr val="800000"/>
                </a:solidFill>
              </a:rPr>
              <a:t>Judges </a:t>
            </a:r>
            <a:r>
              <a:rPr lang="en-US" altLang="en-US" sz="3200" b="1" i="1" dirty="0">
                <a:solidFill>
                  <a:srgbClr val="800000"/>
                </a:solidFill>
              </a:rPr>
              <a:t>3:10</a:t>
            </a:r>
            <a:r>
              <a:rPr lang="en-US" altLang="en-US" sz="3200" dirty="0">
                <a:solidFill>
                  <a:srgbClr val="800000"/>
                </a:solidFill>
              </a:rPr>
              <a:t>  </a:t>
            </a:r>
            <a:r>
              <a:rPr lang="en-US" altLang="en-US" sz="3200" dirty="0"/>
              <a:t>Spirit came on </a:t>
            </a:r>
            <a:r>
              <a:rPr lang="en-US" altLang="en-US" sz="3200" dirty="0" err="1"/>
              <a:t>Othniel</a:t>
            </a:r>
            <a:endParaRPr lang="en-US" altLang="en-US" sz="3200" dirty="0"/>
          </a:p>
          <a:p>
            <a:pPr lvl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b="1" i="1" dirty="0">
                <a:solidFill>
                  <a:srgbClr val="800000"/>
                </a:solidFill>
              </a:rPr>
              <a:t>Judges 6:34</a:t>
            </a:r>
            <a:r>
              <a:rPr lang="en-US" altLang="en-US" sz="3200" dirty="0">
                <a:solidFill>
                  <a:srgbClr val="800000"/>
                </a:solidFill>
              </a:rPr>
              <a:t>  </a:t>
            </a:r>
            <a:r>
              <a:rPr lang="en-US" altLang="en-US" sz="3200" dirty="0"/>
              <a:t>Spirit came on Gideon</a:t>
            </a:r>
          </a:p>
          <a:p>
            <a:pPr lvl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b="1" i="1" dirty="0">
                <a:solidFill>
                  <a:srgbClr val="800000"/>
                </a:solidFill>
              </a:rPr>
              <a:t>Judges 11:29</a:t>
            </a:r>
            <a:r>
              <a:rPr lang="en-US" altLang="en-US" sz="3200" dirty="0">
                <a:solidFill>
                  <a:srgbClr val="800000"/>
                </a:solidFill>
              </a:rPr>
              <a:t>  </a:t>
            </a:r>
            <a:r>
              <a:rPr lang="en-US" altLang="en-US" sz="3200" dirty="0"/>
              <a:t>Spirit came on </a:t>
            </a:r>
            <a:r>
              <a:rPr lang="en-US" altLang="en-US" sz="3200" dirty="0" err="1"/>
              <a:t>Jephthah</a:t>
            </a:r>
            <a:endParaRPr lang="en-US" altLang="en-US" sz="3200" dirty="0"/>
          </a:p>
          <a:p>
            <a:pPr lvl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b="1" i="1" dirty="0">
                <a:solidFill>
                  <a:srgbClr val="800000"/>
                </a:solidFill>
              </a:rPr>
              <a:t>Judges 14:6</a:t>
            </a:r>
            <a:r>
              <a:rPr lang="en-US" altLang="en-US" sz="3200" dirty="0">
                <a:solidFill>
                  <a:srgbClr val="800000"/>
                </a:solidFill>
              </a:rPr>
              <a:t>  </a:t>
            </a:r>
            <a:r>
              <a:rPr lang="en-US" altLang="en-US" sz="3200" dirty="0"/>
              <a:t>Spirit came on Samson</a:t>
            </a:r>
          </a:p>
          <a:p>
            <a:pPr lvl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b="1" i="1" dirty="0">
                <a:solidFill>
                  <a:srgbClr val="800000"/>
                </a:solidFill>
              </a:rPr>
              <a:t>1 Samuel 11:6</a:t>
            </a:r>
            <a:r>
              <a:rPr lang="en-US" altLang="en-US" sz="3200" dirty="0">
                <a:solidFill>
                  <a:srgbClr val="800000"/>
                </a:solidFill>
              </a:rPr>
              <a:t>  </a:t>
            </a:r>
            <a:r>
              <a:rPr lang="en-US" altLang="en-US" sz="3200" dirty="0"/>
              <a:t>Spirit came on Saul</a:t>
            </a:r>
          </a:p>
          <a:p>
            <a:pPr lvl="1"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b="1" i="1" dirty="0">
                <a:solidFill>
                  <a:srgbClr val="800000"/>
                </a:solidFill>
              </a:rPr>
              <a:t>1 Samuel 16:13</a:t>
            </a:r>
            <a:r>
              <a:rPr lang="en-US" altLang="en-US" sz="3200" dirty="0">
                <a:solidFill>
                  <a:srgbClr val="800000"/>
                </a:solidFill>
              </a:rPr>
              <a:t>  </a:t>
            </a:r>
            <a:r>
              <a:rPr lang="en-US" altLang="en-US" sz="3200" dirty="0"/>
              <a:t>Spirit came on David</a:t>
            </a:r>
          </a:p>
          <a:p>
            <a:pPr>
              <a:lnSpc>
                <a:spcPct val="104000"/>
              </a:lnSpc>
              <a:spcBef>
                <a:spcPts val="0"/>
              </a:spcBef>
              <a:spcAft>
                <a:spcPts val="800"/>
              </a:spcAft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rgbClr val="006600"/>
                </a:solidFill>
              </a:rPr>
              <a:t>None of these implies miraculous power</a:t>
            </a:r>
            <a:endParaRPr lang="en-US" altLang="en-US" sz="36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200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6237"/>
            <a:ext cx="9144000" cy="1147763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663300"/>
                </a:solidFill>
              </a:rPr>
              <a:t>Miracles May Be Temporary</a:t>
            </a:r>
            <a:endParaRPr lang="en-US" altLang="en-US" sz="4800" dirty="0">
              <a:solidFill>
                <a:srgbClr val="6633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8991600" cy="4648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Example – selection of </a:t>
            </a:r>
            <a:r>
              <a:rPr lang="en-US" altLang="en-US" sz="3600" dirty="0"/>
              <a:t>70 elders </a:t>
            </a:r>
            <a:r>
              <a:rPr lang="en-US" altLang="en-US" sz="3600" dirty="0" smtClean="0"/>
              <a:t>to </a:t>
            </a:r>
            <a:r>
              <a:rPr lang="en-US" altLang="en-US" sz="3600" dirty="0"/>
              <a:t>help Moses (</a:t>
            </a:r>
            <a:r>
              <a:rPr lang="en-US" altLang="en-US" sz="3600" b="1" i="1" dirty="0">
                <a:solidFill>
                  <a:srgbClr val="800000"/>
                </a:solidFill>
              </a:rPr>
              <a:t>Numbers 11</a:t>
            </a:r>
            <a:r>
              <a:rPr lang="en-US" altLang="en-US" sz="3600" dirty="0"/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Spirit to be put upon them (</a:t>
            </a:r>
            <a:r>
              <a:rPr lang="en-US" altLang="en-US" sz="3600" b="1" i="1" dirty="0">
                <a:solidFill>
                  <a:srgbClr val="800000"/>
                </a:solidFill>
              </a:rPr>
              <a:t>vs. 16-17</a:t>
            </a:r>
            <a:r>
              <a:rPr lang="en-US" altLang="en-US" sz="3600" dirty="0"/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70 are chosen &amp; presented (</a:t>
            </a:r>
            <a:r>
              <a:rPr lang="en-US" altLang="en-US" sz="3600" b="1" i="1" dirty="0">
                <a:solidFill>
                  <a:srgbClr val="800000"/>
                </a:solidFill>
              </a:rPr>
              <a:t>vs. 24-25</a:t>
            </a:r>
            <a:r>
              <a:rPr lang="en-US" altLang="en-US" sz="3600" dirty="0"/>
              <a:t>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3400" i="1" dirty="0" smtClean="0">
                <a:solidFill>
                  <a:srgbClr val="800000"/>
                </a:solidFill>
              </a:rPr>
              <a:t>“…when </a:t>
            </a:r>
            <a:r>
              <a:rPr lang="en-US" sz="3400" i="1" dirty="0">
                <a:solidFill>
                  <a:srgbClr val="800000"/>
                </a:solidFill>
              </a:rPr>
              <a:t>the spirit rested upon them, they prophesied, and </a:t>
            </a:r>
            <a:r>
              <a:rPr lang="en-US" sz="3400" b="1" i="1" dirty="0">
                <a:solidFill>
                  <a:srgbClr val="C00000"/>
                </a:solidFill>
              </a:rPr>
              <a:t>did not </a:t>
            </a:r>
            <a:r>
              <a:rPr lang="en-US" sz="3400" b="1" i="1" dirty="0" smtClean="0">
                <a:solidFill>
                  <a:srgbClr val="C00000"/>
                </a:solidFill>
              </a:rPr>
              <a:t>cease</a:t>
            </a:r>
            <a:r>
              <a:rPr lang="en-US" sz="3400" i="1" dirty="0" smtClean="0">
                <a:solidFill>
                  <a:srgbClr val="800000"/>
                </a:solidFill>
              </a:rPr>
              <a:t>” </a:t>
            </a:r>
            <a:r>
              <a:rPr lang="en-US" sz="3400" dirty="0" smtClean="0"/>
              <a:t>(KJV)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3400" i="1" dirty="0" smtClean="0">
                <a:solidFill>
                  <a:srgbClr val="800000"/>
                </a:solidFill>
              </a:rPr>
              <a:t>“…when </a:t>
            </a:r>
            <a:r>
              <a:rPr lang="en-US" sz="3400" i="1" dirty="0">
                <a:solidFill>
                  <a:srgbClr val="800000"/>
                </a:solidFill>
              </a:rPr>
              <a:t>the Spirit rested upon </a:t>
            </a:r>
            <a:r>
              <a:rPr lang="en-US" sz="3400" i="1" dirty="0" smtClean="0">
                <a:solidFill>
                  <a:srgbClr val="800000"/>
                </a:solidFill>
              </a:rPr>
              <a:t>them… </a:t>
            </a:r>
            <a:r>
              <a:rPr lang="en-US" sz="3400" i="1" dirty="0">
                <a:solidFill>
                  <a:srgbClr val="800000"/>
                </a:solidFill>
              </a:rPr>
              <a:t>they prophesied, </a:t>
            </a:r>
            <a:r>
              <a:rPr lang="en-US" sz="3400" b="1" i="1" dirty="0">
                <a:solidFill>
                  <a:srgbClr val="800000"/>
                </a:solidFill>
              </a:rPr>
              <a:t>although they </a:t>
            </a:r>
            <a:r>
              <a:rPr lang="en-US" sz="3400" b="1" i="1" dirty="0" smtClean="0">
                <a:solidFill>
                  <a:srgbClr val="800000"/>
                </a:solidFill>
              </a:rPr>
              <a:t>never did so again</a:t>
            </a:r>
            <a:r>
              <a:rPr lang="en-US" sz="3400" i="1" dirty="0" smtClean="0">
                <a:solidFill>
                  <a:srgbClr val="800000"/>
                </a:solidFill>
              </a:rPr>
              <a:t>”</a:t>
            </a:r>
            <a:r>
              <a:rPr lang="en-US" sz="3400" dirty="0" smtClean="0"/>
              <a:t> (NKJV)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3400" i="1" dirty="0" smtClean="0">
                <a:solidFill>
                  <a:srgbClr val="800000"/>
                </a:solidFill>
              </a:rPr>
              <a:t>“…when </a:t>
            </a:r>
            <a:r>
              <a:rPr lang="en-US" altLang="en-US" sz="3400" i="1" dirty="0">
                <a:solidFill>
                  <a:srgbClr val="800000"/>
                </a:solidFill>
              </a:rPr>
              <a:t>the Spirit rested upon them, they </a:t>
            </a:r>
            <a:r>
              <a:rPr lang="en-US" altLang="en-US" sz="3400" i="1" dirty="0" smtClean="0">
                <a:solidFill>
                  <a:srgbClr val="800000"/>
                </a:solidFill>
              </a:rPr>
              <a:t>prophesied, </a:t>
            </a:r>
            <a:r>
              <a:rPr lang="en-US" altLang="en-US" sz="3400" b="1" i="1" dirty="0" smtClean="0">
                <a:solidFill>
                  <a:srgbClr val="800000"/>
                </a:solidFill>
              </a:rPr>
              <a:t>but </a:t>
            </a:r>
            <a:r>
              <a:rPr lang="en-US" altLang="en-US" sz="3400" b="1" i="1" dirty="0">
                <a:solidFill>
                  <a:srgbClr val="800000"/>
                </a:solidFill>
              </a:rPr>
              <a:t>they did so no more</a:t>
            </a:r>
            <a:r>
              <a:rPr lang="en-US" altLang="en-US" sz="3400" b="1" i="1" dirty="0" smtClean="0">
                <a:solidFill>
                  <a:srgbClr val="800000"/>
                </a:solidFill>
              </a:rPr>
              <a:t>” </a:t>
            </a:r>
            <a:r>
              <a:rPr lang="en-US" altLang="en-US" sz="3400" dirty="0" smtClean="0">
                <a:solidFill>
                  <a:schemeClr val="tx1"/>
                </a:solidFill>
              </a:rPr>
              <a:t>(ASV)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3400" i="1" dirty="0" smtClean="0">
                <a:solidFill>
                  <a:srgbClr val="800000"/>
                </a:solidFill>
              </a:rPr>
              <a:t>“…</a:t>
            </a:r>
            <a:r>
              <a:rPr lang="en-US" sz="3400" i="1" dirty="0" smtClean="0">
                <a:solidFill>
                  <a:srgbClr val="800000"/>
                </a:solidFill>
              </a:rPr>
              <a:t>when </a:t>
            </a:r>
            <a:r>
              <a:rPr lang="en-US" sz="3400" i="1" dirty="0">
                <a:solidFill>
                  <a:srgbClr val="800000"/>
                </a:solidFill>
              </a:rPr>
              <a:t>the Spirit rested upon them, they prophesied. </a:t>
            </a:r>
            <a:r>
              <a:rPr lang="en-US" sz="3400" b="1" i="1" dirty="0">
                <a:solidFill>
                  <a:srgbClr val="800000"/>
                </a:solidFill>
              </a:rPr>
              <a:t>But they did not do </a:t>
            </a:r>
            <a:r>
              <a:rPr lang="en-US" sz="3400" b="1" i="1" dirty="0" smtClean="0">
                <a:solidFill>
                  <a:srgbClr val="800000"/>
                </a:solidFill>
              </a:rPr>
              <a:t>it again</a:t>
            </a:r>
            <a:r>
              <a:rPr lang="en-US" altLang="en-US" sz="3400" i="1" dirty="0" smtClean="0">
                <a:solidFill>
                  <a:srgbClr val="800000"/>
                </a:solidFill>
              </a:rPr>
              <a:t>” </a:t>
            </a:r>
            <a:r>
              <a:rPr lang="en-US" altLang="en-US" sz="3400" dirty="0" smtClean="0">
                <a:solidFill>
                  <a:schemeClr val="tx1"/>
                </a:solidFill>
              </a:rPr>
              <a:t>(NASB)</a:t>
            </a:r>
            <a:endParaRPr lang="en-US" altLang="en-US" sz="3400" dirty="0" smtClean="0">
              <a:solidFill>
                <a:srgbClr val="80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solidFill>
                  <a:schemeClr val="tx1"/>
                </a:solidFill>
              </a:rPr>
              <a:t>Once </a:t>
            </a:r>
            <a:r>
              <a:rPr lang="en-US" altLang="en-US" sz="3600" dirty="0">
                <a:solidFill>
                  <a:schemeClr val="tx1"/>
                </a:solidFill>
              </a:rPr>
              <a:t>place confirmed, no need for </a:t>
            </a:r>
            <a:r>
              <a:rPr lang="en-US" altLang="en-US" sz="3600" dirty="0" smtClean="0">
                <a:solidFill>
                  <a:schemeClr val="tx1"/>
                </a:solidFill>
              </a:rPr>
              <a:t>more miraculous action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833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altLang="en-US" sz="5000" b="1" dirty="0">
                <a:solidFill>
                  <a:srgbClr val="663300"/>
                </a:solidFill>
              </a:rPr>
              <a:t>Holy Spirit &amp; Messianic Promise</a:t>
            </a:r>
            <a:endParaRPr lang="en-US" altLang="en-US" sz="5000" dirty="0">
              <a:solidFill>
                <a:srgbClr val="6633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0" y="2203770"/>
            <a:ext cx="3594100" cy="465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1074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6237"/>
            <a:ext cx="9144000" cy="1147763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663300"/>
                </a:solidFill>
              </a:rPr>
              <a:t>Spirit “With” &amp; “Upon” Messiah</a:t>
            </a:r>
            <a:endParaRPr lang="en-US" altLang="en-US" sz="4800" dirty="0">
              <a:solidFill>
                <a:srgbClr val="6633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610600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b="1" i="1" dirty="0">
                <a:solidFill>
                  <a:srgbClr val="C00000"/>
                </a:solidFill>
              </a:rPr>
              <a:t>Isaiah 61:1f</a:t>
            </a:r>
            <a:r>
              <a:rPr lang="en-US" altLang="en-US" sz="3600" dirty="0">
                <a:solidFill>
                  <a:srgbClr val="800000"/>
                </a:solidFill>
              </a:rPr>
              <a:t>  </a:t>
            </a:r>
            <a:r>
              <a:rPr lang="en-US" altLang="en-US" sz="3600" dirty="0"/>
              <a:t>Spirit to anoint Messiah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i="1" dirty="0" smtClean="0"/>
              <a:t>Fulfillment </a:t>
            </a:r>
            <a:r>
              <a:rPr lang="en-US" altLang="en-US" sz="3200" i="1" dirty="0"/>
              <a:t>seen in </a:t>
            </a:r>
            <a:r>
              <a:rPr lang="en-US" altLang="en-US" sz="3200" b="1" i="1" dirty="0">
                <a:solidFill>
                  <a:srgbClr val="C00000"/>
                </a:solidFill>
              </a:rPr>
              <a:t>Luke 4:16-20</a:t>
            </a:r>
            <a:endParaRPr lang="en-US" altLang="en-US" sz="3200" i="1" dirty="0">
              <a:solidFill>
                <a:srgbClr val="C00000"/>
              </a:solidFill>
            </a:endParaRP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b="1" i="1" dirty="0">
                <a:solidFill>
                  <a:srgbClr val="C00000"/>
                </a:solidFill>
              </a:rPr>
              <a:t>Isaiah 11:1-2</a:t>
            </a:r>
            <a:r>
              <a:rPr lang="en-US" altLang="en-US" sz="3600" dirty="0">
                <a:solidFill>
                  <a:srgbClr val="C00000"/>
                </a:solidFill>
              </a:rPr>
              <a:t>  </a:t>
            </a:r>
            <a:r>
              <a:rPr lang="en-US" altLang="en-US" sz="3600" dirty="0"/>
              <a:t>Spirit of Jehovah on Him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b="1" i="1" dirty="0">
                <a:solidFill>
                  <a:srgbClr val="C00000"/>
                </a:solidFill>
              </a:rPr>
              <a:t>Isaiah 42:1f</a:t>
            </a:r>
            <a:r>
              <a:rPr lang="en-US" altLang="en-US" sz="3600" dirty="0">
                <a:solidFill>
                  <a:srgbClr val="C00000"/>
                </a:solidFill>
              </a:rPr>
              <a:t>  </a:t>
            </a:r>
            <a:r>
              <a:rPr lang="en-US" altLang="en-US" sz="3600" dirty="0"/>
              <a:t>Spirit to be upon Messiah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i="1" dirty="0" smtClean="0"/>
              <a:t>Fulfillment </a:t>
            </a:r>
            <a:r>
              <a:rPr lang="en-US" altLang="en-US" sz="3200" i="1" dirty="0"/>
              <a:t>declared in </a:t>
            </a:r>
            <a:r>
              <a:rPr lang="en-US" altLang="en-US" sz="3200" b="1" i="1" dirty="0">
                <a:solidFill>
                  <a:srgbClr val="C00000"/>
                </a:solidFill>
              </a:rPr>
              <a:t>Matthew 12:15-28</a:t>
            </a:r>
            <a:endParaRPr lang="en-US" altLang="en-US" sz="3200" b="1" dirty="0">
              <a:solidFill>
                <a:srgbClr val="C00000"/>
              </a:solidFill>
            </a:endParaRP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b="1" i="1" dirty="0">
                <a:solidFill>
                  <a:srgbClr val="C00000"/>
                </a:solidFill>
              </a:rPr>
              <a:t>Isaiah 59:20-21</a:t>
            </a:r>
            <a:r>
              <a:rPr lang="en-US" altLang="en-US" sz="3600" dirty="0">
                <a:solidFill>
                  <a:srgbClr val="C00000"/>
                </a:solidFill>
              </a:rPr>
              <a:t>  </a:t>
            </a:r>
            <a:r>
              <a:rPr lang="en-US" altLang="en-US" sz="3600" dirty="0"/>
              <a:t>Spirit evidenced by words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rgbClr val="006600"/>
                </a:solidFill>
              </a:rPr>
              <a:t>Point of prophecy speaks to divine unity in purpose &amp; action in Messiah’s work</a:t>
            </a:r>
            <a:endParaRPr lang="en-US" altLang="en-US" sz="36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394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447800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663300"/>
                </a:solidFill>
              </a:rPr>
              <a:t>Holy Spirit Evidenced by Coming of the New Kingdom</a:t>
            </a:r>
            <a:endParaRPr lang="en-US" altLang="en-US" sz="4800" dirty="0">
              <a:solidFill>
                <a:srgbClr val="6633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32025"/>
            <a:ext cx="8991600" cy="4625975"/>
          </a:xfrm>
        </p:spPr>
        <p:txBody>
          <a:bodyPr>
            <a:normAutofit fontScale="92500"/>
          </a:bodyPr>
          <a:lstStyle/>
          <a:p>
            <a:pPr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Beginning at the baptism of Jesus, Spirit gave testimony of Jesus as the Christ</a:t>
            </a:r>
          </a:p>
          <a:p>
            <a:pPr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Perfect divine unity in purpose and action seen throughout Jesus’ earthly ministry</a:t>
            </a:r>
          </a:p>
          <a:p>
            <a:pPr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Zenith reached in resurrection &amp; ascension of Christ to rule on throne in heaven</a:t>
            </a:r>
          </a:p>
          <a:p>
            <a:pPr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rgbClr val="006600"/>
                </a:solidFill>
              </a:rPr>
              <a:t>Pouring forth of Spirit </a:t>
            </a:r>
            <a:r>
              <a:rPr lang="en-US" altLang="en-US" sz="3600" b="1" dirty="0" smtClean="0">
                <a:solidFill>
                  <a:srgbClr val="006600"/>
                </a:solidFill>
              </a:rPr>
              <a:t>to be </a:t>
            </a:r>
            <a:r>
              <a:rPr lang="en-US" altLang="en-US" sz="3600" b="1" dirty="0">
                <a:solidFill>
                  <a:srgbClr val="006600"/>
                </a:solidFill>
              </a:rPr>
              <a:t>evidence </a:t>
            </a:r>
            <a:r>
              <a:rPr lang="en-US" altLang="en-US" sz="3600" b="1" dirty="0" smtClean="0">
                <a:solidFill>
                  <a:srgbClr val="006600"/>
                </a:solidFill>
              </a:rPr>
              <a:t>for </a:t>
            </a:r>
            <a:r>
              <a:rPr lang="en-US" altLang="en-US" sz="3600" b="1" dirty="0">
                <a:solidFill>
                  <a:srgbClr val="006600"/>
                </a:solidFill>
              </a:rPr>
              <a:t>all</a:t>
            </a:r>
          </a:p>
          <a:p>
            <a:pPr lvl="1"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200" b="1" i="1" dirty="0">
                <a:solidFill>
                  <a:srgbClr val="C00000"/>
                </a:solidFill>
              </a:rPr>
              <a:t>Joel 2:28-32</a:t>
            </a:r>
            <a:r>
              <a:rPr lang="en-US" altLang="en-US" sz="3200" i="1" dirty="0">
                <a:solidFill>
                  <a:srgbClr val="C00000"/>
                </a:solidFill>
              </a:rPr>
              <a:t> </a:t>
            </a:r>
            <a:r>
              <a:rPr lang="en-US" altLang="en-US" sz="3200" i="1" dirty="0"/>
              <a:t>fulfilled in </a:t>
            </a:r>
            <a:r>
              <a:rPr lang="en-US" altLang="en-US" sz="3200" b="1" i="1" dirty="0">
                <a:solidFill>
                  <a:srgbClr val="C00000"/>
                </a:solidFill>
              </a:rPr>
              <a:t>Acts 2:16f</a:t>
            </a:r>
            <a:endParaRPr lang="en-US" altLang="en-US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209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67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6000" b="1" dirty="0">
                <a:solidFill>
                  <a:srgbClr val="663300"/>
                </a:solidFill>
              </a:rPr>
              <a:t>Pouring Forth of Spirit on Pentecost</a:t>
            </a:r>
            <a:endParaRPr lang="en-US" altLang="en-US" sz="6000" dirty="0">
              <a:solidFill>
                <a:srgbClr val="6633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915400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How do we know kingdom &amp; salvation promised in OT are present reality?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63300"/>
              </a:buClr>
              <a:buNone/>
            </a:pPr>
            <a:r>
              <a:rPr lang="en-US" altLang="en-US" sz="3600" b="1" dirty="0" smtClean="0">
                <a:solidFill>
                  <a:srgbClr val="006600"/>
                </a:solidFill>
              </a:rPr>
              <a:t>	“</a:t>
            </a:r>
            <a:r>
              <a:rPr lang="en-US" altLang="en-US" sz="3600" b="1" dirty="0">
                <a:solidFill>
                  <a:srgbClr val="006600"/>
                </a:solidFill>
              </a:rPr>
              <a:t>THIS</a:t>
            </a:r>
            <a:r>
              <a:rPr lang="en-US" altLang="en-US" sz="3600" dirty="0">
                <a:solidFill>
                  <a:srgbClr val="006600"/>
                </a:solidFill>
              </a:rPr>
              <a:t> </a:t>
            </a:r>
            <a:r>
              <a:rPr lang="en-US" altLang="en-US" sz="3600" i="1" dirty="0"/>
              <a:t>(actions recorded on Pentecost)</a:t>
            </a:r>
            <a:endParaRPr lang="en-US" altLang="en-US" sz="3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63300"/>
              </a:buClr>
              <a:buNone/>
            </a:pPr>
            <a:r>
              <a:rPr lang="en-US" altLang="en-US" sz="3600" b="1" dirty="0" smtClean="0">
                <a:solidFill>
                  <a:srgbClr val="006600"/>
                </a:solidFill>
              </a:rPr>
              <a:t>		IS</a:t>
            </a:r>
            <a:endParaRPr lang="en-US" altLang="en-US" sz="3600" b="1" dirty="0">
              <a:solidFill>
                <a:srgbClr val="0066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63300"/>
              </a:buClr>
              <a:buNone/>
            </a:pPr>
            <a:r>
              <a:rPr lang="en-US" altLang="en-US" sz="3600" b="1" dirty="0" smtClean="0">
                <a:solidFill>
                  <a:srgbClr val="006600"/>
                </a:solidFill>
              </a:rPr>
              <a:t>		     THAT</a:t>
            </a:r>
            <a:r>
              <a:rPr lang="en-US" altLang="en-US" sz="3600" b="1" dirty="0">
                <a:solidFill>
                  <a:srgbClr val="006600"/>
                </a:solidFill>
              </a:rPr>
              <a:t>”</a:t>
            </a:r>
            <a:r>
              <a:rPr lang="en-US" altLang="en-US" sz="3600" dirty="0"/>
              <a:t> (promise </a:t>
            </a:r>
            <a:r>
              <a:rPr lang="en-US" altLang="en-US" sz="3600" dirty="0" smtClean="0"/>
              <a:t>given </a:t>
            </a:r>
            <a:r>
              <a:rPr lang="en-US" altLang="en-US" sz="3600" dirty="0"/>
              <a:t>in Joel 2)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If “this is that”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Then “that is this”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663300"/>
              </a:buCl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006600"/>
                </a:solidFill>
              </a:rPr>
              <a:t>So, time for coming of salvation &amp; kingdom of Christ is identified!</a:t>
            </a:r>
          </a:p>
        </p:txBody>
      </p:sp>
    </p:spTree>
    <p:extLst>
      <p:ext uri="{BB962C8B-B14F-4D97-AF65-F5344CB8AC3E}">
        <p14:creationId xmlns:p14="http://schemas.microsoft.com/office/powerpoint/2010/main" val="20199374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5200" b="1" dirty="0">
                <a:solidFill>
                  <a:srgbClr val="663300"/>
                </a:solidFill>
              </a:rPr>
              <a:t>Salvation &amp; Kingdom of Christ Now Present Reality</a:t>
            </a:r>
            <a:endParaRPr lang="en-US" altLang="en-US" sz="5200" dirty="0">
              <a:solidFill>
                <a:srgbClr val="663300"/>
              </a:solidFill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52400" y="1981200"/>
            <a:ext cx="3581400" cy="158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Salvation &amp; Kingdom to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C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ome with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Spirit</a:t>
            </a:r>
            <a:endParaRPr lang="en-US" altLang="en-US" sz="36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486400" y="2819400"/>
            <a:ext cx="2895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Spirit Came 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on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itchFamily="18" charset="0"/>
              </a:rPr>
              <a:t>Pentecost</a:t>
            </a:r>
            <a:endParaRPr lang="en-US" altLang="en-US" sz="36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990600" y="5118100"/>
            <a:ext cx="4953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660066"/>
                </a:solidFill>
                <a:latin typeface="Times New Roman" pitchFamily="18" charset="0"/>
              </a:rPr>
              <a:t>Spirit’s Coming </a:t>
            </a:r>
            <a:r>
              <a:rPr lang="en-US" altLang="en-US" sz="3600" b="1" dirty="0" smtClean="0">
                <a:solidFill>
                  <a:srgbClr val="660066"/>
                </a:solidFill>
                <a:latin typeface="Times New Roman" pitchFamily="18" charset="0"/>
              </a:rPr>
              <a:t>Proved Present Reality of</a:t>
            </a:r>
            <a:endParaRPr lang="en-US" altLang="en-US" sz="3600" b="1" dirty="0">
              <a:solidFill>
                <a:srgbClr val="660066"/>
              </a:solidFill>
              <a:latin typeface="Times New Roman" pitchFamily="18" charset="0"/>
            </a:endParaRPr>
          </a:p>
          <a:p>
            <a:r>
              <a:rPr lang="en-US" altLang="en-US" sz="3600" b="1" dirty="0">
                <a:solidFill>
                  <a:srgbClr val="660066"/>
                </a:solidFill>
                <a:latin typeface="Times New Roman" pitchFamily="18" charset="0"/>
              </a:rPr>
              <a:t>Salvation &amp; Kingdom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3048000" y="2667000"/>
            <a:ext cx="2438400" cy="6096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H="1">
            <a:off x="5334000" y="4114800"/>
            <a:ext cx="2438400" cy="20574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0621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/>
      <p:bldP spid="35845" grpId="0"/>
      <p:bldP spid="35846" grpId="0" animBg="1"/>
      <p:bldP spid="358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3906818"/>
            <a:ext cx="9144000" cy="2646382"/>
          </a:xfrm>
        </p:spPr>
        <p:txBody>
          <a:bodyPr anchor="t"/>
          <a:lstStyle/>
          <a:p>
            <a:r>
              <a:rPr lang="en-US" sz="6600" b="1" dirty="0" smtClean="0"/>
              <a:t>Holy Spirit’s Work Is</a:t>
            </a:r>
            <a:r>
              <a:rPr lang="en-US" sz="6600" dirty="0" smtClean="0"/>
              <a:t>:</a:t>
            </a:r>
            <a:br>
              <a:rPr lang="en-US" sz="66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5800" b="1" i="1" dirty="0" smtClean="0">
                <a:solidFill>
                  <a:srgbClr val="99FF66"/>
                </a:solidFill>
                <a:effectLst/>
              </a:rPr>
              <a:t>Instructing</a:t>
            </a:r>
            <a:r>
              <a:rPr lang="en-US" sz="5800" b="1" i="1" dirty="0" smtClean="0">
                <a:effectLst/>
              </a:rPr>
              <a:t> </a:t>
            </a:r>
            <a:r>
              <a:rPr lang="en-US" sz="5800" b="1" i="1" dirty="0" smtClean="0">
                <a:solidFill>
                  <a:srgbClr val="FFFF00"/>
                </a:solidFill>
                <a:effectLst/>
              </a:rPr>
              <a:t>&amp;</a:t>
            </a:r>
            <a:r>
              <a:rPr lang="en-US" sz="5800" b="1" i="1" dirty="0" smtClean="0">
                <a:effectLst/>
              </a:rPr>
              <a:t> </a:t>
            </a:r>
            <a:r>
              <a:rPr lang="en-US" sz="5800" b="1" i="1" dirty="0" smtClean="0">
                <a:solidFill>
                  <a:srgbClr val="99FF66"/>
                </a:solidFill>
                <a:effectLst/>
              </a:rPr>
              <a:t>Blessing</a:t>
            </a:r>
            <a:r>
              <a:rPr lang="en-US" sz="5800" b="1" i="1" dirty="0" smtClean="0">
                <a:effectLst/>
              </a:rPr>
              <a:t> </a:t>
            </a:r>
            <a:endParaRPr lang="en-US" sz="5800" b="1" i="1" dirty="0">
              <a:effectLst/>
            </a:endParaRPr>
          </a:p>
        </p:txBody>
      </p:sp>
      <p:pic>
        <p:nvPicPr>
          <p:cNvPr id="9" name="Picture 8" descr="S62B31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3801620" cy="29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1021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663300"/>
                </a:solidFill>
              </a:rPr>
              <a:t>Blessings Brought by Spirit</a:t>
            </a:r>
            <a:endParaRPr lang="en-US" altLang="en-US" dirty="0">
              <a:solidFill>
                <a:srgbClr val="6633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8991600" cy="4495800"/>
          </a:xfrm>
        </p:spPr>
        <p:txBody>
          <a:bodyPr>
            <a:normAutofit/>
          </a:bodyPr>
          <a:lstStyle/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600" dirty="0" smtClean="0"/>
              <a:t>Holy </a:t>
            </a:r>
            <a:r>
              <a:rPr lang="en-US" altLang="en-US" sz="3600" dirty="0"/>
              <a:t>Spirit is said to have brought blessings upon Israel from beginning</a:t>
            </a:r>
          </a:p>
          <a:p>
            <a:pPr lvl="1"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400" b="1" i="1" dirty="0">
                <a:solidFill>
                  <a:srgbClr val="800000"/>
                </a:solidFill>
              </a:rPr>
              <a:t>Haggai </a:t>
            </a:r>
            <a:r>
              <a:rPr lang="en-US" altLang="en-US" sz="3400" b="1" i="1" dirty="0" smtClean="0">
                <a:solidFill>
                  <a:srgbClr val="800000"/>
                </a:solidFill>
              </a:rPr>
              <a:t>2:4-5</a:t>
            </a:r>
            <a:r>
              <a:rPr lang="en-US" altLang="en-US" sz="3400" dirty="0" smtClean="0"/>
              <a:t>	Spirit </a:t>
            </a:r>
            <a:r>
              <a:rPr lang="en-US" altLang="en-US" sz="3400" dirty="0"/>
              <a:t>with Israel in exodus</a:t>
            </a:r>
          </a:p>
          <a:p>
            <a:pPr lvl="1"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400" b="1" i="1" dirty="0">
                <a:solidFill>
                  <a:srgbClr val="800000"/>
                </a:solidFill>
              </a:rPr>
              <a:t>Isaiah </a:t>
            </a:r>
            <a:r>
              <a:rPr lang="en-US" altLang="en-US" sz="3400" b="1" i="1" dirty="0" smtClean="0">
                <a:solidFill>
                  <a:srgbClr val="800000"/>
                </a:solidFill>
              </a:rPr>
              <a:t>63:7-14</a:t>
            </a:r>
            <a:r>
              <a:rPr lang="en-US" altLang="en-US" sz="3400" dirty="0" smtClean="0">
                <a:solidFill>
                  <a:srgbClr val="800000"/>
                </a:solidFill>
              </a:rPr>
              <a:t>	</a:t>
            </a:r>
            <a:r>
              <a:rPr lang="en-US" altLang="en-US" sz="3400" dirty="0" smtClean="0"/>
              <a:t>Spirit </a:t>
            </a:r>
            <a:r>
              <a:rPr lang="en-US" altLang="en-US" sz="3400" dirty="0"/>
              <a:t>blesses in days of old</a:t>
            </a:r>
          </a:p>
          <a:p>
            <a:pPr lvl="1"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400" b="1" i="1" dirty="0">
                <a:solidFill>
                  <a:srgbClr val="800000"/>
                </a:solidFill>
              </a:rPr>
              <a:t>Isaiah </a:t>
            </a:r>
            <a:r>
              <a:rPr lang="en-US" altLang="en-US" sz="3400" b="1" i="1" dirty="0" smtClean="0">
                <a:solidFill>
                  <a:srgbClr val="800000"/>
                </a:solidFill>
              </a:rPr>
              <a:t>32:13-15</a:t>
            </a:r>
            <a:r>
              <a:rPr lang="en-US" altLang="en-US" sz="3400" dirty="0" smtClean="0">
                <a:solidFill>
                  <a:srgbClr val="800000"/>
                </a:solidFill>
              </a:rPr>
              <a:t>	</a:t>
            </a:r>
            <a:r>
              <a:rPr lang="en-US" altLang="en-US" sz="3400" dirty="0" smtClean="0"/>
              <a:t>Spirit </a:t>
            </a:r>
            <a:r>
              <a:rPr lang="en-US" altLang="en-US" sz="3400" dirty="0"/>
              <a:t>blesses in restoration</a:t>
            </a:r>
          </a:p>
          <a:p>
            <a:pPr lvl="1"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400" b="1" i="1" dirty="0">
                <a:solidFill>
                  <a:srgbClr val="800000"/>
                </a:solidFill>
              </a:rPr>
              <a:t>Isaiah </a:t>
            </a:r>
            <a:r>
              <a:rPr lang="en-US" altLang="en-US" sz="3400" b="1" i="1" dirty="0" smtClean="0">
                <a:solidFill>
                  <a:srgbClr val="800000"/>
                </a:solidFill>
              </a:rPr>
              <a:t>44:1-5</a:t>
            </a:r>
            <a:r>
              <a:rPr lang="en-US" altLang="en-US" sz="3400" dirty="0" smtClean="0">
                <a:solidFill>
                  <a:srgbClr val="800000"/>
                </a:solidFill>
              </a:rPr>
              <a:t>	</a:t>
            </a:r>
            <a:r>
              <a:rPr lang="en-US" altLang="en-US" sz="3400" dirty="0" smtClean="0"/>
              <a:t>“Spirit</a:t>
            </a:r>
            <a:r>
              <a:rPr lang="en-US" altLang="en-US" sz="3400" dirty="0"/>
              <a:t>” parallel to “blessing”</a:t>
            </a:r>
          </a:p>
          <a:p>
            <a:pPr lvl="1"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400" b="1" i="1" dirty="0">
                <a:solidFill>
                  <a:srgbClr val="800000"/>
                </a:solidFill>
              </a:rPr>
              <a:t>Psalm </a:t>
            </a:r>
            <a:r>
              <a:rPr lang="en-US" altLang="en-US" sz="3400" b="1" i="1" dirty="0" smtClean="0">
                <a:solidFill>
                  <a:srgbClr val="800000"/>
                </a:solidFill>
              </a:rPr>
              <a:t>143:4-10</a:t>
            </a:r>
            <a:r>
              <a:rPr lang="en-US" altLang="en-US" sz="3400" dirty="0" smtClean="0"/>
              <a:t>	“My </a:t>
            </a:r>
            <a:r>
              <a:rPr lang="en-US" altLang="en-US" sz="3400" dirty="0"/>
              <a:t>spirit” vs. “Thy Spirit”</a:t>
            </a:r>
          </a:p>
        </p:txBody>
      </p:sp>
    </p:spTree>
    <p:extLst>
      <p:ext uri="{BB962C8B-B14F-4D97-AF65-F5344CB8AC3E}">
        <p14:creationId xmlns:p14="http://schemas.microsoft.com/office/powerpoint/2010/main" val="24855065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663300"/>
                </a:solidFill>
              </a:rPr>
              <a:t>Holy Spirit &amp; Instruction to Israel</a:t>
            </a:r>
            <a:endParaRPr lang="en-US" altLang="en-US" dirty="0">
              <a:solidFill>
                <a:srgbClr val="663300"/>
              </a:solidFill>
            </a:endParaRPr>
          </a:p>
        </p:txBody>
      </p:sp>
      <p:pic>
        <p:nvPicPr>
          <p:cNvPr id="22531" name="Picture 3" descr="JEPEO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889" y="2365375"/>
            <a:ext cx="4300711" cy="42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099983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071563"/>
          </a:xfrm>
        </p:spPr>
        <p:txBody>
          <a:bodyPr/>
          <a:lstStyle/>
          <a:p>
            <a:r>
              <a:rPr lang="en-US" altLang="en-US" b="1" dirty="0">
                <a:solidFill>
                  <a:srgbClr val="663300"/>
                </a:solidFill>
              </a:rPr>
              <a:t>Spirit: Source of Instruction</a:t>
            </a:r>
            <a:endParaRPr lang="en-US" altLang="en-US" dirty="0">
              <a:solidFill>
                <a:srgbClr val="6633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915400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9000"/>
              </a:lnSpc>
              <a:spcBef>
                <a:spcPts val="0"/>
              </a:spcBef>
              <a:spcAft>
                <a:spcPts val="600"/>
              </a:spcAft>
              <a:buClr>
                <a:srgbClr val="8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600" dirty="0" smtClean="0">
                <a:solidFill>
                  <a:schemeClr val="tx1"/>
                </a:solidFill>
              </a:rPr>
              <a:t>Instruction to Israel is attributed to Holy Spirit</a:t>
            </a:r>
          </a:p>
          <a:p>
            <a:pPr lvl="1">
              <a:lnSpc>
                <a:spcPct val="109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400" b="1" i="1" dirty="0" smtClean="0">
                <a:solidFill>
                  <a:srgbClr val="800000"/>
                </a:solidFill>
              </a:rPr>
              <a:t>Nehemiah </a:t>
            </a:r>
            <a:r>
              <a:rPr lang="en-US" altLang="en-US" sz="3400" b="1" i="1" dirty="0">
                <a:solidFill>
                  <a:srgbClr val="800000"/>
                </a:solidFill>
              </a:rPr>
              <a:t>9:5f</a:t>
            </a:r>
            <a:r>
              <a:rPr lang="en-US" altLang="en-US" sz="3400" dirty="0">
                <a:solidFill>
                  <a:srgbClr val="800000"/>
                </a:solidFill>
              </a:rPr>
              <a:t>  </a:t>
            </a:r>
            <a:r>
              <a:rPr lang="en-US" altLang="en-US" sz="3400" dirty="0"/>
              <a:t>God directs Israel in history</a:t>
            </a:r>
          </a:p>
          <a:p>
            <a:pPr lvl="1">
              <a:lnSpc>
                <a:spcPct val="109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400" b="1" i="1" dirty="0">
                <a:solidFill>
                  <a:srgbClr val="800000"/>
                </a:solidFill>
              </a:rPr>
              <a:t>Nehemiah 9:16f</a:t>
            </a:r>
            <a:r>
              <a:rPr lang="en-US" altLang="en-US" sz="3400" dirty="0">
                <a:solidFill>
                  <a:srgbClr val="800000"/>
                </a:solidFill>
              </a:rPr>
              <a:t> </a:t>
            </a:r>
            <a:r>
              <a:rPr lang="en-US" altLang="en-US" sz="3400" dirty="0"/>
              <a:t> Spirit instructed Israel</a:t>
            </a:r>
          </a:p>
          <a:p>
            <a:pPr lvl="1">
              <a:lnSpc>
                <a:spcPct val="109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400" b="1" i="1" dirty="0">
                <a:solidFill>
                  <a:srgbClr val="800000"/>
                </a:solidFill>
              </a:rPr>
              <a:t>Micah 3:7-8</a:t>
            </a:r>
            <a:r>
              <a:rPr lang="en-US" altLang="en-US" sz="3400" dirty="0">
                <a:solidFill>
                  <a:srgbClr val="800000"/>
                </a:solidFill>
              </a:rPr>
              <a:t>  </a:t>
            </a:r>
            <a:r>
              <a:rPr lang="en-US" altLang="en-US" sz="3400" dirty="0"/>
              <a:t>Spirit revealed, not diviners</a:t>
            </a:r>
          </a:p>
          <a:p>
            <a:pPr lvl="1">
              <a:lnSpc>
                <a:spcPct val="109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400" b="1" i="1" dirty="0">
                <a:solidFill>
                  <a:srgbClr val="800000"/>
                </a:solidFill>
              </a:rPr>
              <a:t>Isaiah 63:10</a:t>
            </a:r>
            <a:r>
              <a:rPr lang="en-US" altLang="en-US" sz="3400" dirty="0">
                <a:solidFill>
                  <a:srgbClr val="800000"/>
                </a:solidFill>
              </a:rPr>
              <a:t>  </a:t>
            </a:r>
            <a:r>
              <a:rPr lang="en-US" altLang="en-US" sz="3400" dirty="0"/>
              <a:t>Rebel at word = Spirit grieved</a:t>
            </a:r>
          </a:p>
          <a:p>
            <a:pPr lvl="2">
              <a:lnSpc>
                <a:spcPct val="109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000" i="1" dirty="0"/>
              <a:t>compare </a:t>
            </a:r>
            <a:r>
              <a:rPr lang="en-US" altLang="en-US" sz="3000" b="1" i="1" dirty="0">
                <a:solidFill>
                  <a:srgbClr val="800000"/>
                </a:solidFill>
              </a:rPr>
              <a:t>Ephesians 4:30</a:t>
            </a:r>
          </a:p>
          <a:p>
            <a:pPr lvl="1">
              <a:lnSpc>
                <a:spcPct val="109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400" b="1" i="1" dirty="0">
                <a:solidFill>
                  <a:srgbClr val="800000"/>
                </a:solidFill>
              </a:rPr>
              <a:t>Zechariah 7:11-12</a:t>
            </a:r>
            <a:r>
              <a:rPr lang="en-US" altLang="en-US" sz="3400" dirty="0">
                <a:solidFill>
                  <a:srgbClr val="800000"/>
                </a:solidFill>
              </a:rPr>
              <a:t>  </a:t>
            </a:r>
            <a:r>
              <a:rPr lang="en-US" altLang="en-US" sz="3400" dirty="0"/>
              <a:t>Law spurned of Spirit</a:t>
            </a:r>
          </a:p>
          <a:p>
            <a:pPr>
              <a:lnSpc>
                <a:spcPct val="109000"/>
              </a:lnSpc>
              <a:spcBef>
                <a:spcPts val="0"/>
              </a:spcBef>
              <a:spcAft>
                <a:spcPts val="600"/>
              </a:spcAft>
              <a:buClr>
                <a:srgbClr val="8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600" dirty="0"/>
              <a:t>Charge of Stephen confirms (</a:t>
            </a:r>
            <a:r>
              <a:rPr lang="en-US" altLang="en-US" sz="3600" b="1" i="1" dirty="0">
                <a:solidFill>
                  <a:srgbClr val="800000"/>
                </a:solidFill>
              </a:rPr>
              <a:t>Acts 7:51-53</a:t>
            </a:r>
            <a:r>
              <a:rPr lang="en-US" altLang="en-US" sz="3600" dirty="0"/>
              <a:t>)</a:t>
            </a:r>
          </a:p>
          <a:p>
            <a:pPr>
              <a:lnSpc>
                <a:spcPct val="109000"/>
              </a:lnSpc>
              <a:spcBef>
                <a:spcPts val="0"/>
              </a:spcBef>
              <a:spcAft>
                <a:spcPts val="600"/>
              </a:spcAft>
              <a:buClr>
                <a:srgbClr val="8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3600" dirty="0"/>
              <a:t>NT says OT revelation of Spirit (</a:t>
            </a:r>
            <a:r>
              <a:rPr lang="en-US" altLang="en-US" sz="3600" b="1" i="1" dirty="0">
                <a:solidFill>
                  <a:srgbClr val="800000"/>
                </a:solidFill>
              </a:rPr>
              <a:t>2 Pet. 1:21</a:t>
            </a:r>
            <a:r>
              <a:rPr lang="en-US" alt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36784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663300"/>
                </a:solidFill>
              </a:rPr>
              <a:t>Holy Spirit &amp; The Temple</a:t>
            </a:r>
          </a:p>
        </p:txBody>
      </p:sp>
      <p:pic>
        <p:nvPicPr>
          <p:cNvPr id="24579" name="Picture 3" descr="WR604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62" y="2254232"/>
            <a:ext cx="6702838" cy="442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14146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663300"/>
                </a:solidFill>
              </a:rPr>
              <a:t>Holy Spirit: Tabernacle to Temple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32025"/>
            <a:ext cx="8763000" cy="4625975"/>
          </a:xfrm>
        </p:spPr>
        <p:txBody>
          <a:bodyPr>
            <a:normAutofit lnSpcReduction="10000"/>
          </a:bodyPr>
          <a:lstStyle/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Spirit’s preparations for tabernacle</a:t>
            </a:r>
          </a:p>
          <a:p>
            <a:pPr lvl="1"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400" b="1" i="1" dirty="0">
                <a:solidFill>
                  <a:srgbClr val="800000"/>
                </a:solidFill>
              </a:rPr>
              <a:t>Exodus 31:1-5</a:t>
            </a:r>
            <a:r>
              <a:rPr lang="en-US" altLang="en-US" sz="3400" dirty="0">
                <a:solidFill>
                  <a:srgbClr val="800000"/>
                </a:solidFill>
              </a:rPr>
              <a:t>  </a:t>
            </a:r>
            <a:r>
              <a:rPr lang="en-US" altLang="en-US" sz="3400" dirty="0"/>
              <a:t>Bezalel &amp; Holy Spirit</a:t>
            </a:r>
          </a:p>
          <a:p>
            <a:pPr lvl="1"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400" b="1" i="1" dirty="0">
                <a:solidFill>
                  <a:srgbClr val="800000"/>
                </a:solidFill>
              </a:rPr>
              <a:t>Exodus 35:30 - 39:43</a:t>
            </a:r>
            <a:endParaRPr lang="en-US" altLang="en-US" sz="3400" dirty="0">
              <a:solidFill>
                <a:srgbClr val="800000"/>
              </a:solidFill>
            </a:endParaRPr>
          </a:p>
          <a:p>
            <a:pPr lvl="2">
              <a:buClr>
                <a:srgbClr val="006600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altLang="en-US" sz="3000" b="1" i="1" dirty="0" smtClean="0"/>
              <a:t>Work </a:t>
            </a:r>
            <a:r>
              <a:rPr lang="en-US" altLang="en-US" sz="3000" b="1" i="1" dirty="0"/>
              <a:t>done as shown by Spirit of God</a:t>
            </a:r>
            <a:endParaRPr lang="en-US" altLang="en-US" sz="3000" b="1" dirty="0"/>
          </a:p>
          <a:p>
            <a:pPr lvl="1">
              <a:buClr>
                <a:srgbClr val="0000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3400" b="1" i="1" dirty="0">
                <a:solidFill>
                  <a:srgbClr val="800000"/>
                </a:solidFill>
              </a:rPr>
              <a:t>Exodus 40:34f</a:t>
            </a:r>
            <a:r>
              <a:rPr lang="en-US" altLang="en-US" sz="3400" dirty="0">
                <a:solidFill>
                  <a:srgbClr val="800000"/>
                </a:solidFill>
              </a:rPr>
              <a:t>  </a:t>
            </a:r>
            <a:r>
              <a:rPr lang="en-US" altLang="en-US" sz="3400" dirty="0"/>
              <a:t>Cloud filled tabernacle</a:t>
            </a:r>
          </a:p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1"/>
                </a:solidFill>
              </a:rPr>
              <a:t>Note: </a:t>
            </a:r>
            <a:r>
              <a:rPr lang="en-US" altLang="en-US" sz="3600" b="1" i="1" dirty="0">
                <a:solidFill>
                  <a:schemeClr val="tx1"/>
                </a:solidFill>
              </a:rPr>
              <a:t>Blessing came after instruction kept</a:t>
            </a:r>
            <a:endParaRPr lang="en-US" altLang="en-US" sz="3600" i="1" dirty="0">
              <a:solidFill>
                <a:schemeClr val="tx1"/>
              </a:solidFill>
            </a:endParaRPr>
          </a:p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Later under Solomon, temple built as permanent dwelling place (</a:t>
            </a:r>
            <a:r>
              <a:rPr lang="en-US" altLang="en-US" sz="3600" b="1" i="1" dirty="0">
                <a:solidFill>
                  <a:srgbClr val="800000"/>
                </a:solidFill>
              </a:rPr>
              <a:t>1 Kings 8</a:t>
            </a:r>
            <a:r>
              <a:rPr lang="en-US" alt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37108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663300"/>
                </a:solidFill>
              </a:rPr>
              <a:t>Dedication of Temple in 1 Kings 8</a:t>
            </a:r>
            <a:endParaRPr lang="en-US" altLang="en-US" sz="4800" dirty="0">
              <a:solidFill>
                <a:srgbClr val="6633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8686800" cy="45720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All had been built according to plan</a:t>
            </a:r>
          </a:p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Cloud filled the house (</a:t>
            </a:r>
            <a:r>
              <a:rPr lang="en-US" altLang="en-US" sz="3600" b="1" i="1" dirty="0">
                <a:solidFill>
                  <a:srgbClr val="800000"/>
                </a:solidFill>
              </a:rPr>
              <a:t>vs. 10-11</a:t>
            </a:r>
            <a:r>
              <a:rPr lang="en-US" altLang="en-US" sz="3600" dirty="0"/>
              <a:t>)</a:t>
            </a:r>
          </a:p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Solomon prays in dedication (</a:t>
            </a:r>
            <a:r>
              <a:rPr lang="en-US" altLang="en-US" sz="3600" b="1" i="1" dirty="0">
                <a:solidFill>
                  <a:srgbClr val="800000"/>
                </a:solidFill>
              </a:rPr>
              <a:t>vs. 12-53</a:t>
            </a:r>
            <a:r>
              <a:rPr lang="en-US" altLang="en-US" sz="3600" dirty="0"/>
              <a:t>)</a:t>
            </a:r>
          </a:p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Repeatedly calls it God’s house or dwelling</a:t>
            </a:r>
          </a:p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Yet, not literal dwelling place (</a:t>
            </a:r>
            <a:r>
              <a:rPr lang="en-US" altLang="en-US" sz="3600" b="1" i="1" dirty="0">
                <a:solidFill>
                  <a:srgbClr val="800000"/>
                </a:solidFill>
              </a:rPr>
              <a:t>vs. 27-30</a:t>
            </a:r>
            <a:r>
              <a:rPr lang="en-US" altLang="en-US" sz="3600" dirty="0"/>
              <a:t>)</a:t>
            </a:r>
          </a:p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rgbClr val="006600"/>
                </a:solidFill>
              </a:rPr>
              <a:t>What is </a:t>
            </a:r>
            <a:r>
              <a:rPr lang="en-US" altLang="en-US" sz="3600" b="1" dirty="0" smtClean="0">
                <a:solidFill>
                  <a:srgbClr val="006600"/>
                </a:solidFill>
              </a:rPr>
              <a:t>meant by God “dwelling” in temple?</a:t>
            </a:r>
            <a:endParaRPr lang="en-US" altLang="en-US" sz="3600" dirty="0">
              <a:solidFill>
                <a:srgbClr val="006600"/>
              </a:solidFill>
            </a:endParaRPr>
          </a:p>
          <a:p>
            <a:pPr>
              <a:buClr>
                <a:srgbClr val="800000"/>
              </a:buClr>
              <a:buFont typeface="Arial" panose="020B0604020202020204" pitchFamily="34" charset="0"/>
              <a:buChar char="•"/>
            </a:pPr>
            <a:r>
              <a:rPr lang="en-US" altLang="en-US" sz="3600" dirty="0"/>
              <a:t>Place </a:t>
            </a:r>
            <a:r>
              <a:rPr lang="en-US" altLang="en-US" sz="3600" u="sng" dirty="0"/>
              <a:t>symbolized</a:t>
            </a:r>
            <a:r>
              <a:rPr lang="en-US" altLang="en-US" sz="3600" dirty="0"/>
              <a:t> God’s abiding with Israel through blessings &amp; instruction (</a:t>
            </a:r>
            <a:r>
              <a:rPr lang="en-US" altLang="en-US" sz="3600" b="1" i="1" dirty="0">
                <a:solidFill>
                  <a:srgbClr val="800000"/>
                </a:solidFill>
              </a:rPr>
              <a:t>vs. 31-53</a:t>
            </a:r>
            <a:r>
              <a:rPr lang="en-US" alt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23057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663300"/>
                </a:solidFill>
              </a:rPr>
              <a:t>Holy Spirit Works </a:t>
            </a:r>
            <a:r>
              <a:rPr lang="en-US" altLang="en-US" b="1" dirty="0" smtClean="0">
                <a:solidFill>
                  <a:srgbClr val="663300"/>
                </a:solidFill>
              </a:rPr>
              <a:t>with </a:t>
            </a:r>
            <a:r>
              <a:rPr lang="en-US" altLang="en-US" b="1" dirty="0">
                <a:solidFill>
                  <a:srgbClr val="663300"/>
                </a:solidFill>
              </a:rPr>
              <a:t>People</a:t>
            </a:r>
            <a:endParaRPr lang="en-US" altLang="en-US" dirty="0">
              <a:solidFill>
                <a:srgbClr val="6633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0"/>
            <a:ext cx="5486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0566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rinthian columns design template">
  <a:themeElements>
    <a:clrScheme name="Corinthian columns design templat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orinthian columns design templat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inthian colum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Corinthian columns design template</Template>
  <TotalTime>13022</TotalTime>
  <Words>602</Words>
  <Application>Microsoft Office PowerPoint</Application>
  <PresentationFormat>On-screen Show (4:3)</PresentationFormat>
  <Paragraphs>86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Corinthian columns design template</vt:lpstr>
      <vt:lpstr>Hardcover</vt:lpstr>
      <vt:lpstr>The Person &amp; Work of the Holy Spirit</vt:lpstr>
      <vt:lpstr>Holy Spirit’s Work Is:  Instructing &amp; Blessing </vt:lpstr>
      <vt:lpstr>Blessings Brought by Spirit</vt:lpstr>
      <vt:lpstr>Holy Spirit &amp; Instruction to Israel</vt:lpstr>
      <vt:lpstr>Spirit: Source of Instruction</vt:lpstr>
      <vt:lpstr>Holy Spirit &amp; The Temple</vt:lpstr>
      <vt:lpstr>Holy Spirit: Tabernacle to Temple</vt:lpstr>
      <vt:lpstr>Dedication of Temple in 1 Kings 8</vt:lpstr>
      <vt:lpstr>Holy Spirit Works with People</vt:lpstr>
      <vt:lpstr>Not Always Miraculous</vt:lpstr>
      <vt:lpstr>Miracles May Be Temporary</vt:lpstr>
      <vt:lpstr>Holy Spirit &amp; Messianic Promise</vt:lpstr>
      <vt:lpstr>Spirit “With” &amp; “Upon” Messiah</vt:lpstr>
      <vt:lpstr>Holy Spirit Evidenced by Coming of the New Kingdom</vt:lpstr>
      <vt:lpstr>Pouring Forth of Spirit on Pentecost</vt:lpstr>
      <vt:lpstr>Salvation &amp; Kingdom of Christ Now Present Reality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Holy Spirit</dc:title>
  <dc:creator>Joe R Price</dc:creator>
  <cp:lastModifiedBy>Harry</cp:lastModifiedBy>
  <cp:revision>106</cp:revision>
  <dcterms:created xsi:type="dcterms:W3CDTF">2007-06-26T18:03:58Z</dcterms:created>
  <dcterms:modified xsi:type="dcterms:W3CDTF">2015-04-26T13:24:28Z</dcterms:modified>
</cp:coreProperties>
</file>