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85" r:id="rId2"/>
  </p:sldMasterIdLst>
  <p:notesMasterIdLst>
    <p:notesMasterId r:id="rId32"/>
  </p:notesMasterIdLst>
  <p:sldIdLst>
    <p:sldId id="256" r:id="rId3"/>
    <p:sldId id="288" r:id="rId4"/>
    <p:sldId id="290" r:id="rId5"/>
    <p:sldId id="291" r:id="rId6"/>
    <p:sldId id="292" r:id="rId7"/>
    <p:sldId id="293" r:id="rId8"/>
    <p:sldId id="314" r:id="rId9"/>
    <p:sldId id="297" r:id="rId10"/>
    <p:sldId id="316" r:id="rId11"/>
    <p:sldId id="295" r:id="rId12"/>
    <p:sldId id="317" r:id="rId13"/>
    <p:sldId id="299" r:id="rId14"/>
    <p:sldId id="300" r:id="rId15"/>
    <p:sldId id="301" r:id="rId16"/>
    <p:sldId id="302" r:id="rId17"/>
    <p:sldId id="320" r:id="rId18"/>
    <p:sldId id="303" r:id="rId19"/>
    <p:sldId id="304" r:id="rId20"/>
    <p:sldId id="305" r:id="rId21"/>
    <p:sldId id="306" r:id="rId22"/>
    <p:sldId id="307" r:id="rId23"/>
    <p:sldId id="318" r:id="rId24"/>
    <p:sldId id="308" r:id="rId25"/>
    <p:sldId id="309" r:id="rId26"/>
    <p:sldId id="319" r:id="rId27"/>
    <p:sldId id="310" r:id="rId28"/>
    <p:sldId id="311" r:id="rId29"/>
    <p:sldId id="312" r:id="rId30"/>
    <p:sldId id="31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663300"/>
    <a:srgbClr val="800080"/>
    <a:srgbClr val="FFFF00"/>
    <a:srgbClr val="FF33CC"/>
    <a:srgbClr val="003300"/>
    <a:srgbClr val="FF8FC7"/>
    <a:srgbClr val="B00058"/>
    <a:srgbClr val="FF89C4"/>
    <a:srgbClr val="AC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7" autoAdjust="0"/>
    <p:restoredTop sz="94684" autoAdjust="0"/>
  </p:normalViewPr>
  <p:slideViewPr>
    <p:cSldViewPr>
      <p:cViewPr varScale="1">
        <p:scale>
          <a:sx n="71" d="100"/>
          <a:sy n="71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78E9E0-5602-4FA2-ADAD-1B5A88608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20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919232-7856-4C47-AF46-A48EA00FE182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7F3E2-0877-4575-A111-9CEF9879E1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0970D-D427-4910-8FCC-758541E875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1CEF-97B5-43DF-9C66-29C3AA3ABC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D27F3E2-0877-4575-A111-9CEF9879E1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98C42-3D73-4DEA-808C-F4DDBAFBD0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A83229-3C01-48A2-9B8D-342071F281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65346-17FE-4988-8888-01B6FEC839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F990A-807D-4771-910F-539C4E9506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713A5C-EFBA-40D3-8682-8A75A7E2834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9FE84-905D-4827-A3ED-5E2861F0C7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859D1-8474-419A-A3D2-4076F4533E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98C42-3D73-4DEA-808C-F4DDBAFBD0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F0029-6A3D-40B8-A03D-4E8007CD81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80970D-D427-4910-8FCC-758541E875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401CEF-97B5-43DF-9C66-29C3AA3ABC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17EF17B-512E-404B-BC7D-A7B843523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750397"/>
      </p:ext>
    </p:extLst>
  </p:cSld>
  <p:clrMapOvr>
    <a:masterClrMapping/>
  </p:clrMapOvr>
  <p:transition>
    <p:pull dir="l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A2C7674-4C27-4628-8C13-EC95BE166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299408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83229-3C01-48A2-9B8D-342071F28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65346-17FE-4988-8888-01B6FEC83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990A-807D-4771-910F-539C4E9506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13A5C-EFBA-40D3-8682-8A75A7E28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9FE84-905D-4827-A3ED-5E2861F0C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59D1-8474-419A-A3D2-4076F4533E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F0029-6A3D-40B8-A03D-4E8007CD8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B35C1D66-4156-4020-9AF6-FF3A77D3EB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35C1D66-4156-4020-9AF6-FF3A77D3EB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Times New Roman" panose="02020603050405020304" pitchFamily="18" charset="0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1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Word_97_-_2003_Document1.doc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8458200" cy="2819400"/>
          </a:xfrm>
          <a:effectLst>
            <a:reflection blurRad="6350" stA="75000" endPos="10000" dir="5400000" sy="-100000" algn="bl" rotWithShape="0"/>
          </a:effectLst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7500" b="1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Person &amp; Work of </a:t>
            </a:r>
            <a:r>
              <a:rPr lang="en-US" sz="7500" b="1" dirty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7500" b="1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Holy Spirit</a:t>
            </a:r>
            <a:endParaRPr lang="en-US" sz="7500" b="1" baseline="30000" dirty="0" smtClean="0">
              <a:ln w="0"/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4953000" cy="2970213"/>
          </a:xfrm>
        </p:spPr>
        <p:txBody>
          <a:bodyPr anchor="ctr">
            <a:noAutofit/>
          </a:bodyPr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Miraculous Action of Holy Spirit in Apostolic Time </a:t>
            </a:r>
          </a:p>
        </p:txBody>
      </p:sp>
      <p:pic>
        <p:nvPicPr>
          <p:cNvPr id="6" name="Picture 3" descr="C:\My Documents\My Documents\Graphics\BSNEA001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7187"/>
            <a:ext cx="3796811" cy="37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7620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15:24-27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762000"/>
            <a:ext cx="8839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“If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had not done among them the works which no one else did, they would have no sin; but now they have seen and also hated both Me and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 Father. </a:t>
            </a:r>
            <a:r>
              <a:rPr lang="en-US" sz="3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 this happened that the word might be fulfilled which is written in their law, ‘They hated Me without a cause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.’ </a:t>
            </a:r>
            <a:r>
              <a:rPr lang="en-US" sz="3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Helper comes, whom I shall send to you from the Father, the Spirit of truth who proceeds from the Father, He will testify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Me. </a:t>
            </a:r>
            <a:r>
              <a:rPr lang="en-US" sz="30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3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you also will bear witness, because you have been with Me from the beginning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85517"/>
            <a:ext cx="9144000" cy="1772483"/>
          </a:xfrm>
          <a:prstGeom prst="rect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8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they stayed there a long time, speaking boldly in the Lord, who was bearing witness to the word of His grace, granting signs and wonders to be done by their hands.</a:t>
            </a:r>
          </a:p>
          <a:p>
            <a:pPr algn="ctr">
              <a:lnSpc>
                <a:spcPct val="88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14:3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05753" y="3240741"/>
            <a:ext cx="3505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905000" y="4092388"/>
            <a:ext cx="3200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5931417"/>
            <a:ext cx="51816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2400" y="6320118"/>
            <a:ext cx="7543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62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Plain Statements of Purpose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534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 smtClean="0">
                <a:solidFill>
                  <a:srgbClr val="800000"/>
                </a:solidFill>
              </a:rPr>
              <a:t>Mark </a:t>
            </a:r>
            <a:r>
              <a:rPr lang="en-US" altLang="en-US" sz="3600" b="1" dirty="0">
                <a:solidFill>
                  <a:srgbClr val="800000"/>
                </a:solidFill>
              </a:rPr>
              <a:t>16:17-20</a:t>
            </a:r>
          </a:p>
          <a:p>
            <a:pPr lvl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Word confirmed by accompanying signs</a:t>
            </a:r>
          </a:p>
          <a:p>
            <a:pPr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800000"/>
                </a:solidFill>
              </a:rPr>
              <a:t>John 15:24-27</a:t>
            </a:r>
            <a:endParaRPr lang="en-US" altLang="en-US" sz="3600" dirty="0">
              <a:solidFill>
                <a:srgbClr val="800000"/>
              </a:solidFill>
            </a:endParaRPr>
          </a:p>
          <a:p>
            <a:pPr lvl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Witness of apostles &amp; witness of Spirit</a:t>
            </a:r>
          </a:p>
          <a:p>
            <a:pPr lvl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Principle upheld of plurality of witnesses</a:t>
            </a:r>
          </a:p>
          <a:p>
            <a:pPr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 smtClean="0">
                <a:solidFill>
                  <a:srgbClr val="800000"/>
                </a:solidFill>
              </a:rPr>
              <a:t>Hebrews </a:t>
            </a:r>
            <a:r>
              <a:rPr lang="en-US" altLang="en-US" sz="3600" b="1" dirty="0">
                <a:solidFill>
                  <a:srgbClr val="800000"/>
                </a:solidFill>
              </a:rPr>
              <a:t>2:1-4</a:t>
            </a:r>
          </a:p>
          <a:p>
            <a:pPr lvl="1">
              <a:lnSpc>
                <a:spcPct val="10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Signs, wonders, powers &amp; gifts of Spirit were witness of God to revealed message</a:t>
            </a:r>
          </a:p>
        </p:txBody>
      </p:sp>
    </p:spTree>
    <p:extLst>
      <p:ext uri="{BB962C8B-B14F-4D97-AF65-F5344CB8AC3E}">
        <p14:creationId xmlns:p14="http://schemas.microsoft.com/office/powerpoint/2010/main" val="30001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1003042"/>
            <a:ext cx="8915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Therefore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give the more earnest heed to the things we have heard, lest we drift away. 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if the word spoken through angels proved steadfast, and every transgression and disobedience received a just reward, 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shall we escape if we neglect so great a salvation, which at the first began to be spoken by the Lord, and was confirmed to us by those who heard Him, 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also bearing witness both with signs and wonders, with various miracles, 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Spirit,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will?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5960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Hebrews 2:1-4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4419600"/>
            <a:ext cx="327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152900" y="4912659"/>
            <a:ext cx="40005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5410200"/>
            <a:ext cx="8305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8600" y="5916706"/>
            <a:ext cx="41529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55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447800"/>
          </a:xfrm>
          <a:effectLst/>
        </p:spPr>
        <p:txBody>
          <a:bodyPr/>
          <a:lstStyle/>
          <a:p>
            <a:r>
              <a:rPr lang="en-US" altLang="en-US" sz="6000" b="1" dirty="0">
                <a:solidFill>
                  <a:srgbClr val="663300"/>
                </a:solidFill>
              </a:rPr>
              <a:t>Summary of Purpose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62200"/>
            <a:ext cx="8915400" cy="4114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en-US" sz="4000" b="1" dirty="0"/>
              <a:t>(1) Reveal message under divine control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en-US" sz="4000" b="1" dirty="0"/>
              <a:t>(2) Confirm truth revealed by apostles</a:t>
            </a:r>
          </a:p>
          <a:p>
            <a:pPr>
              <a:lnSpc>
                <a:spcPct val="110000"/>
              </a:lnSpc>
              <a:spcBef>
                <a:spcPts val="600"/>
              </a:spcBef>
              <a:buFontTx/>
              <a:buNone/>
            </a:pPr>
            <a:r>
              <a:rPr lang="en-US" altLang="en-US" sz="4000" b="1" dirty="0"/>
              <a:t>(3) Evidence divine origin of message</a:t>
            </a:r>
          </a:p>
          <a:p>
            <a:pPr algn="ctr">
              <a:buFontTx/>
              <a:buNone/>
            </a:pPr>
            <a:r>
              <a:rPr lang="en-US" altLang="en-US" sz="3200" b="1" dirty="0" smtClean="0">
                <a:solidFill>
                  <a:srgbClr val="0070C0"/>
                </a:solidFill>
              </a:rPr>
              <a:t>__________________________________________</a:t>
            </a:r>
          </a:p>
          <a:p>
            <a:pPr>
              <a:buFontTx/>
              <a:buNone/>
            </a:pPr>
            <a:endParaRPr lang="en-US" altLang="en-US" sz="1800" b="1" dirty="0" smtClean="0"/>
          </a:p>
          <a:p>
            <a:pPr algn="ctr">
              <a:buFontTx/>
              <a:buNone/>
            </a:pPr>
            <a:r>
              <a:rPr lang="en-US" altLang="en-US" sz="4400" b="1" dirty="0" smtClean="0">
                <a:solidFill>
                  <a:srgbClr val="800000"/>
                </a:solidFill>
              </a:rPr>
              <a:t>CONFIRM </a:t>
            </a:r>
            <a:r>
              <a:rPr lang="en-US" altLang="en-US" sz="4400" b="1" dirty="0">
                <a:solidFill>
                  <a:srgbClr val="800000"/>
                </a:solidFill>
              </a:rPr>
              <a:t>THE WORD</a:t>
            </a:r>
          </a:p>
        </p:txBody>
      </p:sp>
    </p:spTree>
    <p:extLst>
      <p:ext uri="{BB962C8B-B14F-4D97-AF65-F5344CB8AC3E}">
        <p14:creationId xmlns:p14="http://schemas.microsoft.com/office/powerpoint/2010/main" val="321767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effectLst/>
        </p:spPr>
        <p:txBody>
          <a:bodyPr/>
          <a:lstStyle/>
          <a:p>
            <a:r>
              <a:rPr lang="en-US" altLang="en-US" sz="4900" b="1" dirty="0">
                <a:solidFill>
                  <a:srgbClr val="663300"/>
                </a:solidFill>
              </a:rPr>
              <a:t>Case Study of Corinthian </a:t>
            </a:r>
            <a:r>
              <a:rPr lang="en-US" altLang="en-US" sz="4900" b="1" dirty="0" smtClean="0">
                <a:solidFill>
                  <a:srgbClr val="663300"/>
                </a:solidFill>
              </a:rPr>
              <a:t>Church</a:t>
            </a:r>
            <a:br>
              <a:rPr lang="en-US" altLang="en-US" sz="4900" b="1" dirty="0" smtClean="0">
                <a:solidFill>
                  <a:srgbClr val="663300"/>
                </a:solidFill>
              </a:rPr>
            </a:br>
            <a:r>
              <a:rPr lang="en-US" altLang="en-US" sz="4400" b="1" dirty="0" smtClean="0">
                <a:solidFill>
                  <a:srgbClr val="663300"/>
                </a:solidFill>
              </a:rPr>
              <a:t>(</a:t>
            </a:r>
            <a:r>
              <a:rPr lang="en-US" altLang="en-US" sz="4400" b="1" dirty="0" smtClean="0">
                <a:solidFill>
                  <a:srgbClr val="800000"/>
                </a:solidFill>
              </a:rPr>
              <a:t>1</a:t>
            </a:r>
            <a:r>
              <a:rPr lang="en-US" altLang="en-US" sz="4400" b="1" baseline="30000" dirty="0" smtClean="0">
                <a:solidFill>
                  <a:srgbClr val="800000"/>
                </a:solidFill>
              </a:rPr>
              <a:t>st</a:t>
            </a:r>
            <a:r>
              <a:rPr lang="en-US" altLang="en-US" sz="4400" b="1" dirty="0" smtClean="0">
                <a:solidFill>
                  <a:srgbClr val="800000"/>
                </a:solidFill>
              </a:rPr>
              <a:t> Cor. 12 – 14</a:t>
            </a:r>
            <a:r>
              <a:rPr lang="en-US" altLang="en-US" sz="4400" b="1" dirty="0" smtClean="0">
                <a:solidFill>
                  <a:srgbClr val="663300"/>
                </a:solidFill>
              </a:rPr>
              <a:t>)</a:t>
            </a:r>
            <a:endParaRPr lang="en-US" altLang="en-US" sz="4400" b="1" dirty="0">
              <a:solidFill>
                <a:srgbClr val="663300"/>
              </a:solidFill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284083"/>
              </p:ext>
            </p:extLst>
          </p:nvPr>
        </p:nvGraphicFramePr>
        <p:xfrm>
          <a:off x="7620000" y="3429000"/>
          <a:ext cx="1136650" cy="214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" name="A&amp;L Draw Graphic" r:id="rId3" imgW="1136520" imgH="2141280" progId="ALScenerio">
                  <p:embed/>
                </p:oleObj>
              </mc:Choice>
              <mc:Fallback>
                <p:oleObj name="A&amp;L Draw Graphic" r:id="rId3" imgW="1136520" imgH="214128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429000"/>
                        <a:ext cx="1136650" cy="214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54336"/>
              </p:ext>
            </p:extLst>
          </p:nvPr>
        </p:nvGraphicFramePr>
        <p:xfrm>
          <a:off x="6934200" y="1447800"/>
          <a:ext cx="995363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9" name="A&amp;L Draw Graphic" r:id="rId5" imgW="996480" imgH="2688120" progId="ALScenerio">
                  <p:embed/>
                </p:oleObj>
              </mc:Choice>
              <mc:Fallback>
                <p:oleObj name="A&amp;L Draw Graphic" r:id="rId5" imgW="996480" imgH="268812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1447800"/>
                        <a:ext cx="995363" cy="268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28600" y="1447800"/>
          <a:ext cx="973138" cy="315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0" name="A&amp;L Draw Graphic" r:id="rId7" imgW="1044720" imgH="3379320" progId="ALScenerio">
                  <p:embed/>
                </p:oleObj>
              </mc:Choice>
              <mc:Fallback>
                <p:oleObj name="A&amp;L Draw Graphic" r:id="rId7" imgW="1044720" imgH="337932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973138" cy="315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49738"/>
              </p:ext>
            </p:extLst>
          </p:nvPr>
        </p:nvGraphicFramePr>
        <p:xfrm>
          <a:off x="6019800" y="2057400"/>
          <a:ext cx="931863" cy="314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" name="A&amp;L Draw Graphic" r:id="rId9" imgW="932760" imgH="3148200" progId="ALScenerio">
                  <p:embed/>
                </p:oleObj>
              </mc:Choice>
              <mc:Fallback>
                <p:oleObj name="A&amp;L Draw Graphic" r:id="rId9" imgW="932760" imgH="314820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2057400"/>
                        <a:ext cx="931863" cy="314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1752600" y="1752600"/>
          <a:ext cx="881063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" name="A&amp;L Draw Graphic" r:id="rId11" imgW="740520" imgH="2382480" progId="ALScenerio">
                  <p:embed/>
                </p:oleObj>
              </mc:Choice>
              <mc:Fallback>
                <p:oleObj name="A&amp;L Draw Graphic" r:id="rId11" imgW="740520" imgH="238248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881063" cy="284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30086"/>
              </p:ext>
            </p:extLst>
          </p:nvPr>
        </p:nvGraphicFramePr>
        <p:xfrm>
          <a:off x="1066800" y="3924300"/>
          <a:ext cx="120015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A&amp;L Draw Graphic" r:id="rId13" imgW="1218600" imgH="2819880" progId="ALScenerio">
                  <p:embed/>
                </p:oleObj>
              </mc:Choice>
              <mc:Fallback>
                <p:oleObj name="A&amp;L Draw Graphic" r:id="rId13" imgW="1218600" imgH="281988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24300"/>
                        <a:ext cx="120015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51273"/>
              </p:ext>
            </p:extLst>
          </p:nvPr>
        </p:nvGraphicFramePr>
        <p:xfrm>
          <a:off x="3200400" y="2522537"/>
          <a:ext cx="1636713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A&amp;L Draw Graphic" r:id="rId15" imgW="1677600" imgH="3039120" progId="ALScenerio">
                  <p:embed/>
                </p:oleObj>
              </mc:Choice>
              <mc:Fallback>
                <p:oleObj name="A&amp;L Draw Graphic" r:id="rId15" imgW="1677600" imgH="303912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522537"/>
                        <a:ext cx="1636713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13381"/>
              </p:ext>
            </p:extLst>
          </p:nvPr>
        </p:nvGraphicFramePr>
        <p:xfrm>
          <a:off x="4930775" y="2592387"/>
          <a:ext cx="1028700" cy="297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A&amp;L Draw Graphic" r:id="rId17" imgW="1321920" imgH="3807360" progId="ALScenerio">
                  <p:embed/>
                </p:oleObj>
              </mc:Choice>
              <mc:Fallback>
                <p:oleObj name="A&amp;L Draw Graphic" r:id="rId17" imgW="1321920" imgH="3807360" progId="ALSceneri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2592387"/>
                        <a:ext cx="1028700" cy="297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28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490" y="304800"/>
            <a:ext cx="7756263" cy="1319606"/>
          </a:xfrm>
          <a:effectLst/>
        </p:spPr>
        <p:txBody>
          <a:bodyPr/>
          <a:lstStyle/>
          <a:p>
            <a:r>
              <a:rPr lang="en-US" altLang="en-US" sz="4800" b="1" dirty="0" smtClean="0">
                <a:solidFill>
                  <a:srgbClr val="800000"/>
                </a:solidFill>
              </a:rPr>
              <a:t>1</a:t>
            </a:r>
            <a:r>
              <a:rPr lang="en-US" altLang="en-US" sz="4800" b="1" baseline="30000" dirty="0" smtClean="0">
                <a:solidFill>
                  <a:srgbClr val="800000"/>
                </a:solidFill>
              </a:rPr>
              <a:t>st</a:t>
            </a:r>
            <a:r>
              <a:rPr lang="en-US" altLang="en-US" sz="4800" b="1" dirty="0" smtClean="0">
                <a:solidFill>
                  <a:srgbClr val="800000"/>
                </a:solidFill>
              </a:rPr>
              <a:t> Corinthians 12:4-11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2112085"/>
            <a:ext cx="91440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diversities of gifts, but the same Spirit.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differences of ministries, but the same Lord.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there are diversities of activities, but it is the same God who works all in all.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 manifestation of the Spirit is given to each one for the profit of all: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to one is given the word of wisdom through the Spirit, to another the word of knowledge through the same Spirit,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another faith by the same Spirit, to another gifts of healings by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Spirit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another the working of miracles, to another prophecy, to another discerning of spirits, to another different kinds of tongues, to another the interpretation of tongues.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one and the same Spirit works 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things,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wills.</a:t>
            </a:r>
          </a:p>
        </p:txBody>
      </p:sp>
    </p:spTree>
    <p:extLst>
      <p:ext uri="{BB962C8B-B14F-4D97-AF65-F5344CB8AC3E}">
        <p14:creationId xmlns:p14="http://schemas.microsoft.com/office/powerpoint/2010/main" val="6714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7526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Gifts of Spirit </a:t>
            </a:r>
            <a:r>
              <a:rPr lang="en-US" altLang="en-US" b="1" dirty="0" smtClean="0">
                <a:solidFill>
                  <a:srgbClr val="663300"/>
                </a:solidFill>
              </a:rPr>
              <a:t>Identified</a:t>
            </a:r>
            <a:br>
              <a:rPr lang="en-US" altLang="en-US" b="1" dirty="0" smtClean="0">
                <a:solidFill>
                  <a:srgbClr val="663300"/>
                </a:solidFill>
              </a:rPr>
            </a:br>
            <a:r>
              <a:rPr lang="en-US" altLang="en-US" sz="4400" b="1" dirty="0" smtClean="0">
                <a:solidFill>
                  <a:srgbClr val="663300"/>
                </a:solidFill>
              </a:rPr>
              <a:t>(</a:t>
            </a:r>
            <a:r>
              <a:rPr lang="en-US" altLang="en-US" sz="4400" b="1" i="1" dirty="0" smtClean="0">
                <a:solidFill>
                  <a:srgbClr val="800000"/>
                </a:solidFill>
              </a:rPr>
              <a:t>1</a:t>
            </a:r>
            <a:r>
              <a:rPr lang="en-US" altLang="en-US" sz="4400" b="1" i="1" baseline="30000" dirty="0" smtClean="0">
                <a:solidFill>
                  <a:srgbClr val="800000"/>
                </a:solidFill>
              </a:rPr>
              <a:t>st</a:t>
            </a:r>
            <a:r>
              <a:rPr lang="en-US" altLang="en-US" sz="4400" b="1" i="1" dirty="0" smtClean="0">
                <a:solidFill>
                  <a:srgbClr val="800000"/>
                </a:solidFill>
              </a:rPr>
              <a:t> Corinthians 12:4-11</a:t>
            </a:r>
            <a:r>
              <a:rPr lang="en-US" altLang="en-US" sz="4400" b="1" dirty="0" smtClean="0">
                <a:solidFill>
                  <a:srgbClr val="663300"/>
                </a:solidFill>
              </a:rPr>
              <a:t>)</a:t>
            </a:r>
            <a:endParaRPr lang="en-US" altLang="en-US" sz="4400" dirty="0">
              <a:solidFill>
                <a:srgbClr val="663300"/>
              </a:solidFill>
            </a:endParaRPr>
          </a:p>
        </p:txBody>
      </p:sp>
      <p:graphicFrame>
        <p:nvGraphicFramePr>
          <p:cNvPr id="33795" name="Object 3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808132220"/>
              </p:ext>
            </p:extLst>
          </p:nvPr>
        </p:nvGraphicFramePr>
        <p:xfrm>
          <a:off x="785813" y="2166937"/>
          <a:ext cx="7762875" cy="507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Document" r:id="rId4" imgW="8107260" imgH="5298256" progId="Word.Document.8">
                  <p:embed/>
                </p:oleObj>
              </mc:Choice>
              <mc:Fallback>
                <p:oleObj name="Document" r:id="rId4" imgW="8107260" imgH="52982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166937"/>
                        <a:ext cx="7762875" cy="507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28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69750"/>
            <a:ext cx="9144000" cy="1054250"/>
          </a:xfrm>
          <a:effectLst/>
        </p:spPr>
        <p:txBody>
          <a:bodyPr/>
          <a:lstStyle/>
          <a:p>
            <a:r>
              <a:rPr lang="en-US" altLang="en-US" sz="5800" b="1" dirty="0" smtClean="0">
                <a:solidFill>
                  <a:srgbClr val="663300"/>
                </a:solidFill>
              </a:rPr>
              <a:t>Revelation</a:t>
            </a:r>
            <a:r>
              <a:rPr lang="en-US" altLang="en-US" sz="5800" b="1" dirty="0">
                <a:solidFill>
                  <a:srgbClr val="663300"/>
                </a:solidFill>
              </a:rPr>
              <a:t> </a:t>
            </a:r>
            <a:r>
              <a:rPr lang="en-US" altLang="en-US" sz="5800" b="1" dirty="0" smtClean="0">
                <a:solidFill>
                  <a:srgbClr val="663300"/>
                </a:solidFill>
              </a:rPr>
              <a:t>&amp; Confirmation</a:t>
            </a:r>
            <a:endParaRPr lang="en-US" altLang="en-US" sz="5800" dirty="0">
              <a:solidFill>
                <a:srgbClr val="663300"/>
              </a:solidFill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286000"/>
            <a:ext cx="38100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002060"/>
                </a:solidFill>
              </a:rPr>
              <a:t>Faith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002060"/>
                </a:solidFill>
              </a:rPr>
              <a:t>Gifts of healings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002060"/>
                </a:solidFill>
              </a:rPr>
              <a:t>Workings of miracles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5153" y="2303929"/>
            <a:ext cx="4267200" cy="41148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Word of wisdom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Word of knowledge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Prophecy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Discerning spirits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 smtClean="0">
                <a:solidFill>
                  <a:srgbClr val="800080"/>
                </a:solidFill>
              </a:rPr>
              <a:t>Tongues</a:t>
            </a:r>
            <a:endParaRPr lang="en-US" altLang="en-US" sz="3500" b="1" dirty="0">
              <a:solidFill>
                <a:srgbClr val="80008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3500" b="1" dirty="0">
                <a:solidFill>
                  <a:srgbClr val="800000"/>
                </a:solidFill>
              </a:rPr>
              <a:t>Interpret. tongues</a:t>
            </a:r>
            <a:endParaRPr lang="en-US" altLang="en-US" sz="3500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Why Differing Gifts Given?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362200"/>
            <a:ext cx="8991600" cy="449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Illustration of body with many members, but all work </a:t>
            </a:r>
            <a:r>
              <a:rPr lang="en-US" altLang="en-US" sz="3300" dirty="0" smtClean="0">
                <a:solidFill>
                  <a:schemeClr val="tx1"/>
                </a:solidFill>
              </a:rPr>
              <a:t>together (</a:t>
            </a:r>
            <a:r>
              <a:rPr lang="en-US" altLang="en-US" sz="3300" b="1" i="1" dirty="0" smtClean="0">
                <a:solidFill>
                  <a:srgbClr val="800000"/>
                </a:solidFill>
              </a:rPr>
              <a:t>1 Cor. 12</a:t>
            </a:r>
            <a:r>
              <a:rPr lang="en-US" altLang="en-US" sz="3300" dirty="0" smtClean="0">
                <a:solidFill>
                  <a:schemeClr val="tx1"/>
                </a:solidFill>
              </a:rPr>
              <a:t>)</a:t>
            </a:r>
            <a:endParaRPr lang="en-US" altLang="en-US" sz="33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Body cannot function if all members same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“God set the members each one of them in the body even as it pleased Him”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To bring unity, not </a:t>
            </a:r>
            <a:r>
              <a:rPr lang="en-US" altLang="en-US" sz="3300" dirty="0" smtClean="0">
                <a:solidFill>
                  <a:schemeClr val="tx1"/>
                </a:solidFill>
              </a:rPr>
              <a:t>division </a:t>
            </a:r>
            <a:r>
              <a:rPr lang="en-US" altLang="en-US" sz="3300" dirty="0">
                <a:solidFill>
                  <a:schemeClr val="tx1"/>
                </a:solidFill>
              </a:rPr>
              <a:t>in body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Gifts intend to bring honor to God, not man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300" dirty="0">
                <a:solidFill>
                  <a:schemeClr val="tx1"/>
                </a:solidFill>
              </a:rPr>
              <a:t>Loving service </a:t>
            </a:r>
            <a:r>
              <a:rPr lang="en-US" altLang="en-US" sz="3300" dirty="0" smtClean="0">
                <a:solidFill>
                  <a:schemeClr val="tx1"/>
                </a:solidFill>
              </a:rPr>
              <a:t>lasts after </a:t>
            </a:r>
            <a:r>
              <a:rPr lang="en-US" altLang="en-US" sz="3300" dirty="0">
                <a:solidFill>
                  <a:schemeClr val="tx1"/>
                </a:solidFill>
              </a:rPr>
              <a:t>present </a:t>
            </a:r>
            <a:r>
              <a:rPr lang="en-US" altLang="en-US" sz="3300" dirty="0" smtClean="0">
                <a:solidFill>
                  <a:schemeClr val="tx1"/>
                </a:solidFill>
              </a:rPr>
              <a:t>gifts (</a:t>
            </a:r>
            <a:r>
              <a:rPr lang="en-US" altLang="en-US" sz="3300" b="1" i="1" dirty="0" smtClean="0">
                <a:solidFill>
                  <a:srgbClr val="800000"/>
                </a:solidFill>
              </a:rPr>
              <a:t>1 Cor. 13</a:t>
            </a:r>
            <a:r>
              <a:rPr lang="en-US" altLang="en-US" sz="3300" dirty="0" smtClean="0">
                <a:solidFill>
                  <a:schemeClr val="tx1"/>
                </a:solidFill>
              </a:rPr>
              <a:t>)</a:t>
            </a:r>
            <a:endParaRPr lang="en-US" altLang="en-US" sz="3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Prophecy vs. </a:t>
            </a:r>
            <a:r>
              <a:rPr lang="en-US" altLang="en-US" b="1" dirty="0" smtClean="0">
                <a:solidFill>
                  <a:srgbClr val="663300"/>
                </a:solidFill>
              </a:rPr>
              <a:t>Tongues</a:t>
            </a:r>
            <a:br>
              <a:rPr lang="en-US" altLang="en-US" b="1" dirty="0" smtClean="0">
                <a:solidFill>
                  <a:srgbClr val="663300"/>
                </a:solidFill>
              </a:rPr>
            </a:br>
            <a:r>
              <a:rPr lang="en-US" altLang="en-US" sz="4400" b="1" dirty="0" smtClean="0">
                <a:solidFill>
                  <a:srgbClr val="663300"/>
                </a:solidFill>
              </a:rPr>
              <a:t>(</a:t>
            </a:r>
            <a:r>
              <a:rPr lang="en-US" altLang="en-US" sz="4400" b="1" i="1" dirty="0" smtClean="0">
                <a:solidFill>
                  <a:srgbClr val="800000"/>
                </a:solidFill>
              </a:rPr>
              <a:t>1</a:t>
            </a:r>
            <a:r>
              <a:rPr lang="en-US" altLang="en-US" sz="4400" b="1" i="1" baseline="30000" dirty="0" smtClean="0">
                <a:solidFill>
                  <a:srgbClr val="800000"/>
                </a:solidFill>
              </a:rPr>
              <a:t>st</a:t>
            </a:r>
            <a:r>
              <a:rPr lang="en-US" altLang="en-US" sz="4400" b="1" i="1" dirty="0" smtClean="0">
                <a:solidFill>
                  <a:srgbClr val="800000"/>
                </a:solidFill>
              </a:rPr>
              <a:t> Corinthians 14</a:t>
            </a:r>
            <a:r>
              <a:rPr lang="en-US" altLang="en-US" sz="4400" b="1" dirty="0" smtClean="0">
                <a:solidFill>
                  <a:srgbClr val="663300"/>
                </a:solidFill>
              </a:rPr>
              <a:t>)</a:t>
            </a:r>
            <a:endParaRPr lang="en-US" altLang="en-US" sz="4400" b="1" dirty="0">
              <a:solidFill>
                <a:srgbClr val="6633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30580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Tongues are languages (</a:t>
            </a:r>
            <a:r>
              <a:rPr lang="en-US" altLang="en-US" sz="3600" b="1" i="1" dirty="0">
                <a:solidFill>
                  <a:srgbClr val="800000"/>
                </a:solidFill>
              </a:rPr>
              <a:t>Acts 2:4-11</a:t>
            </a:r>
            <a:r>
              <a:rPr lang="en-US" altLang="en-US" sz="36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800080"/>
                </a:solidFill>
              </a:rPr>
              <a:t>Tongue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b="1" dirty="0">
                <a:solidFill>
                  <a:srgbClr val="800000"/>
                </a:solidFill>
              </a:rPr>
              <a:t>=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</a:rPr>
              <a:t>Revelation </a:t>
            </a:r>
            <a:r>
              <a:rPr lang="en-US" altLang="en-US" sz="3600" dirty="0">
                <a:solidFill>
                  <a:schemeClr val="tx1"/>
                </a:solidFill>
              </a:rPr>
              <a:t>in another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002060"/>
                </a:solidFill>
              </a:rPr>
              <a:t>Prophecy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b="1" dirty="0">
                <a:solidFill>
                  <a:srgbClr val="800000"/>
                </a:solidFill>
              </a:rPr>
              <a:t>=</a:t>
            </a:r>
            <a:r>
              <a:rPr lang="en-US" alt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dirty="0" smtClean="0">
                <a:solidFill>
                  <a:schemeClr val="tx1"/>
                </a:solidFill>
              </a:rPr>
              <a:t>Revelation </a:t>
            </a:r>
            <a:r>
              <a:rPr lang="en-US" altLang="en-US" sz="3600" dirty="0">
                <a:solidFill>
                  <a:schemeClr val="tx1"/>
                </a:solidFill>
              </a:rPr>
              <a:t>in same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Prophecy has priority in edifying church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One of same language learns by prophecy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Tongues designed to reach unbelievers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If use tongues in church, must interpret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</a:rPr>
              <a:t>Principle:</a:t>
            </a:r>
            <a:r>
              <a:rPr lang="en-US" altLang="en-US" sz="3600" dirty="0">
                <a:solidFill>
                  <a:schemeClr val="tx1"/>
                </a:solidFill>
              </a:rPr>
              <a:t> All must be done unto edifying</a:t>
            </a:r>
          </a:p>
        </p:txBody>
      </p:sp>
    </p:spTree>
    <p:extLst>
      <p:ext uri="{BB962C8B-B14F-4D97-AF65-F5344CB8AC3E}">
        <p14:creationId xmlns:p14="http://schemas.microsoft.com/office/powerpoint/2010/main" val="3148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2362200"/>
            <a:ext cx="8686800" cy="32004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48347"/>
            <a:ext cx="8458200" cy="422865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Instructing</a:t>
            </a:r>
          </a:p>
          <a:p>
            <a:pPr marL="914400" lvl="1" indent="-503238"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4400" b="1" i="1" dirty="0" smtClean="0">
                <a:solidFill>
                  <a:srgbClr val="800000"/>
                </a:solidFill>
              </a:rPr>
              <a:t>Anointing </a:t>
            </a:r>
            <a:r>
              <a:rPr lang="en-US" sz="4400" dirty="0" smtClean="0">
                <a:solidFill>
                  <a:srgbClr val="800000"/>
                </a:solidFill>
              </a:rPr>
              <a:t>- appoint to a work</a:t>
            </a:r>
            <a:endParaRPr lang="en-US" sz="4400" b="1" i="1" dirty="0" smtClean="0">
              <a:solidFill>
                <a:srgbClr val="800000"/>
              </a:solidFill>
            </a:endParaRPr>
          </a:p>
          <a:p>
            <a:pPr marL="914400" lvl="1" indent="-503238"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4400" b="1" i="1" dirty="0" smtClean="0">
                <a:solidFill>
                  <a:srgbClr val="800000"/>
                </a:solidFill>
              </a:rPr>
              <a:t>Revealing </a:t>
            </a:r>
            <a:r>
              <a:rPr lang="en-US" sz="4400" dirty="0" smtClean="0">
                <a:solidFill>
                  <a:srgbClr val="800000"/>
                </a:solidFill>
              </a:rPr>
              <a:t>- inspire word taught</a:t>
            </a:r>
            <a:endParaRPr lang="en-US" sz="4400" b="1" i="1" dirty="0" smtClean="0">
              <a:solidFill>
                <a:srgbClr val="800000"/>
              </a:solidFill>
            </a:endParaRPr>
          </a:p>
          <a:p>
            <a:pPr marL="914400" lvl="1" indent="-503238"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sz="4400" b="1" i="1" dirty="0" smtClean="0">
                <a:solidFill>
                  <a:srgbClr val="800000"/>
                </a:solidFill>
              </a:rPr>
              <a:t>Confirming</a:t>
            </a:r>
            <a:r>
              <a:rPr lang="en-US" sz="4400" dirty="0" smtClean="0">
                <a:solidFill>
                  <a:srgbClr val="800000"/>
                </a:solidFill>
              </a:rPr>
              <a:t> - show divine origin</a:t>
            </a:r>
            <a:endParaRPr lang="en-US" sz="4400" b="1" i="1" dirty="0" smtClean="0">
              <a:solidFill>
                <a:srgbClr val="8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800" b="1" dirty="0" smtClean="0">
                <a:solidFill>
                  <a:schemeClr val="tx1"/>
                </a:solidFill>
              </a:rPr>
              <a:t>Blessing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98C42-3D73-4DEA-808C-F4DDBAFBD01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70156"/>
            <a:ext cx="9144000" cy="1054250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The Holy Spirit’s Work Is: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3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5240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Obvious Nature of Problem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9154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Gifts which should have aided unity had become source of division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Gift of tongues was thought by some to be most valuable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Desire for personal glory guided their view of gifts, rather than spiritual aim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Had to understand purpose &amp; place of gifts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Chapter 13 imparts needed understanding by showing gifts were only temporary</a:t>
            </a:r>
          </a:p>
        </p:txBody>
      </p:sp>
    </p:spTree>
    <p:extLst>
      <p:ext uri="{BB962C8B-B14F-4D97-AF65-F5344CB8AC3E}">
        <p14:creationId xmlns:p14="http://schemas.microsoft.com/office/powerpoint/2010/main" val="354110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effectLst/>
        </p:spPr>
        <p:txBody>
          <a:bodyPr/>
          <a:lstStyle/>
          <a:p>
            <a:r>
              <a:rPr lang="en-US" altLang="en-US" sz="5200" b="1" dirty="0">
                <a:solidFill>
                  <a:srgbClr val="663300"/>
                </a:solidFill>
              </a:rPr>
              <a:t>Duration of Miraculous 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6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490" y="228600"/>
            <a:ext cx="7756263" cy="1395806"/>
          </a:xfrm>
        </p:spPr>
        <p:txBody>
          <a:bodyPr/>
          <a:lstStyle/>
          <a:p>
            <a:r>
              <a:rPr lang="en-US" sz="4800" b="1" dirty="0" smtClean="0">
                <a:solidFill>
                  <a:srgbClr val="800000"/>
                </a:solidFill>
              </a:rPr>
              <a:t>1</a:t>
            </a:r>
            <a:r>
              <a:rPr lang="en-US" sz="4800" b="1" baseline="30000" dirty="0" smtClean="0">
                <a:solidFill>
                  <a:srgbClr val="800000"/>
                </a:solidFill>
              </a:rPr>
              <a:t>st</a:t>
            </a:r>
            <a:r>
              <a:rPr lang="en-US" sz="4800" b="1" dirty="0" smtClean="0">
                <a:solidFill>
                  <a:srgbClr val="800000"/>
                </a:solidFill>
              </a:rPr>
              <a:t> Corinthians 13:11-15</a:t>
            </a:r>
            <a:endParaRPr lang="en-US" sz="4800" b="1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09800"/>
            <a:ext cx="8915400" cy="450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Love never fails. But whether there are prophecies, they will fail;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whether there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 tongues, they will cease; whether there is knowledge, it will vanish away.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we know in part and we prophesy in part.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when that which is perfect has come, then that which is in part will be done away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was a child, I spoke as a child, I understood as a child, I thought as a child; but when I became a man, I put away childish things. 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now we see in a mirror, dimly, but then face to face. Now I know in part, but then I shall know just as I also am known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now abide faith, hope, love, these three; but the greatest of these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love.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85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47800"/>
          </a:xfrm>
          <a:effectLst/>
        </p:spPr>
        <p:txBody>
          <a:bodyPr/>
          <a:lstStyle/>
          <a:p>
            <a:r>
              <a:rPr lang="en-US" altLang="en-US" b="1" dirty="0" smtClean="0">
                <a:solidFill>
                  <a:srgbClr val="663300"/>
                </a:solidFill>
              </a:rPr>
              <a:t>1</a:t>
            </a:r>
            <a:r>
              <a:rPr lang="en-US" altLang="en-US" b="1" baseline="30000" dirty="0" smtClean="0">
                <a:solidFill>
                  <a:srgbClr val="663300"/>
                </a:solidFill>
              </a:rPr>
              <a:t>st</a:t>
            </a:r>
            <a:r>
              <a:rPr lang="en-US" altLang="en-US" b="1" dirty="0" smtClean="0">
                <a:solidFill>
                  <a:srgbClr val="663300"/>
                </a:solidFill>
              </a:rPr>
              <a:t> Corinthians 13:11-15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861060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Love is always required as motivation for all acceptable action (see </a:t>
            </a:r>
            <a:r>
              <a:rPr lang="en-US" altLang="en-US" sz="3600" b="1" i="1" dirty="0">
                <a:solidFill>
                  <a:srgbClr val="800000"/>
                </a:solidFill>
              </a:rPr>
              <a:t>Matt. 22:34f</a:t>
            </a:r>
            <a:r>
              <a:rPr lang="en-US" altLang="en-US" sz="3600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Love distinguished from gifts in that “love never fails” but gifts will be “done away”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</a:rPr>
              <a:t>When are gifts to be done away?</a:t>
            </a:r>
            <a:endParaRPr lang="en-US" alt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i="1" dirty="0" smtClean="0">
                <a:solidFill>
                  <a:schemeClr val="tx1"/>
                </a:solidFill>
              </a:rPr>
              <a:t>“</a:t>
            </a:r>
            <a:r>
              <a:rPr lang="en-US" altLang="en-US" sz="3600" dirty="0" smtClean="0">
                <a:cs typeface="Times New Roman" panose="02020603050405020304" pitchFamily="18" charset="0"/>
              </a:rPr>
              <a:t>W</a:t>
            </a:r>
            <a:r>
              <a:rPr lang="en-US" sz="3600" dirty="0" smtClean="0">
                <a:cs typeface="Times New Roman" panose="02020603050405020304" pitchFamily="18" charset="0"/>
              </a:rPr>
              <a:t>hen </a:t>
            </a:r>
            <a:r>
              <a:rPr lang="en-US" sz="3600" dirty="0">
                <a:cs typeface="Times New Roman" panose="02020603050405020304" pitchFamily="18" charset="0"/>
              </a:rPr>
              <a:t>that which is </a:t>
            </a:r>
            <a:r>
              <a:rPr lang="en-US" sz="3600" dirty="0" smtClean="0">
                <a:cs typeface="Times New Roman" panose="02020603050405020304" pitchFamily="18" charset="0"/>
              </a:rPr>
              <a:t>perfect (</a:t>
            </a:r>
            <a:r>
              <a:rPr lang="en-US" sz="3600" b="1" i="1" dirty="0" smtClean="0">
                <a:cs typeface="Times New Roman" panose="02020603050405020304" pitchFamily="18" charset="0"/>
              </a:rPr>
              <a:t>whole</a:t>
            </a:r>
            <a:r>
              <a:rPr lang="en-US" sz="3600" dirty="0" smtClean="0">
                <a:cs typeface="Times New Roman" panose="02020603050405020304" pitchFamily="18" charset="0"/>
              </a:rPr>
              <a:t>) </a:t>
            </a:r>
            <a:r>
              <a:rPr lang="en-US" sz="3600" dirty="0">
                <a:cs typeface="Times New Roman" panose="02020603050405020304" pitchFamily="18" charset="0"/>
              </a:rPr>
              <a:t>has come, then that which is in </a:t>
            </a:r>
            <a:r>
              <a:rPr lang="en-US" sz="3600" dirty="0" smtClean="0">
                <a:cs typeface="Times New Roman" panose="02020603050405020304" pitchFamily="18" charset="0"/>
              </a:rPr>
              <a:t>part (</a:t>
            </a:r>
            <a:r>
              <a:rPr lang="en-US" sz="3600" b="1" i="1" dirty="0" smtClean="0">
                <a:cs typeface="Times New Roman" panose="02020603050405020304" pitchFamily="18" charset="0"/>
              </a:rPr>
              <a:t>partial</a:t>
            </a:r>
            <a:r>
              <a:rPr lang="en-US" sz="3600" dirty="0" smtClean="0">
                <a:cs typeface="Times New Roman" panose="02020603050405020304" pitchFamily="18" charset="0"/>
              </a:rPr>
              <a:t>) </a:t>
            </a:r>
            <a:r>
              <a:rPr lang="en-US" sz="3600" dirty="0">
                <a:cs typeface="Times New Roman" panose="02020603050405020304" pitchFamily="18" charset="0"/>
              </a:rPr>
              <a:t>will be done away</a:t>
            </a:r>
            <a:r>
              <a:rPr lang="en-US" altLang="en-US" sz="3600" b="1" i="1" dirty="0" smtClean="0">
                <a:solidFill>
                  <a:schemeClr val="tx1"/>
                </a:solidFill>
              </a:rPr>
              <a:t>”</a:t>
            </a:r>
            <a:endParaRPr lang="en-US" altLang="en-US" sz="3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chemeClr val="tx1"/>
                </a:solidFill>
              </a:rPr>
              <a:t>What are the parts &amp; the whole?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3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19606"/>
          </a:xfrm>
          <a:effectLst/>
        </p:spPr>
        <p:txBody>
          <a:bodyPr/>
          <a:lstStyle/>
          <a:p>
            <a:r>
              <a:rPr lang="en-US" altLang="en-US" sz="5000" b="1" dirty="0">
                <a:solidFill>
                  <a:srgbClr val="663300"/>
                </a:solidFill>
              </a:rPr>
              <a:t>Part (Partial) &amp; Perfect (Whole)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11" y="2438400"/>
            <a:ext cx="304348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99" y="2438400"/>
            <a:ext cx="454733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319606"/>
          </a:xfrm>
          <a:effectLst/>
        </p:spPr>
        <p:txBody>
          <a:bodyPr/>
          <a:lstStyle/>
          <a:p>
            <a:r>
              <a:rPr lang="en-US" altLang="en-US" sz="5000" b="1" dirty="0">
                <a:solidFill>
                  <a:srgbClr val="663300"/>
                </a:solidFill>
              </a:rPr>
              <a:t>Part (Partial) &amp; Perfect (Whole)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27842"/>
            <a:ext cx="3733800" cy="31633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14599"/>
            <a:ext cx="4724401" cy="35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4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52600"/>
          </a:xfrm>
          <a:effectLst/>
        </p:spPr>
        <p:txBody>
          <a:bodyPr/>
          <a:lstStyle/>
          <a:p>
            <a:r>
              <a:rPr lang="en-US" altLang="en-US" sz="4800" b="1" dirty="0">
                <a:solidFill>
                  <a:srgbClr val="663300"/>
                </a:solidFill>
              </a:rPr>
              <a:t>When Partial Revelation Ceases, Product of Revelation Continues</a:t>
            </a:r>
            <a:endParaRPr lang="en-US" altLang="en-US" sz="4800" dirty="0">
              <a:solidFill>
                <a:srgbClr val="6633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686800" cy="4648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If </a:t>
            </a:r>
            <a:r>
              <a:rPr lang="en-US" altLang="en-US" sz="3600" b="1" dirty="0">
                <a:solidFill>
                  <a:schemeClr val="tx1"/>
                </a:solidFill>
              </a:rPr>
              <a:t>“part”</a:t>
            </a:r>
            <a:r>
              <a:rPr lang="en-US" altLang="en-US" sz="3600" dirty="0">
                <a:solidFill>
                  <a:schemeClr val="tx1"/>
                </a:solidFill>
              </a:rPr>
              <a:t> is one form of revelation, then </a:t>
            </a:r>
            <a:r>
              <a:rPr lang="en-US" altLang="en-US" sz="3600" b="1" dirty="0">
                <a:solidFill>
                  <a:schemeClr val="tx1"/>
                </a:solidFill>
              </a:rPr>
              <a:t>“perfect”</a:t>
            </a:r>
            <a:r>
              <a:rPr lang="en-US" altLang="en-US" sz="3600" dirty="0">
                <a:solidFill>
                  <a:schemeClr val="tx1"/>
                </a:solidFill>
              </a:rPr>
              <a:t> is complete or full revelation</a:t>
            </a:r>
          </a:p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Complete revelation instructs &amp; requires </a:t>
            </a:r>
            <a:r>
              <a:rPr lang="en-US" altLang="en-US" sz="3600" dirty="0" smtClean="0">
                <a:solidFill>
                  <a:schemeClr val="tx1"/>
                </a:solidFill>
              </a:rPr>
              <a:t>that we be </a:t>
            </a:r>
            <a:r>
              <a:rPr lang="en-US" altLang="en-US" sz="3600" dirty="0">
                <a:solidFill>
                  <a:schemeClr val="tx1"/>
                </a:solidFill>
              </a:rPr>
              <a:t>motivated by love</a:t>
            </a:r>
          </a:p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At the completion of revelation, faith &amp; hope also abide on foundation of truth</a:t>
            </a:r>
          </a:p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Full revelation merely compiled the same truth given </a:t>
            </a:r>
            <a:r>
              <a:rPr lang="en-US" altLang="en-US" sz="3600" dirty="0" smtClean="0">
                <a:solidFill>
                  <a:schemeClr val="tx1"/>
                </a:solidFill>
              </a:rPr>
              <a:t>orally in parts </a:t>
            </a:r>
            <a:r>
              <a:rPr lang="en-US" altLang="en-US" sz="3600" dirty="0">
                <a:solidFill>
                  <a:schemeClr val="tx1"/>
                </a:solidFill>
              </a:rPr>
              <a:t>by inspired men</a:t>
            </a:r>
          </a:p>
          <a:p>
            <a:pPr>
              <a:lnSpc>
                <a:spcPct val="11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No provision or requirement was changed</a:t>
            </a:r>
          </a:p>
        </p:txBody>
      </p:sp>
    </p:spTree>
    <p:extLst>
      <p:ext uri="{BB962C8B-B14F-4D97-AF65-F5344CB8AC3E}">
        <p14:creationId xmlns:p14="http://schemas.microsoft.com/office/powerpoint/2010/main" val="10639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1143000"/>
          </a:xfrm>
          <a:effectLst/>
        </p:spPr>
        <p:txBody>
          <a:bodyPr/>
          <a:lstStyle/>
          <a:p>
            <a:r>
              <a:rPr lang="en-US" altLang="en-US" sz="4600" b="1" dirty="0" smtClean="0">
                <a:solidFill>
                  <a:srgbClr val="663300"/>
                </a:solidFill>
              </a:rPr>
              <a:t>“That </a:t>
            </a:r>
            <a:r>
              <a:rPr lang="en-US" altLang="en-US" sz="4600" b="1" dirty="0">
                <a:solidFill>
                  <a:srgbClr val="663300"/>
                </a:solidFill>
              </a:rPr>
              <a:t>Which Is </a:t>
            </a:r>
            <a:r>
              <a:rPr lang="en-US" altLang="en-US" sz="4600" b="1" dirty="0" smtClean="0">
                <a:solidFill>
                  <a:srgbClr val="663300"/>
                </a:solidFill>
              </a:rPr>
              <a:t>Perfect</a:t>
            </a:r>
            <a:r>
              <a:rPr lang="en-US" altLang="en-US" sz="4600" b="1" dirty="0">
                <a:solidFill>
                  <a:srgbClr val="663300"/>
                </a:solidFill>
              </a:rPr>
              <a:t>” Could Not Be Second Coming of Christ</a:t>
            </a:r>
            <a:endParaRPr lang="en-US" altLang="en-US" sz="4600" dirty="0">
              <a:solidFill>
                <a:srgbClr val="663300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5318"/>
            <a:ext cx="8839200" cy="4648200"/>
          </a:xfrm>
        </p:spPr>
        <p:txBody>
          <a:bodyPr>
            <a:norm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Makes no correlation between “part</a:t>
            </a:r>
            <a:r>
              <a:rPr lang="en-US" altLang="en-US" sz="3400" dirty="0" smtClean="0">
                <a:solidFill>
                  <a:schemeClr val="tx1"/>
                </a:solidFill>
              </a:rPr>
              <a:t>” (partial) </a:t>
            </a:r>
            <a:r>
              <a:rPr lang="en-US" altLang="en-US" sz="3400" dirty="0">
                <a:solidFill>
                  <a:schemeClr val="tx1"/>
                </a:solidFill>
              </a:rPr>
              <a:t>&amp; “perfect” (whole)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Would be insertion into text of </a:t>
            </a:r>
            <a:r>
              <a:rPr lang="en-US" altLang="en-US" sz="3400" dirty="0" smtClean="0">
                <a:solidFill>
                  <a:schemeClr val="tx1"/>
                </a:solidFill>
              </a:rPr>
              <a:t>a subject neither </a:t>
            </a:r>
            <a:r>
              <a:rPr lang="en-US" altLang="en-US" sz="3400" dirty="0">
                <a:solidFill>
                  <a:schemeClr val="tx1"/>
                </a:solidFill>
              </a:rPr>
              <a:t>introduced </a:t>
            </a:r>
            <a:r>
              <a:rPr lang="en-US" altLang="en-US" sz="3400" dirty="0" smtClean="0">
                <a:solidFill>
                  <a:schemeClr val="tx1"/>
                </a:solidFill>
              </a:rPr>
              <a:t>nor </a:t>
            </a:r>
            <a:r>
              <a:rPr lang="en-US" altLang="en-US" sz="3400" dirty="0">
                <a:solidFill>
                  <a:schemeClr val="tx1"/>
                </a:solidFill>
              </a:rPr>
              <a:t>explained in text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Would contradict other Scripture in that “faith” &amp; “hope” </a:t>
            </a:r>
            <a:r>
              <a:rPr lang="en-US" altLang="en-US" sz="3400" b="1" dirty="0">
                <a:solidFill>
                  <a:schemeClr val="tx1"/>
                </a:solidFill>
              </a:rPr>
              <a:t>cease</a:t>
            </a:r>
            <a:r>
              <a:rPr lang="en-US" altLang="en-US" sz="3400" dirty="0">
                <a:solidFill>
                  <a:schemeClr val="tx1"/>
                </a:solidFill>
              </a:rPr>
              <a:t> at 2nd coming</a:t>
            </a:r>
          </a:p>
          <a:p>
            <a:pPr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If “faith, hope &amp; love” continue after end of gifts, must be </a:t>
            </a:r>
            <a:r>
              <a:rPr lang="en-US" altLang="en-US" sz="3400" b="1" dirty="0">
                <a:solidFill>
                  <a:schemeClr val="tx1"/>
                </a:solidFill>
              </a:rPr>
              <a:t>before</a:t>
            </a:r>
            <a:r>
              <a:rPr lang="en-US" altLang="en-US" sz="3400" dirty="0">
                <a:solidFill>
                  <a:schemeClr val="tx1"/>
                </a:solidFill>
              </a:rPr>
              <a:t> 2nd coming</a:t>
            </a:r>
          </a:p>
        </p:txBody>
      </p:sp>
    </p:spTree>
    <p:extLst>
      <p:ext uri="{BB962C8B-B14F-4D97-AF65-F5344CB8AC3E}">
        <p14:creationId xmlns:p14="http://schemas.microsoft.com/office/powerpoint/2010/main" val="42799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altLang="en-US" sz="6000" b="1" dirty="0">
                <a:solidFill>
                  <a:srgbClr val="663300"/>
                </a:solidFill>
              </a:rPr>
              <a:t>Conclusions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66949"/>
            <a:ext cx="4046002" cy="44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9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  <a:effectLst/>
        </p:spPr>
        <p:txBody>
          <a:bodyPr/>
          <a:lstStyle/>
          <a:p>
            <a:r>
              <a:rPr lang="en-US" altLang="en-US" sz="5200" b="1" dirty="0">
                <a:solidFill>
                  <a:srgbClr val="663300"/>
                </a:solidFill>
              </a:rPr>
              <a:t>Miraculous Action Has Ceased</a:t>
            </a:r>
            <a:endParaRPr lang="en-US" altLang="en-US" sz="5200" dirty="0">
              <a:solidFill>
                <a:srgbClr val="663300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8915400" cy="4572000"/>
          </a:xfrm>
        </p:spPr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No miracles of the nature recorded in </a:t>
            </a:r>
            <a:r>
              <a:rPr lang="en-US" altLang="en-US" sz="3400" dirty="0" smtClean="0">
                <a:solidFill>
                  <a:schemeClr val="tx1"/>
                </a:solidFill>
              </a:rPr>
              <a:t>Bible are </a:t>
            </a:r>
            <a:r>
              <a:rPr lang="en-US" altLang="en-US" sz="3400" dirty="0">
                <a:solidFill>
                  <a:schemeClr val="tx1"/>
                </a:solidFill>
              </a:rPr>
              <a:t>taking place now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Purpose was completed when all truth was revealed &amp; confirmed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We have complete &amp; final revelation from </a:t>
            </a:r>
            <a:r>
              <a:rPr lang="en-US" altLang="en-US" sz="3400" dirty="0" smtClean="0">
                <a:solidFill>
                  <a:schemeClr val="tx1"/>
                </a:solidFill>
              </a:rPr>
              <a:t>God, needing </a:t>
            </a:r>
            <a:r>
              <a:rPr lang="en-US" altLang="en-US" sz="3400" dirty="0">
                <a:solidFill>
                  <a:schemeClr val="tx1"/>
                </a:solidFill>
              </a:rPr>
              <a:t>no further confirmation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3400" dirty="0">
                <a:solidFill>
                  <a:schemeClr val="tx1"/>
                </a:solidFill>
              </a:rPr>
              <a:t>At death of last person empowered by laying on of apostles’ hands, </a:t>
            </a:r>
            <a:r>
              <a:rPr lang="en-US" altLang="en-US" sz="3400" dirty="0" smtClean="0">
                <a:solidFill>
                  <a:schemeClr val="tx1"/>
                </a:solidFill>
              </a:rPr>
              <a:t>miraculous action </a:t>
            </a:r>
            <a:r>
              <a:rPr lang="en-US" altLang="en-US" sz="3400" dirty="0">
                <a:solidFill>
                  <a:schemeClr val="tx1"/>
                </a:solidFill>
              </a:rPr>
              <a:t>ceased</a:t>
            </a:r>
          </a:p>
        </p:txBody>
      </p:sp>
    </p:spTree>
    <p:extLst>
      <p:ext uri="{BB962C8B-B14F-4D97-AF65-F5344CB8AC3E}">
        <p14:creationId xmlns:p14="http://schemas.microsoft.com/office/powerpoint/2010/main" val="246875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Direct &amp; Indirect Action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83920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People directly empowered by </a:t>
            </a:r>
            <a:r>
              <a:rPr lang="en-US" altLang="en-US" sz="3600" dirty="0" smtClean="0">
                <a:solidFill>
                  <a:schemeClr val="tx1"/>
                </a:solidFill>
              </a:rPr>
              <a:t>Holy Spirit </a:t>
            </a:r>
            <a:r>
              <a:rPr lang="en-US" altLang="en-US" sz="3600" dirty="0">
                <a:solidFill>
                  <a:schemeClr val="tx1"/>
                </a:solidFill>
              </a:rPr>
              <a:t>twice:</a:t>
            </a:r>
          </a:p>
          <a:p>
            <a:pPr lvl="1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Acts 2</a:t>
            </a:r>
            <a:r>
              <a:rPr lang="en-US" altLang="en-US" sz="3200" dirty="0">
                <a:solidFill>
                  <a:schemeClr val="tx1"/>
                </a:solidFill>
              </a:rPr>
              <a:t> - confirm salvation available in Christ</a:t>
            </a:r>
          </a:p>
          <a:p>
            <a:pPr lvl="1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Acts 10</a:t>
            </a:r>
            <a:r>
              <a:rPr lang="en-US" altLang="en-US" sz="3200" dirty="0">
                <a:solidFill>
                  <a:srgbClr val="800000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- confirm salvation open to Gentiles</a:t>
            </a:r>
          </a:p>
          <a:p>
            <a:pPr lvl="1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Acts 11:15</a:t>
            </a:r>
            <a:r>
              <a:rPr lang="en-US" altLang="en-US" sz="3200" dirty="0">
                <a:solidFill>
                  <a:srgbClr val="800000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- not ordinary occurrence with all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Gifts of Spirit came indirectly by laying on of the apostles’ hands</a:t>
            </a:r>
          </a:p>
          <a:p>
            <a:pPr lvl="1">
              <a:buClr>
                <a:srgbClr val="002060"/>
              </a:buClr>
              <a:buSzPct val="70000"/>
              <a:buFont typeface="Wingdings" panose="05000000000000000000" pitchFamily="2" charset="2"/>
              <a:buChar char="§"/>
            </a:pPr>
            <a:r>
              <a:rPr lang="en-US" altLang="en-US" sz="3200" b="1" i="1" dirty="0">
                <a:solidFill>
                  <a:srgbClr val="800000"/>
                </a:solidFill>
              </a:rPr>
              <a:t>Acts </a:t>
            </a:r>
            <a:r>
              <a:rPr lang="en-US" altLang="en-US" sz="3200" b="1" i="1" dirty="0" smtClean="0">
                <a:solidFill>
                  <a:srgbClr val="800000"/>
                </a:solidFill>
              </a:rPr>
              <a:t>8:14-21</a:t>
            </a:r>
            <a:r>
              <a:rPr lang="en-US" altLang="en-US" sz="3200" dirty="0" smtClean="0">
                <a:solidFill>
                  <a:srgbClr val="800000"/>
                </a:solidFill>
              </a:rPr>
              <a:t> </a:t>
            </a:r>
            <a:r>
              <a:rPr lang="en-US" altLang="en-US" sz="3200" dirty="0">
                <a:solidFill>
                  <a:schemeClr val="tx1"/>
                </a:solidFill>
              </a:rPr>
              <a:t>- apostles required to impart gifts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i="1" dirty="0">
                <a:solidFill>
                  <a:schemeClr val="tx1"/>
                </a:solidFill>
              </a:rPr>
              <a:t>No continuing promise of Holy Spirit gifts or baptism given to all Christians</a:t>
            </a:r>
            <a:endParaRPr lang="en-US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4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effectLst/>
        </p:spPr>
        <p:txBody>
          <a:bodyPr/>
          <a:lstStyle/>
          <a:p>
            <a:r>
              <a:rPr lang="en-US" altLang="en-US" sz="5200" b="1" dirty="0">
                <a:solidFill>
                  <a:srgbClr val="663300"/>
                </a:solidFill>
              </a:rPr>
              <a:t>Arguments for Miracles Today</a:t>
            </a:r>
          </a:p>
        </p:txBody>
      </p:sp>
      <p:pic>
        <p:nvPicPr>
          <p:cNvPr id="19463" name="Picture 1031" descr="A:\new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367188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  <a:effectLst/>
        </p:spPr>
        <p:txBody>
          <a:bodyPr/>
          <a:lstStyle/>
          <a:p>
            <a:r>
              <a:rPr lang="en-US" altLang="en-US" sz="5000" b="1" dirty="0">
                <a:solidFill>
                  <a:srgbClr val="663300"/>
                </a:solidFill>
              </a:rPr>
              <a:t>Pentecostal &amp; Charismatics </a:t>
            </a:r>
            <a:r>
              <a:rPr lang="en-US" altLang="en-US" sz="5000" b="1" dirty="0" smtClean="0">
                <a:solidFill>
                  <a:srgbClr val="663300"/>
                </a:solidFill>
              </a:rPr>
              <a:t>Say</a:t>
            </a:r>
            <a:r>
              <a:rPr lang="en-US" altLang="en-US" sz="5000" b="1" dirty="0">
                <a:solidFill>
                  <a:srgbClr val="663300"/>
                </a:solidFill>
              </a:rPr>
              <a:t>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09800"/>
            <a:ext cx="8763000" cy="4572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“Jesus is same yesterday, today &amp; forever”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“Miracles needed to produce faith today”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“Miracles needed to confirm truth today”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“Gifts of Spirit needed to show who are God’s people today”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“Gifts needed as evidence of our salvation”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dirty="0">
                <a:solidFill>
                  <a:schemeClr val="tx1"/>
                </a:solidFill>
              </a:rPr>
              <a:t>“Spirit must be working miracles today - just look at Oral Roberts, </a:t>
            </a:r>
            <a:r>
              <a:rPr lang="en-US" altLang="en-US" sz="3600" dirty="0" smtClean="0">
                <a:solidFill>
                  <a:schemeClr val="tx1"/>
                </a:solidFill>
              </a:rPr>
              <a:t>Tilton,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Angley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n-US" altLang="en-US" sz="3600" dirty="0">
                <a:solidFill>
                  <a:schemeClr val="tx1"/>
                </a:solidFill>
              </a:rPr>
              <a:t>or …”</a:t>
            </a:r>
          </a:p>
          <a:p>
            <a:pPr>
              <a:lnSpc>
                <a:spcPct val="11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800000"/>
                </a:solidFill>
              </a:rPr>
              <a:t>However, need to compare with Bible time</a:t>
            </a:r>
          </a:p>
        </p:txBody>
      </p:sp>
    </p:spTree>
    <p:extLst>
      <p:ext uri="{BB962C8B-B14F-4D97-AF65-F5344CB8AC3E}">
        <p14:creationId xmlns:p14="http://schemas.microsoft.com/office/powerpoint/2010/main" val="405041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Purpose of Miracles in Bible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37" y="2286000"/>
            <a:ext cx="6818759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8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Plain Statements of Purpose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534400" cy="4648200"/>
          </a:xfrm>
        </p:spPr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 smtClean="0">
                <a:solidFill>
                  <a:srgbClr val="800000"/>
                </a:solidFill>
              </a:rPr>
              <a:t>Mark </a:t>
            </a:r>
            <a:r>
              <a:rPr lang="en-US" altLang="en-US" sz="3600" b="1" dirty="0">
                <a:solidFill>
                  <a:srgbClr val="800000"/>
                </a:solidFill>
              </a:rPr>
              <a:t>16:17-20</a:t>
            </a:r>
          </a:p>
          <a:p>
            <a:pPr lvl="1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Word confirmed by accompanying </a:t>
            </a:r>
            <a:r>
              <a:rPr lang="en-US" altLang="en-US" sz="3200" dirty="0" smtClean="0">
                <a:solidFill>
                  <a:schemeClr val="tx1"/>
                </a:solidFill>
              </a:rPr>
              <a:t>signs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5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8600" y="1044000"/>
            <a:ext cx="8839200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these signs will follow those who believe: In My name they will cast out demons; they will speak with new tongues; 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will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up serpents; and if they drink anything deadly, it will by no means hurt them; they will lay hands on the sick, and they will recover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32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then, after the Lord had spoken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them, He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received up into heaven, and sat down at the right hand of God. 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went out and preached everywhere, the Lord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 with them and confirming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through the accompanying signs. Amen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15960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 16:17-20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1564341"/>
            <a:ext cx="7391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661647" y="5477435"/>
            <a:ext cx="3695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4800" y="5943600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05000" y="5952564"/>
            <a:ext cx="525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4800" y="6468035"/>
            <a:ext cx="3276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6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295400"/>
          </a:xfrm>
          <a:effectLst/>
        </p:spPr>
        <p:txBody>
          <a:bodyPr/>
          <a:lstStyle/>
          <a:p>
            <a:r>
              <a:rPr lang="en-US" altLang="en-US" b="1" dirty="0">
                <a:solidFill>
                  <a:srgbClr val="663300"/>
                </a:solidFill>
              </a:rPr>
              <a:t>Plain Statements of Purpose</a:t>
            </a:r>
            <a:endParaRPr lang="en-US" altLang="en-US" dirty="0">
              <a:solidFill>
                <a:srgbClr val="66330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534400" cy="4648200"/>
          </a:xfrm>
        </p:spPr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 smtClean="0">
                <a:solidFill>
                  <a:srgbClr val="800000"/>
                </a:solidFill>
              </a:rPr>
              <a:t>Mark </a:t>
            </a:r>
            <a:r>
              <a:rPr lang="en-US" altLang="en-US" sz="3600" b="1" dirty="0">
                <a:solidFill>
                  <a:srgbClr val="800000"/>
                </a:solidFill>
              </a:rPr>
              <a:t>16:17-20</a:t>
            </a:r>
          </a:p>
          <a:p>
            <a:pPr lvl="1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Word confirmed by accompanying signs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600" b="1" dirty="0">
                <a:solidFill>
                  <a:srgbClr val="800000"/>
                </a:solidFill>
              </a:rPr>
              <a:t>John 15:24-27</a:t>
            </a:r>
            <a:endParaRPr lang="en-US" altLang="en-US" sz="3600" dirty="0">
              <a:solidFill>
                <a:srgbClr val="800000"/>
              </a:solidFill>
            </a:endParaRPr>
          </a:p>
          <a:p>
            <a:pPr lvl="1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Witness of apostles &amp; witness of Spirit</a:t>
            </a:r>
          </a:p>
          <a:p>
            <a:pPr lvl="1">
              <a:lnSpc>
                <a:spcPct val="93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</a:rPr>
              <a:t>Principle upheld of plurality of </a:t>
            </a:r>
            <a:r>
              <a:rPr lang="en-US" altLang="en-US" sz="3200" dirty="0" smtClean="0">
                <a:solidFill>
                  <a:schemeClr val="tx1"/>
                </a:solidFill>
              </a:rPr>
              <a:t>witnesses</a:t>
            </a:r>
            <a:endParaRPr lang="en-US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84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orinthian columns design template">
  <a:themeElements>
    <a:clrScheme name="Corinthian columns design templat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orinthian columns design template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rinthian colum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inthian colum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inthian colum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Corinthian columns design template</Template>
  <TotalTime>4637</TotalTime>
  <Words>928</Words>
  <Application>Microsoft Office PowerPoint</Application>
  <PresentationFormat>On-screen Show (4:3)</PresentationFormat>
  <Paragraphs>124</Paragraphs>
  <Slides>29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Corinthian columns design template</vt:lpstr>
      <vt:lpstr>Hardcover</vt:lpstr>
      <vt:lpstr>A&amp;L Draw Graphic</vt:lpstr>
      <vt:lpstr>Document</vt:lpstr>
      <vt:lpstr>The Person &amp; Work of the Holy Spirit</vt:lpstr>
      <vt:lpstr>The Holy Spirit’s Work Is:</vt:lpstr>
      <vt:lpstr>Direct &amp; Indirect Action</vt:lpstr>
      <vt:lpstr>Arguments for Miracles Today</vt:lpstr>
      <vt:lpstr>Pentecostal &amp; Charismatics Say:</vt:lpstr>
      <vt:lpstr>Purpose of Miracles in Bible</vt:lpstr>
      <vt:lpstr>Plain Statements of Purpose</vt:lpstr>
      <vt:lpstr>PowerPoint Presentation</vt:lpstr>
      <vt:lpstr>Plain Statements of Purpose</vt:lpstr>
      <vt:lpstr>PowerPoint Presentation</vt:lpstr>
      <vt:lpstr>Plain Statements of Purpose</vt:lpstr>
      <vt:lpstr>PowerPoint Presentation</vt:lpstr>
      <vt:lpstr>Summary of Purpose</vt:lpstr>
      <vt:lpstr>Case Study of Corinthian Church (1st Cor. 12 – 14)</vt:lpstr>
      <vt:lpstr>1st Corinthians 12:4-11</vt:lpstr>
      <vt:lpstr>Gifts of Spirit Identified (1st Corinthians 12:4-11)</vt:lpstr>
      <vt:lpstr>Revelation &amp; Confirmation</vt:lpstr>
      <vt:lpstr>Why Differing Gifts Given?</vt:lpstr>
      <vt:lpstr>Prophecy vs. Tongues (1st Corinthians 14)</vt:lpstr>
      <vt:lpstr>Obvious Nature of Problem</vt:lpstr>
      <vt:lpstr>Duration of Miraculous Action</vt:lpstr>
      <vt:lpstr>1st Corinthians 13:11-15</vt:lpstr>
      <vt:lpstr>1st Corinthians 13:11-15</vt:lpstr>
      <vt:lpstr>Part (Partial) &amp; Perfect (Whole)</vt:lpstr>
      <vt:lpstr>Part (Partial) &amp; Perfect (Whole)</vt:lpstr>
      <vt:lpstr>When Partial Revelation Ceases, Product of Revelation Continues</vt:lpstr>
      <vt:lpstr>“That Which Is Perfect” Could Not Be Second Coming of Christ</vt:lpstr>
      <vt:lpstr>Conclusions</vt:lpstr>
      <vt:lpstr>Miraculous Action Has Ceased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Holy Spirit</dc:title>
  <dc:creator>Joe R Price</dc:creator>
  <cp:lastModifiedBy>Harry</cp:lastModifiedBy>
  <cp:revision>172</cp:revision>
  <dcterms:created xsi:type="dcterms:W3CDTF">2007-06-26T18:03:58Z</dcterms:created>
  <dcterms:modified xsi:type="dcterms:W3CDTF">2015-05-31T12:15:50Z</dcterms:modified>
</cp:coreProperties>
</file>