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85" r:id="rId2"/>
  </p:sldMasterIdLst>
  <p:notesMasterIdLst>
    <p:notesMasterId r:id="rId32"/>
  </p:notesMasterIdLst>
  <p:sldIdLst>
    <p:sldId id="256" r:id="rId3"/>
    <p:sldId id="288" r:id="rId4"/>
    <p:sldId id="309" r:id="rId5"/>
    <p:sldId id="290" r:id="rId6"/>
    <p:sldId id="291"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297" r:id="rId21"/>
    <p:sldId id="298" r:id="rId22"/>
    <p:sldId id="329" r:id="rId23"/>
    <p:sldId id="300" r:id="rId24"/>
    <p:sldId id="330" r:id="rId25"/>
    <p:sldId id="302" r:id="rId26"/>
    <p:sldId id="303" r:id="rId27"/>
    <p:sldId id="304" r:id="rId28"/>
    <p:sldId id="305" r:id="rId29"/>
    <p:sldId id="306" r:id="rId30"/>
    <p:sldId id="307"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663300"/>
    <a:srgbClr val="800080"/>
    <a:srgbClr val="FFFF00"/>
    <a:srgbClr val="FF33CC"/>
    <a:srgbClr val="003300"/>
    <a:srgbClr val="FF8FC7"/>
    <a:srgbClr val="B00058"/>
    <a:srgbClr val="FF89C4"/>
    <a:srgbClr val="AC0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8" autoAdjust="0"/>
    <p:restoredTop sz="94684" autoAdjust="0"/>
  </p:normalViewPr>
  <p:slideViewPr>
    <p:cSldViewPr>
      <p:cViewPr varScale="1">
        <p:scale>
          <a:sx n="71" d="100"/>
          <a:sy n="71" d="100"/>
        </p:scale>
        <p:origin x="-1206" y="-96"/>
      </p:cViewPr>
      <p:guideLst>
        <p:guide orient="horz" pos="2160"/>
        <p:guide pos="2880"/>
      </p:guideLst>
    </p:cSldViewPr>
  </p:slideViewPr>
  <p:outlineViewPr>
    <p:cViewPr>
      <p:scale>
        <a:sx n="33" d="100"/>
        <a:sy n="33" d="100"/>
      </p:scale>
      <p:origin x="54" y="1014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978E9E0-5602-4FA2-ADAD-1B5A886085B8}" type="slidenum">
              <a:rPr lang="en-US"/>
              <a:pPr>
                <a:defRPr/>
              </a:pPr>
              <a:t>‹#›</a:t>
            </a:fld>
            <a:endParaRPr lang="en-US" dirty="0"/>
          </a:p>
        </p:txBody>
      </p:sp>
    </p:spTree>
    <p:extLst>
      <p:ext uri="{BB962C8B-B14F-4D97-AF65-F5344CB8AC3E}">
        <p14:creationId xmlns:p14="http://schemas.microsoft.com/office/powerpoint/2010/main" val="303142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6919232-7856-4C47-AF46-A48EA00FE182}"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743200" y="1752600"/>
            <a:ext cx="5486400" cy="8382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AD27F3E2-0877-4575-A111-9CEF9879E16E}" type="slidenum">
              <a:rPr lang="en-US"/>
              <a:pPr>
                <a:defRPr/>
              </a:pPr>
              <a:t>‹#›</a:t>
            </a:fld>
            <a:endParaRPr lang="en-US"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80970D-D427-4910-8FCC-758541E875C1}" type="slidenum">
              <a:rPr lang="en-US"/>
              <a:pPr>
                <a:defRPr/>
              </a:pPr>
              <a:t>‹#›</a:t>
            </a:fld>
            <a:endParaRPr lang="en-US"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401CEF-97B5-43DF-9C66-29C3AA3ABC1E}" type="slidenum">
              <a:rPr lang="en-US"/>
              <a:pPr>
                <a:defRPr/>
              </a:pPr>
              <a:t>‹#›</a:t>
            </a:fld>
            <a:endParaRPr lang="en-US" dirty="0"/>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AD27F3E2-0877-4575-A111-9CEF9879E16E}" type="slidenum">
              <a:rPr lang="en-US" smtClean="0"/>
              <a:pPr>
                <a:defRPr/>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B198C42-3D73-4DEA-808C-F4DDBAFBD012}" type="slidenum">
              <a:rPr lang="en-US" smtClean="0"/>
              <a:pPr>
                <a:defRPr/>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2A83229-3C01-48A2-9B8D-342071F2818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8265346-17FE-4988-8888-01B6FEC8393D}" type="slidenum">
              <a:rPr lang="en-US" smtClean="0"/>
              <a:pPr>
                <a:defRPr/>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E3F990A-807D-4771-910F-539C4E9506DD}" type="slidenum">
              <a:rPr lang="en-US" smtClean="0"/>
              <a:pPr>
                <a:defRPr/>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D713A5C-EFBA-40D3-8682-8A75A7E28343}" type="slidenum">
              <a:rPr lang="en-US" smtClean="0"/>
              <a:pPr>
                <a:defRPr/>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0E9FE84-905D-4827-A3ED-5E2861F0C7DA}"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E9859D1-8474-419A-A3D2-4076F4533E83}"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198C42-3D73-4DEA-808C-F4DDBAFBD012}" type="slidenum">
              <a:rPr lang="en-US"/>
              <a:pPr>
                <a:defRPr/>
              </a:pPr>
              <a:t>‹#›</a:t>
            </a:fld>
            <a:endParaRPr lang="en-US" dirty="0"/>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80F0029-6A3D-40B8-A03D-4E8007CD813B}"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80970D-D427-4910-8FCC-758541E875C1}" type="slidenum">
              <a:rPr lang="en-US" smtClean="0"/>
              <a:pPr>
                <a:defRPr/>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E401CEF-97B5-43DF-9C66-29C3AA3ABC1E}" type="slidenum">
              <a:rPr lang="en-US" smtClean="0"/>
              <a:pPr>
                <a:defRPr/>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1A2C7674-4C27-4628-8C13-EC95BE166758}" type="slidenum">
              <a:rPr lang="en-US" altLang="en-US"/>
              <a:pPr/>
              <a:t>‹#›</a:t>
            </a:fld>
            <a:endParaRPr lang="en-US" altLang="en-US"/>
          </a:p>
        </p:txBody>
      </p:sp>
    </p:spTree>
    <p:extLst>
      <p:ext uri="{BB962C8B-B14F-4D97-AF65-F5344CB8AC3E}">
        <p14:creationId xmlns:p14="http://schemas.microsoft.com/office/powerpoint/2010/main" val="1224299408"/>
      </p:ext>
    </p:extLst>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A83229-3C01-48A2-9B8D-342071F28189}" type="slidenum">
              <a:rPr lang="en-US"/>
              <a:pPr>
                <a:defRPr/>
              </a:pPr>
              <a:t>‹#›</a:t>
            </a:fld>
            <a:endParaRPr lang="en-US" dirty="0"/>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265346-17FE-4988-8888-01B6FEC8393D}" type="slidenum">
              <a:rPr lang="en-US"/>
              <a:pPr>
                <a:defRPr/>
              </a:pPr>
              <a:t>‹#›</a:t>
            </a:fld>
            <a:endParaRPr lang="en-US"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E3F990A-807D-4771-910F-539C4E9506DD}" type="slidenum">
              <a:rPr lang="en-US"/>
              <a:pPr>
                <a:defRPr/>
              </a:pPr>
              <a:t>‹#›</a:t>
            </a:fld>
            <a:endParaRPr lang="en-US" dirty="0"/>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D713A5C-EFBA-40D3-8682-8A75A7E28343}" type="slidenum">
              <a:rPr lang="en-US"/>
              <a:pPr>
                <a:defRPr/>
              </a:pPr>
              <a:t>‹#›</a:t>
            </a:fld>
            <a:endParaRPr lang="en-US" dirty="0"/>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0E9FE84-905D-4827-A3ED-5E2861F0C7DA}" type="slidenum">
              <a:rPr lang="en-US"/>
              <a:pPr>
                <a:defRPr/>
              </a:pPr>
              <a:t>‹#›</a:t>
            </a:fld>
            <a:endParaRPr lang="en-US" dirty="0"/>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9859D1-8474-419A-A3D2-4076F4533E83}" type="slidenum">
              <a:rPr lang="en-US"/>
              <a:pPr>
                <a:defRPr/>
              </a:pPr>
              <a:t>‹#›</a:t>
            </a:fld>
            <a:endParaRPr lang="en-US" dirty="0"/>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80F0029-6A3D-40B8-A03D-4E8007CD813B}" type="slidenum">
              <a:rPr lang="en-US"/>
              <a:pPr>
                <a:defRPr/>
              </a:pPr>
              <a:t>‹#›</a:t>
            </a:fld>
            <a:endParaRPr lang="en-US"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pPr>
              <a:defRPr/>
            </a:pPr>
            <a:endParaRPr lang="en-US" dirty="0"/>
          </a:p>
        </p:txBody>
      </p:sp>
      <p:sp>
        <p:nvSpPr>
          <p:cNvPr id="6149" name="Rectangle 5"/>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pPr>
              <a:defRPr/>
            </a:pPr>
            <a:endParaRPr lang="en-US" dirty="0"/>
          </a:p>
        </p:txBody>
      </p:sp>
      <p:sp>
        <p:nvSpPr>
          <p:cNvPr id="6150" name="Rectangle 6"/>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pPr>
              <a:defRPr/>
            </a:pPr>
            <a:fld id="{B35C1D66-4156-4020-9AF6-FF3A77D3EBD8}"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thruBlk="1"/>
  </p:transition>
  <p:hf hdr="0" ftr="0" dt="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35C1D66-4156-4020-9AF6-FF3A77D3EBD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8" r:id="rId12"/>
  </p:sldLayoutIdLst>
  <p:transition spd="med">
    <p:fade thruBlk="1"/>
  </p:transition>
  <p:timing>
    <p:tnLst>
      <p:par>
        <p:cTn id="1" dur="indefinite" restart="never" nodeType="tmRoot"/>
      </p:par>
    </p:tnLst>
  </p:timing>
  <p:hf hdr="0" ftr="0" dt="0"/>
  <p:txStyles>
    <p:titleStyle>
      <a:lvl1pPr algn="ctr" defTabSz="914400" rtl="0" eaLnBrk="1" latinLnBrk="0" hangingPunct="1">
        <a:spcBef>
          <a:spcPct val="0"/>
        </a:spcBef>
        <a:buNone/>
        <a:defRPr sz="5400" kern="1200">
          <a:solidFill>
            <a:schemeClr val="tx2"/>
          </a:solidFill>
          <a:latin typeface="Times New Roman" panose="020206030504050203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Times New Roman" panose="02020603050405020304" pitchFamily="18" charset="0"/>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Times New Roman" panose="02020603050405020304" pitchFamily="18" charset="0"/>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Times New Roman" panose="02020603050405020304" pitchFamily="18" charset="0"/>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Times New Roman" panose="02020603050405020304" pitchFamily="18" charset="0"/>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Times New Roman" panose="02020603050405020304" pitchFamily="18" charset="0"/>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52400"/>
            <a:ext cx="8458200" cy="2819400"/>
          </a:xfrm>
          <a:effectLst>
            <a:reflection blurRad="6350" stA="75000" endPos="10000" dir="5400000" sy="-100000" algn="bl" rotWithShape="0"/>
          </a:effectLst>
        </p:spPr>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lnSpc>
                <a:spcPct val="110000"/>
              </a:lnSpc>
            </a:pPr>
            <a:r>
              <a:rPr lang="en-US" sz="7500" b="1"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The Person &amp; Work of </a:t>
            </a:r>
            <a:r>
              <a:rPr lang="en-US" sz="7500" b="1" dirty="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a:t>
            </a:r>
            <a:r>
              <a:rPr lang="en-US" sz="7500" b="1"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he Holy Spirit</a:t>
            </a:r>
            <a:endParaRPr lang="en-US" sz="7500" b="1" baseline="30000"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0" y="3200400"/>
            <a:ext cx="4724400" cy="2970213"/>
          </a:xfrm>
        </p:spPr>
        <p:txBody>
          <a:bodyPr anchor="ctr">
            <a:noAutofit/>
          </a:bodyPr>
          <a:lstStyle/>
          <a:p>
            <a:pPr eaLnBrk="1" hangingPunct="1">
              <a:lnSpc>
                <a:spcPct val="110000"/>
              </a:lnSpc>
              <a:spcBef>
                <a:spcPts val="0"/>
              </a:spcBef>
            </a:pPr>
            <a:r>
              <a:rPr lang="en-US" sz="6000" b="1" i="1" dirty="0" smtClean="0">
                <a:solidFill>
                  <a:srgbClr val="FFFF00"/>
                </a:solidFill>
                <a:effectLst>
                  <a:outerShdw blurRad="38100" dist="38100" dir="2700000" algn="tl">
                    <a:srgbClr val="000000">
                      <a:alpha val="43137"/>
                    </a:srgbClr>
                  </a:outerShdw>
                </a:effectLst>
                <a:cs typeface="Times New Roman" panose="02020603050405020304" pitchFamily="18" charset="0"/>
              </a:rPr>
              <a:t>Holy Spirit’s Work in Salvation</a:t>
            </a:r>
          </a:p>
        </p:txBody>
      </p:sp>
      <p:pic>
        <p:nvPicPr>
          <p:cNvPr id="5" name="Picture 3" descr="C:\My Documents\My Documents\Graphics\CTR00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2971799"/>
            <a:ext cx="4800599" cy="36692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91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131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372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4588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2281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299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6727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a:t>
            </a:r>
            <a:r>
              <a:rPr lang="en-US" sz="2800" b="1" i="1" dirty="0">
                <a:solidFill>
                  <a:srgbClr val="C00000"/>
                </a:solidFill>
                <a:latin typeface="Times New Roman" panose="02020603050405020304" pitchFamily="18" charset="0"/>
                <a:cs typeface="Times New Roman" panose="02020603050405020304" pitchFamily="18" charset="0"/>
              </a:rPr>
              <a:t>may be called trees of righteousness</a:t>
            </a:r>
            <a:r>
              <a:rPr lang="en-US" sz="2800" b="1" i="1" dirty="0" smtClean="0">
                <a:solidFill>
                  <a:srgbClr val="C00000"/>
                </a:solidFill>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planting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157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proclaim the acceptable year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b="1" dirty="0">
                <a:solidFill>
                  <a:srgbClr val="002060"/>
                </a:solidFill>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b="1" i="1" dirty="0">
                <a:solidFill>
                  <a:srgbClr val="C00000"/>
                </a:solidFill>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a:t>
            </a:r>
            <a:r>
              <a:rPr lang="en-US" sz="2800" b="1" i="1" dirty="0">
                <a:solidFill>
                  <a:srgbClr val="C00000"/>
                </a:solidFill>
                <a:latin typeface="Times New Roman" panose="02020603050405020304" pitchFamily="18" charset="0"/>
                <a:cs typeface="Times New Roman" panose="02020603050405020304" pitchFamily="18" charset="0"/>
              </a:rPr>
              <a:t>may be called trees of righteousness</a:t>
            </a:r>
            <a:r>
              <a:rPr lang="en-US" sz="2800" b="1" i="1" dirty="0" smtClean="0">
                <a:solidFill>
                  <a:srgbClr val="C00000"/>
                </a:solidFill>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planting of the </a:t>
            </a:r>
            <a:r>
              <a:rPr lang="en-US" sz="2800" b="1" i="1" cap="small" dirty="0">
                <a:solidFill>
                  <a:srgbClr val="C00000"/>
                </a:solidFill>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a:t>
            </a:r>
            <a:r>
              <a:rPr lang="en-US" sz="2800" b="1" dirty="0">
                <a:solidFill>
                  <a:srgbClr val="800000"/>
                </a:solidFill>
                <a:latin typeface="Times New Roman" panose="02020603050405020304" pitchFamily="18" charset="0"/>
                <a:cs typeface="Times New Roman" panose="02020603050405020304" pitchFamily="18" charset="0"/>
              </a:rPr>
              <a:t>that He may be glorified</a:t>
            </a:r>
            <a:r>
              <a:rPr lang="en-US" sz="2800" dirty="0">
                <a:latin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7165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81000"/>
            <a:ext cx="9144000" cy="1143000"/>
          </a:xfrm>
          <a:effectLst/>
        </p:spPr>
        <p:txBody>
          <a:bodyPr/>
          <a:lstStyle/>
          <a:p>
            <a:r>
              <a:rPr lang="en-US" altLang="en-US" sz="5200" b="1" dirty="0">
                <a:solidFill>
                  <a:srgbClr val="663300"/>
                </a:solidFill>
              </a:rPr>
              <a:t>Isaiah </a:t>
            </a:r>
            <a:r>
              <a:rPr lang="en-US" altLang="en-US" sz="5200" b="1" dirty="0" smtClean="0">
                <a:solidFill>
                  <a:srgbClr val="663300"/>
                </a:solidFill>
              </a:rPr>
              <a:t>on </a:t>
            </a:r>
            <a:r>
              <a:rPr lang="en-US" altLang="en-US" sz="5200" b="1" dirty="0">
                <a:solidFill>
                  <a:srgbClr val="663300"/>
                </a:solidFill>
              </a:rPr>
              <a:t>Spirit &amp; Salvation</a:t>
            </a:r>
          </a:p>
        </p:txBody>
      </p:sp>
      <p:sp>
        <p:nvSpPr>
          <p:cNvPr id="29699" name="Rectangle 3"/>
          <p:cNvSpPr>
            <a:spLocks noGrp="1" noChangeArrowheads="1"/>
          </p:cNvSpPr>
          <p:nvPr>
            <p:ph type="body" idx="1"/>
          </p:nvPr>
        </p:nvSpPr>
        <p:spPr>
          <a:xfrm>
            <a:off x="304800" y="2209800"/>
            <a:ext cx="8763000" cy="4648200"/>
          </a:xfrm>
        </p:spPr>
        <p:txBody>
          <a:bodyPr>
            <a:normAutofit fontScale="92500" lnSpcReduction="10000"/>
          </a:bodyPr>
          <a:lstStyle/>
          <a:p>
            <a:pPr>
              <a:buClr>
                <a:srgbClr val="663300"/>
              </a:buClr>
              <a:buFont typeface="Arial" panose="020B0604020202020204" pitchFamily="34" charset="0"/>
              <a:buChar char="•"/>
            </a:pPr>
            <a:r>
              <a:rPr lang="en-US" altLang="en-US" sz="3600" b="1" i="1" dirty="0">
                <a:solidFill>
                  <a:srgbClr val="800000"/>
                </a:solidFill>
              </a:rPr>
              <a:t>Isaiah 61:1-3</a:t>
            </a:r>
            <a:r>
              <a:rPr lang="en-US" altLang="en-US" sz="3600" dirty="0"/>
              <a:t>  </a:t>
            </a:r>
            <a:r>
              <a:rPr lang="en-US" altLang="en-US" sz="3600" dirty="0">
                <a:solidFill>
                  <a:schemeClr val="tx1"/>
                </a:solidFill>
              </a:rPr>
              <a:t>Prophecy of coming Zion</a:t>
            </a:r>
          </a:p>
          <a:p>
            <a:pPr>
              <a:buClr>
                <a:srgbClr val="663300"/>
              </a:buClr>
              <a:buFont typeface="Arial" panose="020B0604020202020204" pitchFamily="34" charset="0"/>
              <a:buChar char="•"/>
            </a:pPr>
            <a:r>
              <a:rPr lang="en-US" altLang="en-US" sz="3600" dirty="0">
                <a:solidFill>
                  <a:schemeClr val="tx1"/>
                </a:solidFill>
              </a:rPr>
              <a:t>Spirit to cause preaching of “good tidings”</a:t>
            </a:r>
          </a:p>
          <a:p>
            <a:pPr>
              <a:buClr>
                <a:srgbClr val="663300"/>
              </a:buClr>
              <a:buFont typeface="Arial" panose="020B0604020202020204" pitchFamily="34" charset="0"/>
              <a:buChar char="•"/>
            </a:pPr>
            <a:r>
              <a:rPr lang="en-US" altLang="en-US" sz="3600" dirty="0">
                <a:solidFill>
                  <a:schemeClr val="tx1"/>
                </a:solidFill>
              </a:rPr>
              <a:t>Dual effect of message foretold:</a:t>
            </a:r>
          </a:p>
          <a:p>
            <a:pPr lvl="1">
              <a:buClr>
                <a:srgbClr val="0070C0"/>
              </a:buClr>
              <a:buSzPct val="60000"/>
              <a:buFont typeface="Wingdings" panose="05000000000000000000" pitchFamily="2" charset="2"/>
              <a:buChar char="Ø"/>
            </a:pPr>
            <a:r>
              <a:rPr lang="en-US" altLang="en-US" sz="3200" dirty="0">
                <a:solidFill>
                  <a:schemeClr val="tx1"/>
                </a:solidFill>
              </a:rPr>
              <a:t>“</a:t>
            </a:r>
            <a:r>
              <a:rPr lang="en-US" altLang="en-US" sz="3200" b="1" i="1" dirty="0">
                <a:solidFill>
                  <a:srgbClr val="800000"/>
                </a:solidFill>
              </a:rPr>
              <a:t>Year of </a:t>
            </a:r>
            <a:r>
              <a:rPr lang="en-US" altLang="en-US" sz="3200" b="1" i="1" dirty="0" smtClean="0">
                <a:solidFill>
                  <a:srgbClr val="800000"/>
                </a:solidFill>
              </a:rPr>
              <a:t>Jehovah’s </a:t>
            </a:r>
            <a:r>
              <a:rPr lang="en-US" altLang="en-US" sz="3200" b="1" i="1" dirty="0">
                <a:solidFill>
                  <a:srgbClr val="800000"/>
                </a:solidFill>
              </a:rPr>
              <a:t>favor</a:t>
            </a:r>
            <a:r>
              <a:rPr lang="en-US" altLang="en-US" sz="3200" dirty="0" smtClean="0">
                <a:solidFill>
                  <a:schemeClr val="tx1"/>
                </a:solidFill>
              </a:rPr>
              <a:t>” (</a:t>
            </a:r>
            <a:r>
              <a:rPr lang="en-US" altLang="en-US" sz="3200" cap="small" dirty="0" err="1" smtClean="0">
                <a:solidFill>
                  <a:srgbClr val="800000"/>
                </a:solidFill>
              </a:rPr>
              <a:t>asv</a:t>
            </a:r>
            <a:r>
              <a:rPr lang="en-US" altLang="en-US" sz="3200" dirty="0" smtClean="0">
                <a:solidFill>
                  <a:schemeClr val="tx1"/>
                </a:solidFill>
              </a:rPr>
              <a:t>) </a:t>
            </a:r>
            <a:r>
              <a:rPr lang="en-US" altLang="en-US" sz="3200" dirty="0">
                <a:solidFill>
                  <a:schemeClr val="tx1"/>
                </a:solidFill>
              </a:rPr>
              <a:t>results in relief &amp; deliverance of </a:t>
            </a:r>
            <a:r>
              <a:rPr lang="en-US" altLang="en-US" sz="3200" dirty="0" smtClean="0">
                <a:solidFill>
                  <a:schemeClr val="tx1"/>
                </a:solidFill>
              </a:rPr>
              <a:t>His people</a:t>
            </a:r>
            <a:r>
              <a:rPr lang="en-US" altLang="en-US" sz="3200" dirty="0" smtClean="0">
                <a:solidFill>
                  <a:schemeClr val="tx1"/>
                </a:solidFill>
              </a:rPr>
              <a:t> </a:t>
            </a:r>
            <a:r>
              <a:rPr lang="en-US" altLang="en-US" sz="3200" dirty="0">
                <a:solidFill>
                  <a:schemeClr val="tx1"/>
                </a:solidFill>
              </a:rPr>
              <a:t>in affliction &amp; distress</a:t>
            </a:r>
          </a:p>
          <a:p>
            <a:pPr lvl="1">
              <a:buClr>
                <a:srgbClr val="0070C0"/>
              </a:buClr>
              <a:buSzPct val="60000"/>
              <a:buFont typeface="Wingdings" panose="05000000000000000000" pitchFamily="2" charset="2"/>
              <a:buChar char="Ø"/>
            </a:pPr>
            <a:r>
              <a:rPr lang="en-US" altLang="en-US" sz="3200" dirty="0" smtClean="0">
                <a:solidFill>
                  <a:schemeClr val="tx1"/>
                </a:solidFill>
              </a:rPr>
              <a:t>But it is “</a:t>
            </a:r>
            <a:r>
              <a:rPr lang="en-US" altLang="en-US" sz="3200" b="1" i="1" dirty="0" smtClean="0">
                <a:solidFill>
                  <a:srgbClr val="800000"/>
                </a:solidFill>
              </a:rPr>
              <a:t>Day </a:t>
            </a:r>
            <a:r>
              <a:rPr lang="en-US" altLang="en-US" sz="3200" b="1" i="1" dirty="0">
                <a:solidFill>
                  <a:srgbClr val="800000"/>
                </a:solidFill>
              </a:rPr>
              <a:t>of vengeance of our God</a:t>
            </a:r>
            <a:r>
              <a:rPr lang="en-US" altLang="en-US" sz="3200" dirty="0">
                <a:solidFill>
                  <a:schemeClr val="tx1"/>
                </a:solidFill>
              </a:rPr>
              <a:t>” to others</a:t>
            </a:r>
          </a:p>
          <a:p>
            <a:pPr>
              <a:buClr>
                <a:srgbClr val="663300"/>
              </a:buClr>
              <a:buFont typeface="Arial" panose="020B0604020202020204" pitchFamily="34" charset="0"/>
              <a:buChar char="•"/>
            </a:pPr>
            <a:r>
              <a:rPr lang="en-US" altLang="en-US" sz="3600" dirty="0">
                <a:solidFill>
                  <a:schemeClr val="tx1"/>
                </a:solidFill>
              </a:rPr>
              <a:t>Same message bringing blessings to godly brings condemnation to disobedient</a:t>
            </a:r>
          </a:p>
          <a:p>
            <a:pPr>
              <a:buClr>
                <a:srgbClr val="663300"/>
              </a:buClr>
              <a:buFont typeface="Arial" panose="020B0604020202020204" pitchFamily="34" charset="0"/>
              <a:buChar char="•"/>
            </a:pPr>
            <a:r>
              <a:rPr lang="en-US" altLang="en-US" sz="3600" b="1" dirty="0">
                <a:solidFill>
                  <a:srgbClr val="002060"/>
                </a:solidFill>
              </a:rPr>
              <a:t>Fulfillment stated by Jesus</a:t>
            </a:r>
            <a:r>
              <a:rPr lang="en-US" altLang="en-US" sz="3600" dirty="0">
                <a:solidFill>
                  <a:srgbClr val="002060"/>
                </a:solidFill>
              </a:rPr>
              <a:t> (</a:t>
            </a:r>
            <a:r>
              <a:rPr lang="en-US" altLang="en-US" sz="3600" b="1" i="1" dirty="0">
                <a:solidFill>
                  <a:srgbClr val="800000"/>
                </a:solidFill>
              </a:rPr>
              <a:t>Luke 4:16f </a:t>
            </a:r>
            <a:r>
              <a:rPr lang="en-US" altLang="en-US" sz="3600" dirty="0">
                <a:solidFill>
                  <a:srgbClr val="002060"/>
                </a:solidFill>
              </a:rPr>
              <a:t>)</a:t>
            </a:r>
          </a:p>
        </p:txBody>
      </p:sp>
    </p:spTree>
    <p:extLst>
      <p:ext uri="{BB962C8B-B14F-4D97-AF65-F5344CB8AC3E}">
        <p14:creationId xmlns:p14="http://schemas.microsoft.com/office/powerpoint/2010/main" val="2802702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ipe(left)">
                                      <p:cBhvr>
                                        <p:cTn id="32" dur="500"/>
                                        <p:tgtEl>
                                          <p:spTgt spid="296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wipe(left)">
                                      <p:cBhvr>
                                        <p:cTn id="37"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48347"/>
            <a:ext cx="8458200" cy="4228653"/>
          </a:xfrm>
        </p:spPr>
        <p:txBody>
          <a:bodyPr>
            <a:normAutofit/>
          </a:bodyPr>
          <a:lstStyle/>
          <a:p>
            <a:pPr>
              <a:buFont typeface="Arial" panose="020B0604020202020204" pitchFamily="34" charset="0"/>
              <a:buChar char="•"/>
            </a:pPr>
            <a:r>
              <a:rPr lang="en-US" sz="4800" b="1" dirty="0" smtClean="0">
                <a:solidFill>
                  <a:schemeClr val="tx1"/>
                </a:solidFill>
              </a:rPr>
              <a:t>Instructing</a:t>
            </a: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Anointing </a:t>
            </a:r>
            <a:r>
              <a:rPr lang="en-US" sz="4400" dirty="0" smtClean="0">
                <a:solidFill>
                  <a:srgbClr val="800000"/>
                </a:solidFill>
              </a:rPr>
              <a:t>- appoint to a work</a:t>
            </a:r>
            <a:endParaRPr lang="en-US" sz="4400" b="1" i="1" dirty="0" smtClean="0">
              <a:solidFill>
                <a:srgbClr val="800000"/>
              </a:solidFill>
            </a:endParaRP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Revealing </a:t>
            </a:r>
            <a:r>
              <a:rPr lang="en-US" sz="4400" dirty="0" smtClean="0">
                <a:solidFill>
                  <a:srgbClr val="800000"/>
                </a:solidFill>
              </a:rPr>
              <a:t>- inspire word taught</a:t>
            </a:r>
            <a:endParaRPr lang="en-US" sz="4400" b="1" i="1" dirty="0" smtClean="0">
              <a:solidFill>
                <a:srgbClr val="800000"/>
              </a:solidFill>
            </a:endParaRP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Confirming</a:t>
            </a:r>
            <a:r>
              <a:rPr lang="en-US" sz="4400" dirty="0" smtClean="0">
                <a:solidFill>
                  <a:srgbClr val="800000"/>
                </a:solidFill>
              </a:rPr>
              <a:t> - show divine origin</a:t>
            </a:r>
            <a:endParaRPr lang="en-US" sz="4400" b="1" i="1" dirty="0" smtClean="0">
              <a:solidFill>
                <a:srgbClr val="800000"/>
              </a:solidFill>
            </a:endParaRPr>
          </a:p>
          <a:p>
            <a:pPr>
              <a:buFont typeface="Arial" panose="020B0604020202020204" pitchFamily="34" charset="0"/>
              <a:buChar char="•"/>
            </a:pPr>
            <a:r>
              <a:rPr lang="en-US" sz="4800" b="1" dirty="0" smtClean="0">
                <a:solidFill>
                  <a:schemeClr val="tx1"/>
                </a:solidFill>
              </a:rPr>
              <a:t>Blessing</a:t>
            </a:r>
            <a:endParaRPr lang="en-US" sz="4800" b="1" dirty="0">
              <a:solidFill>
                <a:schemeClr val="tx1"/>
              </a:solidFill>
            </a:endParaRPr>
          </a:p>
        </p:txBody>
      </p:sp>
      <p:sp>
        <p:nvSpPr>
          <p:cNvPr id="3" name="Slide Number Placeholder 2"/>
          <p:cNvSpPr>
            <a:spLocks noGrp="1"/>
          </p:cNvSpPr>
          <p:nvPr>
            <p:ph type="sldNum" sz="quarter" idx="12"/>
          </p:nvPr>
        </p:nvSpPr>
        <p:spPr/>
        <p:txBody>
          <a:bodyPr/>
          <a:lstStyle/>
          <a:p>
            <a:pPr>
              <a:defRPr/>
            </a:pPr>
            <a:fld id="{6B198C42-3D73-4DEA-808C-F4DDBAFBD012}" type="slidenum">
              <a:rPr lang="en-US" smtClean="0"/>
              <a:pPr>
                <a:defRPr/>
              </a:pPr>
              <a:t>2</a:t>
            </a:fld>
            <a:endParaRPr lang="en-US" dirty="0"/>
          </a:p>
        </p:txBody>
      </p:sp>
      <p:sp>
        <p:nvSpPr>
          <p:cNvPr id="4" name="Title 3"/>
          <p:cNvSpPr>
            <a:spLocks noGrp="1"/>
          </p:cNvSpPr>
          <p:nvPr>
            <p:ph type="title"/>
          </p:nvPr>
        </p:nvSpPr>
        <p:spPr>
          <a:xfrm>
            <a:off x="0" y="570156"/>
            <a:ext cx="9144000" cy="1054250"/>
          </a:xfrm>
        </p:spPr>
        <p:txBody>
          <a:bodyPr/>
          <a:lstStyle/>
          <a:p>
            <a:r>
              <a:rPr lang="en-US" sz="6000" b="1" dirty="0" smtClean="0">
                <a:solidFill>
                  <a:schemeClr val="accent1">
                    <a:lumMod val="50000"/>
                  </a:schemeClr>
                </a:solidFill>
              </a:rPr>
              <a:t>The Holy Spirit’s Work Is:</a:t>
            </a:r>
            <a:endParaRPr lang="en-US" sz="6000" b="1" dirty="0">
              <a:solidFill>
                <a:schemeClr val="accent1">
                  <a:lumMod val="50000"/>
                </a:schemeClr>
              </a:solidFill>
            </a:endParaRPr>
          </a:p>
        </p:txBody>
      </p:sp>
      <p:sp>
        <p:nvSpPr>
          <p:cNvPr id="6" name="Rounded Rectangle 5"/>
          <p:cNvSpPr/>
          <p:nvPr/>
        </p:nvSpPr>
        <p:spPr>
          <a:xfrm>
            <a:off x="381000" y="5526742"/>
            <a:ext cx="3200400" cy="10668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237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752600"/>
          </a:xfrm>
          <a:effectLst/>
        </p:spPr>
        <p:txBody>
          <a:bodyPr/>
          <a:lstStyle/>
          <a:p>
            <a:pPr>
              <a:lnSpc>
                <a:spcPct val="95000"/>
              </a:lnSpc>
            </a:pPr>
            <a:r>
              <a:rPr lang="en-US" altLang="en-US" sz="5200" b="1" dirty="0">
                <a:solidFill>
                  <a:srgbClr val="663300"/>
                </a:solidFill>
              </a:rPr>
              <a:t>From Old Testament Prophecy to New Testament Fulfillment</a:t>
            </a:r>
          </a:p>
        </p:txBody>
      </p:sp>
      <p:pic>
        <p:nvPicPr>
          <p:cNvPr id="30723" name="Picture 3" descr="C:\My Documents\My Documents\Graphics\N395090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981200"/>
            <a:ext cx="4386263"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311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381000"/>
            <a:ext cx="9144000" cy="1143000"/>
          </a:xfrm>
        </p:spPr>
        <p:txBody>
          <a:bodyPr/>
          <a:lstStyle/>
          <a:p>
            <a:r>
              <a:rPr lang="en-US" altLang="en-US" sz="5200" b="1" dirty="0">
                <a:solidFill>
                  <a:srgbClr val="663300"/>
                </a:solidFill>
              </a:rPr>
              <a:t>Joel 2:28-32</a:t>
            </a:r>
          </a:p>
        </p:txBody>
      </p:sp>
      <p:sp>
        <p:nvSpPr>
          <p:cNvPr id="31747" name="Text Box 3"/>
          <p:cNvSpPr txBox="1">
            <a:spLocks noChangeArrowheads="1"/>
          </p:cNvSpPr>
          <p:nvPr/>
        </p:nvSpPr>
        <p:spPr bwMode="auto">
          <a:xfrm>
            <a:off x="76200" y="2116753"/>
            <a:ext cx="9067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7000"/>
              </a:lnSpc>
            </a:pPr>
            <a:r>
              <a:rPr lang="en-US" sz="2600" b="1" baseline="30000" dirty="0">
                <a:latin typeface="Times New Roman" panose="02020603050405020304" pitchFamily="18" charset="0"/>
                <a:cs typeface="Times New Roman" panose="02020603050405020304" pitchFamily="18" charset="0"/>
              </a:rPr>
              <a:t>28 </a:t>
            </a:r>
            <a:r>
              <a:rPr lang="en-US" sz="2600" dirty="0">
                <a:latin typeface="Times New Roman" panose="02020603050405020304" pitchFamily="18" charset="0"/>
                <a:cs typeface="Times New Roman" panose="02020603050405020304" pitchFamily="18" charset="0"/>
              </a:rPr>
              <a:t>“And it shall come to pass </a:t>
            </a:r>
            <a:r>
              <a:rPr lang="en-US" sz="2600" dirty="0" smtClean="0">
                <a:latin typeface="Times New Roman" panose="02020603050405020304" pitchFamily="18" charset="0"/>
                <a:cs typeface="Times New Roman" panose="02020603050405020304" pitchFamily="18" charset="0"/>
              </a:rPr>
              <a:t>afterward that I </a:t>
            </a:r>
            <a:r>
              <a:rPr lang="en-US" sz="2600" dirty="0">
                <a:latin typeface="Times New Roman" panose="02020603050405020304" pitchFamily="18" charset="0"/>
                <a:cs typeface="Times New Roman" panose="02020603050405020304" pitchFamily="18" charset="0"/>
              </a:rPr>
              <a:t>will pour out My Spirit on all flesh</a:t>
            </a:r>
            <a:r>
              <a:rPr lang="en-US" sz="2600" dirty="0" smtClean="0">
                <a:latin typeface="Times New Roman" panose="02020603050405020304" pitchFamily="18" charset="0"/>
                <a:cs typeface="Times New Roman" panose="02020603050405020304" pitchFamily="18" charset="0"/>
              </a:rPr>
              <a:t>; your </a:t>
            </a:r>
            <a:r>
              <a:rPr lang="en-US" sz="2600" dirty="0">
                <a:latin typeface="Times New Roman" panose="02020603050405020304" pitchFamily="18" charset="0"/>
                <a:cs typeface="Times New Roman" panose="02020603050405020304" pitchFamily="18" charset="0"/>
              </a:rPr>
              <a:t>sons and your daughters shall prophesy</a:t>
            </a:r>
            <a:r>
              <a:rPr lang="en-US" sz="2600" dirty="0" smtClean="0">
                <a:latin typeface="Times New Roman" panose="02020603050405020304" pitchFamily="18" charset="0"/>
                <a:cs typeface="Times New Roman" panose="02020603050405020304" pitchFamily="18" charset="0"/>
              </a:rPr>
              <a:t>, your </a:t>
            </a:r>
            <a:r>
              <a:rPr lang="en-US" sz="2600" dirty="0">
                <a:latin typeface="Times New Roman" panose="02020603050405020304" pitchFamily="18" charset="0"/>
                <a:cs typeface="Times New Roman" panose="02020603050405020304" pitchFamily="18" charset="0"/>
              </a:rPr>
              <a:t>old men shall dream dreams</a:t>
            </a:r>
            <a:r>
              <a:rPr lang="en-US" sz="2600" dirty="0" smtClean="0">
                <a:latin typeface="Times New Roman" panose="02020603050405020304" pitchFamily="18" charset="0"/>
                <a:cs typeface="Times New Roman" panose="02020603050405020304" pitchFamily="18" charset="0"/>
              </a:rPr>
              <a:t>, your </a:t>
            </a:r>
            <a:r>
              <a:rPr lang="en-US" sz="2600" dirty="0">
                <a:latin typeface="Times New Roman" panose="02020603050405020304" pitchFamily="18" charset="0"/>
                <a:cs typeface="Times New Roman" panose="02020603050405020304" pitchFamily="18" charset="0"/>
              </a:rPr>
              <a:t>young men shall see visions</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29</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And also on </a:t>
            </a:r>
            <a:r>
              <a:rPr lang="en-US" sz="2600" i="1" dirty="0">
                <a:latin typeface="Times New Roman" panose="02020603050405020304" pitchFamily="18" charset="0"/>
                <a:cs typeface="Times New Roman" panose="02020603050405020304" pitchFamily="18" charset="0"/>
              </a:rPr>
              <a:t>My</a:t>
            </a:r>
            <a:r>
              <a:rPr lang="en-US" sz="2600" dirty="0">
                <a:latin typeface="Times New Roman" panose="02020603050405020304" pitchFamily="18" charset="0"/>
                <a:cs typeface="Times New Roman" panose="02020603050405020304" pitchFamily="18" charset="0"/>
              </a:rPr>
              <a:t> menservants </a:t>
            </a:r>
            <a:r>
              <a:rPr lang="en-US" sz="2600" dirty="0" smtClean="0">
                <a:latin typeface="Times New Roman" panose="02020603050405020304" pitchFamily="18" charset="0"/>
                <a:cs typeface="Times New Roman" panose="02020603050405020304" pitchFamily="18" charset="0"/>
              </a:rPr>
              <a:t>and on </a:t>
            </a:r>
            <a:r>
              <a:rPr lang="en-US" sz="2600" i="1" dirty="0" smtClean="0">
                <a:latin typeface="Times New Roman" panose="02020603050405020304" pitchFamily="18" charset="0"/>
                <a:cs typeface="Times New Roman" panose="02020603050405020304" pitchFamily="18" charset="0"/>
              </a:rPr>
              <a:t>My</a:t>
            </a:r>
            <a:r>
              <a:rPr lang="en-US" sz="2600" dirty="0" smtClean="0">
                <a:latin typeface="Times New Roman" panose="02020603050405020304" pitchFamily="18" charset="0"/>
                <a:cs typeface="Times New Roman" panose="02020603050405020304" pitchFamily="18" charset="0"/>
              </a:rPr>
              <a:t> maidservants I </a:t>
            </a:r>
            <a:r>
              <a:rPr lang="en-US" sz="2600" dirty="0">
                <a:latin typeface="Times New Roman" panose="02020603050405020304" pitchFamily="18" charset="0"/>
                <a:cs typeface="Times New Roman" panose="02020603050405020304" pitchFamily="18" charset="0"/>
              </a:rPr>
              <a:t>will pour out My Spirit in those days</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30</a:t>
            </a:r>
            <a:r>
              <a:rPr lang="en-US" sz="2600" b="1" baseline="300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And </a:t>
            </a:r>
            <a:r>
              <a:rPr lang="en-US" sz="2600" dirty="0">
                <a:latin typeface="Times New Roman" panose="02020603050405020304" pitchFamily="18" charset="0"/>
                <a:cs typeface="Times New Roman" panose="02020603050405020304" pitchFamily="18" charset="0"/>
              </a:rPr>
              <a:t>I will show wonders in</a:t>
            </a:r>
            <a:r>
              <a:rPr lang="en-US" sz="2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heavens and in the earth</a:t>
            </a:r>
            <a:r>
              <a:rPr lang="en-US" sz="2600" dirty="0" smtClean="0">
                <a:latin typeface="Times New Roman" panose="02020603050405020304" pitchFamily="18" charset="0"/>
                <a:cs typeface="Times New Roman" panose="02020603050405020304" pitchFamily="18" charset="0"/>
              </a:rPr>
              <a:t>: blood </a:t>
            </a:r>
            <a:r>
              <a:rPr lang="en-US" sz="2600" dirty="0">
                <a:latin typeface="Times New Roman" panose="02020603050405020304" pitchFamily="18" charset="0"/>
                <a:cs typeface="Times New Roman" panose="02020603050405020304" pitchFamily="18" charset="0"/>
              </a:rPr>
              <a:t>and fire and pillars of smoke</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31</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 sun shall be turned into darkness</a:t>
            </a:r>
            <a:r>
              <a:rPr lang="en-US" sz="2600" dirty="0" smtClean="0">
                <a:latin typeface="Times New Roman" panose="02020603050405020304" pitchFamily="18" charset="0"/>
                <a:cs typeface="Times New Roman" panose="02020603050405020304" pitchFamily="18" charset="0"/>
              </a:rPr>
              <a:t>, and </a:t>
            </a:r>
            <a:r>
              <a:rPr lang="en-US" sz="2600" dirty="0">
                <a:latin typeface="Times New Roman" panose="02020603050405020304" pitchFamily="18" charset="0"/>
                <a:cs typeface="Times New Roman" panose="02020603050405020304" pitchFamily="18" charset="0"/>
              </a:rPr>
              <a:t>the moon into blood</a:t>
            </a:r>
            <a:r>
              <a:rPr lang="en-US" sz="2600" dirty="0" smtClean="0">
                <a:latin typeface="Times New Roman" panose="02020603050405020304" pitchFamily="18" charset="0"/>
                <a:cs typeface="Times New Roman" panose="02020603050405020304" pitchFamily="18" charset="0"/>
              </a:rPr>
              <a:t>, before </a:t>
            </a:r>
            <a:r>
              <a:rPr lang="en-US" sz="2600" dirty="0">
                <a:latin typeface="Times New Roman" panose="02020603050405020304" pitchFamily="18" charset="0"/>
                <a:cs typeface="Times New Roman" panose="02020603050405020304" pitchFamily="18" charset="0"/>
              </a:rPr>
              <a:t>the coming of the great and awesome day of the </a:t>
            </a:r>
            <a:r>
              <a:rPr lang="en-US" sz="2600" cap="small" dirty="0">
                <a:latin typeface="Times New Roman" panose="02020603050405020304" pitchFamily="18" charset="0"/>
                <a:cs typeface="Times New Roman" panose="02020603050405020304" pitchFamily="18" charset="0"/>
              </a:rPr>
              <a:t>Lord</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32</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And it shall come to </a:t>
            </a:r>
            <a:r>
              <a:rPr lang="en-US" sz="2600" dirty="0" smtClean="0">
                <a:latin typeface="Times New Roman" panose="02020603050405020304" pitchFamily="18" charset="0"/>
                <a:cs typeface="Times New Roman" panose="02020603050405020304" pitchFamily="18" charset="0"/>
              </a:rPr>
              <a:t>pass </a:t>
            </a:r>
            <a:r>
              <a:rPr lang="en-US" sz="2600" i="1" dirty="0" smtClean="0">
                <a:latin typeface="Times New Roman" panose="02020603050405020304" pitchFamily="18" charset="0"/>
                <a:cs typeface="Times New Roman" panose="02020603050405020304" pitchFamily="18" charset="0"/>
              </a:rPr>
              <a:t>that</a:t>
            </a:r>
            <a:r>
              <a:rPr lang="en-US" sz="2600" dirty="0">
                <a:latin typeface="Times New Roman" panose="02020603050405020304" pitchFamily="18" charset="0"/>
                <a:cs typeface="Times New Roman" panose="02020603050405020304" pitchFamily="18" charset="0"/>
              </a:rPr>
              <a:t> whoever calls on the name of the </a:t>
            </a:r>
            <a:r>
              <a:rPr lang="en-US" sz="2600" cap="small" dirty="0" smtClean="0">
                <a:latin typeface="Times New Roman" panose="02020603050405020304" pitchFamily="18" charset="0"/>
                <a:cs typeface="Times New Roman" panose="02020603050405020304" pitchFamily="18" charset="0"/>
              </a:rPr>
              <a:t>Lord </a:t>
            </a:r>
            <a:r>
              <a:rPr lang="en-US" sz="2600" dirty="0" smtClean="0">
                <a:latin typeface="Times New Roman" panose="02020603050405020304" pitchFamily="18" charset="0"/>
                <a:cs typeface="Times New Roman" panose="02020603050405020304" pitchFamily="18" charset="0"/>
              </a:rPr>
              <a:t>shall </a:t>
            </a:r>
            <a:r>
              <a:rPr lang="en-US" sz="2600" dirty="0">
                <a:latin typeface="Times New Roman" panose="02020603050405020304" pitchFamily="18" charset="0"/>
                <a:cs typeface="Times New Roman" panose="02020603050405020304" pitchFamily="18" charset="0"/>
              </a:rPr>
              <a:t>be saved</a:t>
            </a:r>
            <a:r>
              <a:rPr lang="en-US" sz="2600" dirty="0" smtClean="0">
                <a:latin typeface="Times New Roman" panose="02020603050405020304" pitchFamily="18" charset="0"/>
                <a:cs typeface="Times New Roman" panose="02020603050405020304" pitchFamily="18" charset="0"/>
              </a:rPr>
              <a:t>. For </a:t>
            </a:r>
            <a:r>
              <a:rPr lang="en-US" sz="2600" dirty="0">
                <a:latin typeface="Times New Roman" panose="02020603050405020304" pitchFamily="18" charset="0"/>
                <a:cs typeface="Times New Roman" panose="02020603050405020304" pitchFamily="18" charset="0"/>
              </a:rPr>
              <a:t>in Mount Zion and in Jerusalem there shall be deliverance</a:t>
            </a:r>
            <a:r>
              <a:rPr lang="en-US" sz="2600" dirty="0" smtClean="0">
                <a:latin typeface="Times New Roman" panose="02020603050405020304" pitchFamily="18" charset="0"/>
                <a:cs typeface="Times New Roman" panose="02020603050405020304" pitchFamily="18" charset="0"/>
              </a:rPr>
              <a:t>, as </a:t>
            </a:r>
            <a:r>
              <a:rPr lang="en-US" sz="2600" dirty="0">
                <a:latin typeface="Times New Roman" panose="02020603050405020304" pitchFamily="18" charset="0"/>
                <a:cs typeface="Times New Roman" panose="02020603050405020304" pitchFamily="18" charset="0"/>
              </a:rPr>
              <a:t>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has said</a:t>
            </a:r>
            <a:r>
              <a:rPr lang="en-US" sz="2600" dirty="0" smtClean="0">
                <a:latin typeface="Times New Roman" panose="02020603050405020304" pitchFamily="18" charset="0"/>
                <a:cs typeface="Times New Roman" panose="02020603050405020304" pitchFamily="18" charset="0"/>
              </a:rPr>
              <a:t>, among </a:t>
            </a:r>
            <a:r>
              <a:rPr lang="en-US" sz="2600" dirty="0">
                <a:latin typeface="Times New Roman" panose="02020603050405020304" pitchFamily="18" charset="0"/>
                <a:cs typeface="Times New Roman" panose="02020603050405020304" pitchFamily="18" charset="0"/>
              </a:rPr>
              <a:t>the remnant whom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calls</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853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457200"/>
            <a:ext cx="9144000" cy="1143000"/>
          </a:xfrm>
          <a:effectLst/>
        </p:spPr>
        <p:txBody>
          <a:bodyPr/>
          <a:lstStyle/>
          <a:p>
            <a:r>
              <a:rPr lang="en-US" altLang="en-US" sz="5000" b="1" dirty="0">
                <a:solidFill>
                  <a:srgbClr val="663300"/>
                </a:solidFill>
              </a:rPr>
              <a:t>Spirit &amp; Salvation </a:t>
            </a:r>
            <a:r>
              <a:rPr lang="en-US" altLang="en-US" sz="5000" b="1" dirty="0" smtClean="0">
                <a:solidFill>
                  <a:srgbClr val="663300"/>
                </a:solidFill>
              </a:rPr>
              <a:t>- Joel </a:t>
            </a:r>
            <a:r>
              <a:rPr lang="en-US" altLang="en-US" sz="5000" b="1" dirty="0">
                <a:solidFill>
                  <a:srgbClr val="663300"/>
                </a:solidFill>
              </a:rPr>
              <a:t>2:28-32</a:t>
            </a:r>
            <a:endParaRPr lang="en-US" altLang="en-US" sz="5000" dirty="0">
              <a:solidFill>
                <a:srgbClr val="663300"/>
              </a:solidFill>
            </a:endParaRPr>
          </a:p>
        </p:txBody>
      </p:sp>
      <p:sp>
        <p:nvSpPr>
          <p:cNvPr id="32771" name="Rectangle 3"/>
          <p:cNvSpPr>
            <a:spLocks noGrp="1" noChangeArrowheads="1"/>
          </p:cNvSpPr>
          <p:nvPr>
            <p:ph type="body" idx="1"/>
          </p:nvPr>
        </p:nvSpPr>
        <p:spPr>
          <a:xfrm>
            <a:off x="152400" y="2286000"/>
            <a:ext cx="8991600" cy="4572000"/>
          </a:xfrm>
        </p:spPr>
        <p:txBody>
          <a:bodyPr>
            <a:noAutofit/>
          </a:bodyPr>
          <a:lstStyle/>
          <a:p>
            <a:pPr>
              <a:lnSpc>
                <a:spcPct val="90000"/>
              </a:lnSpc>
              <a:spcBef>
                <a:spcPts val="0"/>
              </a:spcBef>
              <a:spcAft>
                <a:spcPts val="600"/>
              </a:spcAft>
              <a:buClr>
                <a:srgbClr val="663300"/>
              </a:buClr>
              <a:buFont typeface="Arial" panose="020B0604020202020204" pitchFamily="34" charset="0"/>
              <a:buChar char="•"/>
            </a:pPr>
            <a:r>
              <a:rPr lang="en-US" altLang="en-US" sz="3200" dirty="0"/>
              <a:t>Spirit to be poured forth on “all flesh</a:t>
            </a:r>
            <a:r>
              <a:rPr lang="en-US" altLang="en-US" sz="3200" dirty="0" smtClean="0"/>
              <a:t>” with signs</a:t>
            </a:r>
            <a:endParaRPr lang="en-US" altLang="en-US" sz="3200" dirty="0"/>
          </a:p>
          <a:p>
            <a:pPr>
              <a:lnSpc>
                <a:spcPct val="90000"/>
              </a:lnSpc>
              <a:spcBef>
                <a:spcPts val="0"/>
              </a:spcBef>
              <a:spcAft>
                <a:spcPts val="600"/>
              </a:spcAft>
              <a:buClr>
                <a:srgbClr val="663300"/>
              </a:buClr>
              <a:buFont typeface="Arial" panose="020B0604020202020204" pitchFamily="34" charset="0"/>
              <a:buChar char="•"/>
            </a:pPr>
            <a:r>
              <a:rPr lang="en-US" altLang="en-US" sz="3200" dirty="0" smtClean="0"/>
              <a:t>Done to provide evidence for the time of the promise’s fulfillment</a:t>
            </a:r>
            <a:endParaRPr lang="en-US" altLang="en-US" sz="3200" dirty="0"/>
          </a:p>
          <a:p>
            <a:pPr>
              <a:lnSpc>
                <a:spcPct val="90000"/>
              </a:lnSpc>
              <a:spcBef>
                <a:spcPts val="0"/>
              </a:spcBef>
              <a:spcAft>
                <a:spcPts val="600"/>
              </a:spcAft>
              <a:buClr>
                <a:srgbClr val="663300"/>
              </a:buClr>
              <a:buFont typeface="Arial" panose="020B0604020202020204" pitchFamily="34" charset="0"/>
              <a:buChar char="•"/>
            </a:pPr>
            <a:r>
              <a:rPr lang="en-US" altLang="en-US" sz="3200" dirty="0"/>
              <a:t>Judgment </a:t>
            </a:r>
            <a:r>
              <a:rPr lang="en-US" altLang="en-US" sz="3200" dirty="0" smtClean="0"/>
              <a:t>brought on some </a:t>
            </a:r>
            <a:r>
              <a:rPr lang="en-US" altLang="en-US" sz="3200" dirty="0"/>
              <a:t>as </a:t>
            </a:r>
            <a:r>
              <a:rPr lang="en-US" altLang="en-US" sz="3200" dirty="0" smtClean="0"/>
              <a:t>result of Spirit’s coming</a:t>
            </a:r>
            <a:endParaRPr lang="en-US" altLang="en-US" sz="3200" dirty="0"/>
          </a:p>
          <a:p>
            <a:pPr>
              <a:lnSpc>
                <a:spcPct val="90000"/>
              </a:lnSpc>
              <a:spcBef>
                <a:spcPts val="0"/>
              </a:spcBef>
              <a:spcAft>
                <a:spcPts val="600"/>
              </a:spcAft>
              <a:buClr>
                <a:srgbClr val="663300"/>
              </a:buClr>
              <a:buFont typeface="Arial" panose="020B0604020202020204" pitchFamily="34" charset="0"/>
              <a:buChar char="•"/>
            </a:pPr>
            <a:r>
              <a:rPr lang="en-US" altLang="en-US" sz="3200" dirty="0"/>
              <a:t>With </a:t>
            </a:r>
            <a:r>
              <a:rPr lang="en-US" altLang="en-US" sz="3200" dirty="0" smtClean="0"/>
              <a:t>Spirit’s coming, He </a:t>
            </a:r>
            <a:r>
              <a:rPr lang="en-US" altLang="en-US" sz="3200" dirty="0"/>
              <a:t>would </a:t>
            </a:r>
            <a:r>
              <a:rPr lang="en-US" altLang="en-US" sz="3200" dirty="0" smtClean="0"/>
              <a:t>bring salvation &amp; deliverance to others</a:t>
            </a:r>
            <a:endParaRPr lang="en-US" altLang="en-US" sz="3200" dirty="0"/>
          </a:p>
          <a:p>
            <a:pPr>
              <a:lnSpc>
                <a:spcPct val="90000"/>
              </a:lnSpc>
              <a:spcBef>
                <a:spcPts val="0"/>
              </a:spcBef>
              <a:spcAft>
                <a:spcPts val="600"/>
              </a:spcAft>
              <a:buClr>
                <a:srgbClr val="663300"/>
              </a:buClr>
              <a:buFont typeface="Arial" panose="020B0604020202020204" pitchFamily="34" charset="0"/>
              <a:buChar char="•"/>
            </a:pPr>
            <a:r>
              <a:rPr lang="en-US" altLang="en-US" sz="3200" dirty="0" smtClean="0"/>
              <a:t>Blessings </a:t>
            </a:r>
            <a:r>
              <a:rPr lang="en-US" altLang="en-US" sz="3200" dirty="0"/>
              <a:t>c</a:t>
            </a:r>
            <a:r>
              <a:rPr lang="en-US" altLang="en-US" sz="3200" dirty="0" smtClean="0"/>
              <a:t>onditioned </a:t>
            </a:r>
            <a:r>
              <a:rPr lang="en-US" altLang="en-US" sz="3200" dirty="0"/>
              <a:t>upon calling on Lord’s name</a:t>
            </a:r>
          </a:p>
          <a:p>
            <a:pPr>
              <a:lnSpc>
                <a:spcPct val="90000"/>
              </a:lnSpc>
              <a:spcBef>
                <a:spcPts val="0"/>
              </a:spcBef>
              <a:spcAft>
                <a:spcPts val="600"/>
              </a:spcAft>
              <a:buClr>
                <a:srgbClr val="663300"/>
              </a:buClr>
              <a:buFont typeface="Arial" panose="020B0604020202020204" pitchFamily="34" charset="0"/>
              <a:buChar char="•"/>
            </a:pPr>
            <a:r>
              <a:rPr lang="en-US" altLang="en-US" sz="3200" b="1" dirty="0">
                <a:solidFill>
                  <a:srgbClr val="0070C0"/>
                </a:solidFill>
              </a:rPr>
              <a:t>Fulfillment declared in </a:t>
            </a:r>
            <a:r>
              <a:rPr lang="en-US" altLang="en-US" sz="3400" b="1" i="1" dirty="0">
                <a:solidFill>
                  <a:srgbClr val="800000"/>
                </a:solidFill>
              </a:rPr>
              <a:t>Acts 2</a:t>
            </a:r>
            <a:endParaRPr lang="en-US" altLang="en-US" sz="3400" dirty="0">
              <a:solidFill>
                <a:srgbClr val="800000"/>
              </a:solidFill>
            </a:endParaRPr>
          </a:p>
        </p:txBody>
      </p:sp>
    </p:spTree>
    <p:extLst>
      <p:ext uri="{BB962C8B-B14F-4D97-AF65-F5344CB8AC3E}">
        <p14:creationId xmlns:p14="http://schemas.microsoft.com/office/powerpoint/2010/main" val="1269727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left)">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wipe(left)">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wipe(left)">
                                      <p:cBhvr>
                                        <p:cTn id="27" dur="5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5" end="5"/>
                                            </p:txEl>
                                          </p:spTgt>
                                        </p:tgtEl>
                                        <p:attrNameLst>
                                          <p:attrName>style.visibility</p:attrName>
                                        </p:attrNameLst>
                                      </p:cBhvr>
                                      <p:to>
                                        <p:strVal val="visible"/>
                                      </p:to>
                                    </p:set>
                                    <p:animEffect transition="in" filter="wipe(left)">
                                      <p:cBhvr>
                                        <p:cTn id="32"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381000"/>
            <a:ext cx="9144000" cy="1143000"/>
          </a:xfrm>
          <a:effectLst/>
        </p:spPr>
        <p:txBody>
          <a:bodyPr/>
          <a:lstStyle/>
          <a:p>
            <a:r>
              <a:rPr lang="en-US" altLang="en-US" sz="5000" b="1" dirty="0">
                <a:solidFill>
                  <a:srgbClr val="663300"/>
                </a:solidFill>
              </a:rPr>
              <a:t>Acts 2:14-21</a:t>
            </a:r>
          </a:p>
        </p:txBody>
      </p:sp>
      <p:sp>
        <p:nvSpPr>
          <p:cNvPr id="33796" name="Text Box 4"/>
          <p:cNvSpPr txBox="1">
            <a:spLocks noChangeArrowheads="1"/>
          </p:cNvSpPr>
          <p:nvPr/>
        </p:nvSpPr>
        <p:spPr bwMode="auto">
          <a:xfrm>
            <a:off x="152400" y="2215319"/>
            <a:ext cx="8839200" cy="464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8000"/>
              </a:lnSpc>
            </a:pPr>
            <a:r>
              <a:rPr lang="en-US" sz="2400" b="1" baseline="30000" dirty="0">
                <a:latin typeface="Times New Roman" panose="02020603050405020304" pitchFamily="18" charset="0"/>
                <a:cs typeface="Times New Roman" panose="02020603050405020304" pitchFamily="18" charset="0"/>
              </a:rPr>
              <a:t>14 </a:t>
            </a:r>
            <a:r>
              <a:rPr lang="en-US" sz="2400" dirty="0">
                <a:latin typeface="Times New Roman" panose="02020603050405020304" pitchFamily="18" charset="0"/>
                <a:cs typeface="Times New Roman" panose="02020603050405020304" pitchFamily="18" charset="0"/>
              </a:rPr>
              <a:t>But Peter, standing up with the eleven, raised his voice and said to them, “Men of Judea and all who dwell in Jerusalem, let this be known to you, and heed my words. </a:t>
            </a:r>
            <a:r>
              <a:rPr lang="en-US" sz="2400" b="1"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For these are not drunk, as you suppose, since it is </a:t>
            </a:r>
            <a:r>
              <a:rPr lang="en-US" sz="2400" i="1" dirty="0">
                <a:latin typeface="Times New Roman" panose="02020603050405020304" pitchFamily="18" charset="0"/>
                <a:cs typeface="Times New Roman" panose="02020603050405020304" pitchFamily="18" charset="0"/>
              </a:rPr>
              <a:t>only</a:t>
            </a:r>
            <a:r>
              <a:rPr lang="en-US" sz="2400" dirty="0">
                <a:latin typeface="Times New Roman" panose="02020603050405020304" pitchFamily="18" charset="0"/>
                <a:cs typeface="Times New Roman" panose="02020603050405020304" pitchFamily="18" charset="0"/>
              </a:rPr>
              <a:t> the third hour of the day. </a:t>
            </a:r>
            <a:r>
              <a:rPr lang="en-US" sz="2400" b="1"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But this is what was spoken by the prophet Joel</a:t>
            </a:r>
            <a:r>
              <a:rPr lang="en-US" sz="2400" dirty="0" smtClean="0">
                <a:latin typeface="Times New Roman" panose="02020603050405020304" pitchFamily="18" charset="0"/>
                <a:cs typeface="Times New Roman" panose="02020603050405020304" pitchFamily="18" charset="0"/>
              </a:rPr>
              <a:t>: </a:t>
            </a:r>
            <a:r>
              <a:rPr lang="en-US" sz="2400" b="1" baseline="30000" dirty="0" smtClean="0">
                <a:latin typeface="Times New Roman" panose="02020603050405020304" pitchFamily="18" charset="0"/>
                <a:cs typeface="Times New Roman" panose="02020603050405020304" pitchFamily="18" charset="0"/>
              </a:rPr>
              <a:t>17</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it shall come to pass in the last days, says God</a:t>
            </a:r>
            <a:r>
              <a:rPr lang="en-US" sz="2400" dirty="0" smtClean="0">
                <a:latin typeface="Times New Roman" panose="02020603050405020304" pitchFamily="18" charset="0"/>
                <a:cs typeface="Times New Roman" panose="02020603050405020304" pitchFamily="18" charset="0"/>
              </a:rPr>
              <a:t>, that </a:t>
            </a:r>
            <a:r>
              <a:rPr lang="en-US" sz="2400" dirty="0">
                <a:latin typeface="Times New Roman" panose="02020603050405020304" pitchFamily="18" charset="0"/>
                <a:cs typeface="Times New Roman" panose="02020603050405020304" pitchFamily="18" charset="0"/>
              </a:rPr>
              <a:t>I will pour out of My Spirit on all flesh</a:t>
            </a:r>
            <a:r>
              <a:rPr lang="en-US" sz="2400" dirty="0" smtClean="0">
                <a:latin typeface="Times New Roman" panose="02020603050405020304" pitchFamily="18" charset="0"/>
                <a:cs typeface="Times New Roman" panose="02020603050405020304" pitchFamily="18" charset="0"/>
              </a:rPr>
              <a:t>; your </a:t>
            </a:r>
            <a:r>
              <a:rPr lang="en-US" sz="2400" dirty="0">
                <a:latin typeface="Times New Roman" panose="02020603050405020304" pitchFamily="18" charset="0"/>
                <a:cs typeface="Times New Roman" panose="02020603050405020304" pitchFamily="18" charset="0"/>
              </a:rPr>
              <a:t>sons and your daughters shall prophesy</a:t>
            </a:r>
            <a:r>
              <a:rPr lang="en-US" sz="2400" dirty="0" smtClean="0">
                <a:latin typeface="Times New Roman" panose="02020603050405020304" pitchFamily="18" charset="0"/>
                <a:cs typeface="Times New Roman" panose="02020603050405020304" pitchFamily="18" charset="0"/>
              </a:rPr>
              <a:t>, your </a:t>
            </a:r>
            <a:r>
              <a:rPr lang="en-US" sz="2400" dirty="0">
                <a:latin typeface="Times New Roman" panose="02020603050405020304" pitchFamily="18" charset="0"/>
                <a:cs typeface="Times New Roman" panose="02020603050405020304" pitchFamily="18" charset="0"/>
              </a:rPr>
              <a:t>young men shall see visions</a:t>
            </a:r>
            <a:r>
              <a:rPr lang="en-US" sz="2400" dirty="0" smtClean="0">
                <a:latin typeface="Times New Roman" panose="02020603050405020304" pitchFamily="18" charset="0"/>
                <a:cs typeface="Times New Roman" panose="02020603050405020304" pitchFamily="18" charset="0"/>
              </a:rPr>
              <a:t>, your </a:t>
            </a:r>
            <a:r>
              <a:rPr lang="en-US" sz="2400" dirty="0">
                <a:latin typeface="Times New Roman" panose="02020603050405020304" pitchFamily="18" charset="0"/>
                <a:cs typeface="Times New Roman" panose="02020603050405020304" pitchFamily="18" charset="0"/>
              </a:rPr>
              <a:t>old men shall dream dreams</a:t>
            </a:r>
            <a:r>
              <a:rPr lang="en-US" sz="2400" dirty="0" smtClean="0">
                <a:latin typeface="Times New Roman" panose="02020603050405020304" pitchFamily="18" charset="0"/>
                <a:cs typeface="Times New Roman" panose="02020603050405020304" pitchFamily="18" charset="0"/>
              </a:rPr>
              <a:t>. </a:t>
            </a:r>
            <a:r>
              <a:rPr lang="en-US" sz="2400" b="1" baseline="30000" dirty="0" smtClean="0">
                <a:latin typeface="Times New Roman" panose="02020603050405020304" pitchFamily="18" charset="0"/>
                <a:cs typeface="Times New Roman" panose="02020603050405020304" pitchFamily="18" charset="0"/>
              </a:rPr>
              <a:t>18</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on My menservants and on My </a:t>
            </a:r>
            <a:r>
              <a:rPr lang="en-US" sz="2400" dirty="0" smtClean="0">
                <a:latin typeface="Times New Roman" panose="02020603050405020304" pitchFamily="18" charset="0"/>
                <a:cs typeface="Times New Roman" panose="02020603050405020304" pitchFamily="18" charset="0"/>
              </a:rPr>
              <a:t>maidservants I </a:t>
            </a:r>
            <a:r>
              <a:rPr lang="en-US" sz="2400" dirty="0">
                <a:latin typeface="Times New Roman" panose="02020603050405020304" pitchFamily="18" charset="0"/>
                <a:cs typeface="Times New Roman" panose="02020603050405020304" pitchFamily="18" charset="0"/>
              </a:rPr>
              <a:t>will pour out My Spirit in those days</a:t>
            </a:r>
            <a:r>
              <a:rPr lang="en-US" sz="2400" dirty="0" smtClean="0">
                <a:latin typeface="Times New Roman" panose="02020603050405020304" pitchFamily="18" charset="0"/>
                <a:cs typeface="Times New Roman" panose="02020603050405020304" pitchFamily="18" charset="0"/>
              </a:rPr>
              <a:t>; and </a:t>
            </a:r>
            <a:r>
              <a:rPr lang="en-US" sz="2400" dirty="0">
                <a:latin typeface="Times New Roman" panose="02020603050405020304" pitchFamily="18" charset="0"/>
                <a:cs typeface="Times New Roman" panose="02020603050405020304" pitchFamily="18" charset="0"/>
              </a:rPr>
              <a:t>they shall prophesy</a:t>
            </a:r>
            <a:r>
              <a:rPr lang="en-US" sz="2400" dirty="0" smtClean="0">
                <a:latin typeface="Times New Roman" panose="02020603050405020304" pitchFamily="18" charset="0"/>
                <a:cs typeface="Times New Roman" panose="02020603050405020304" pitchFamily="18" charset="0"/>
              </a:rPr>
              <a:t>. </a:t>
            </a:r>
            <a:r>
              <a:rPr lang="en-US" sz="2400" b="1" baseline="30000" dirty="0" smtClean="0">
                <a:latin typeface="Times New Roman" panose="02020603050405020304" pitchFamily="18" charset="0"/>
                <a:cs typeface="Times New Roman" panose="02020603050405020304" pitchFamily="18" charset="0"/>
              </a:rPr>
              <a:t>19</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 will show wonders in heaven </a:t>
            </a:r>
            <a:r>
              <a:rPr lang="en-US" sz="2400" dirty="0" smtClean="0">
                <a:latin typeface="Times New Roman" panose="02020603050405020304" pitchFamily="18" charset="0"/>
                <a:cs typeface="Times New Roman" panose="02020603050405020304" pitchFamily="18" charset="0"/>
              </a:rPr>
              <a:t>above and </a:t>
            </a:r>
            <a:r>
              <a:rPr lang="en-US" sz="2400" dirty="0">
                <a:latin typeface="Times New Roman" panose="02020603050405020304" pitchFamily="18" charset="0"/>
                <a:cs typeface="Times New Roman" panose="02020603050405020304" pitchFamily="18" charset="0"/>
              </a:rPr>
              <a:t>signs in the earth beneath</a:t>
            </a:r>
            <a:r>
              <a:rPr lang="en-US" sz="2400" dirty="0" smtClean="0">
                <a:latin typeface="Times New Roman" panose="02020603050405020304" pitchFamily="18" charset="0"/>
                <a:cs typeface="Times New Roman" panose="02020603050405020304" pitchFamily="18" charset="0"/>
              </a:rPr>
              <a:t>: blood </a:t>
            </a:r>
            <a:r>
              <a:rPr lang="en-US" sz="2400" dirty="0">
                <a:latin typeface="Times New Roman" panose="02020603050405020304" pitchFamily="18" charset="0"/>
                <a:cs typeface="Times New Roman" panose="02020603050405020304" pitchFamily="18" charset="0"/>
              </a:rPr>
              <a:t>and fire and vapor of smoke</a:t>
            </a:r>
            <a:r>
              <a:rPr lang="en-US" sz="2400" dirty="0" smtClean="0">
                <a:latin typeface="Times New Roman" panose="02020603050405020304" pitchFamily="18" charset="0"/>
                <a:cs typeface="Times New Roman" panose="02020603050405020304" pitchFamily="18" charset="0"/>
              </a:rPr>
              <a:t>. </a:t>
            </a:r>
            <a:r>
              <a:rPr lang="en-US" sz="2400" b="1" baseline="30000" dirty="0" smtClean="0">
                <a:latin typeface="Times New Roman" panose="02020603050405020304" pitchFamily="18" charset="0"/>
                <a:cs typeface="Times New Roman" panose="02020603050405020304" pitchFamily="18" charset="0"/>
              </a:rPr>
              <a:t>20</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sun shall be turned into darkness</a:t>
            </a:r>
            <a:r>
              <a:rPr lang="en-US" sz="2400" dirty="0" smtClean="0">
                <a:latin typeface="Times New Roman" panose="02020603050405020304" pitchFamily="18" charset="0"/>
                <a:cs typeface="Times New Roman" panose="02020603050405020304" pitchFamily="18" charset="0"/>
              </a:rPr>
              <a:t>, and </a:t>
            </a:r>
            <a:r>
              <a:rPr lang="en-US" sz="2400" dirty="0">
                <a:latin typeface="Times New Roman" panose="02020603050405020304" pitchFamily="18" charset="0"/>
                <a:cs typeface="Times New Roman" panose="02020603050405020304" pitchFamily="18" charset="0"/>
              </a:rPr>
              <a:t>the moon into blood</a:t>
            </a:r>
            <a:r>
              <a:rPr lang="en-US" sz="2400" dirty="0" smtClean="0">
                <a:latin typeface="Times New Roman" panose="02020603050405020304" pitchFamily="18" charset="0"/>
                <a:cs typeface="Times New Roman" panose="02020603050405020304" pitchFamily="18" charset="0"/>
              </a:rPr>
              <a:t>, before </a:t>
            </a:r>
            <a:r>
              <a:rPr lang="en-US" sz="2400" dirty="0">
                <a:latin typeface="Times New Roman" panose="02020603050405020304" pitchFamily="18" charset="0"/>
                <a:cs typeface="Times New Roman" panose="02020603050405020304" pitchFamily="18" charset="0"/>
              </a:rPr>
              <a:t>the coming of the great and awesome day of the L</a:t>
            </a:r>
            <a:r>
              <a:rPr lang="en-US" sz="2400" cap="small" dirty="0">
                <a:latin typeface="Times New Roman" panose="02020603050405020304" pitchFamily="18" charset="0"/>
                <a:cs typeface="Times New Roman" panose="02020603050405020304" pitchFamily="18" charset="0"/>
              </a:rPr>
              <a:t>ord</a:t>
            </a:r>
            <a:r>
              <a:rPr lang="en-US" sz="2400" dirty="0" smtClean="0">
                <a:latin typeface="Times New Roman" panose="02020603050405020304" pitchFamily="18" charset="0"/>
                <a:cs typeface="Times New Roman" panose="02020603050405020304" pitchFamily="18" charset="0"/>
              </a:rPr>
              <a:t>. </a:t>
            </a:r>
            <a:r>
              <a:rPr lang="en-US" sz="2400" b="1" baseline="30000" dirty="0" smtClean="0">
                <a:latin typeface="Times New Roman" panose="02020603050405020304" pitchFamily="18" charset="0"/>
                <a:cs typeface="Times New Roman" panose="02020603050405020304" pitchFamily="18" charset="0"/>
              </a:rPr>
              <a:t>21</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it shall come to </a:t>
            </a:r>
            <a:r>
              <a:rPr lang="en-US" sz="2400" dirty="0" smtClean="0">
                <a:latin typeface="Times New Roman" panose="02020603050405020304" pitchFamily="18" charset="0"/>
                <a:cs typeface="Times New Roman" panose="02020603050405020304" pitchFamily="18" charset="0"/>
              </a:rPr>
              <a:t>pass </a:t>
            </a:r>
            <a:r>
              <a:rPr lang="en-US" sz="2400" i="1" dirty="0" smtClean="0">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whoever calls on the name of the </a:t>
            </a:r>
            <a:r>
              <a:rPr lang="en-US" sz="2400" dirty="0" smtClean="0">
                <a:latin typeface="Times New Roman" panose="02020603050405020304" pitchFamily="18" charset="0"/>
                <a:cs typeface="Times New Roman" panose="02020603050405020304" pitchFamily="18" charset="0"/>
              </a:rPr>
              <a:t>L</a:t>
            </a:r>
            <a:r>
              <a:rPr lang="en-US" sz="2400" cap="small" dirty="0" smtClean="0">
                <a:latin typeface="Times New Roman" panose="02020603050405020304" pitchFamily="18" charset="0"/>
                <a:cs typeface="Times New Roman" panose="02020603050405020304" pitchFamily="18" charset="0"/>
              </a:rPr>
              <a:t>ord </a:t>
            </a:r>
            <a:r>
              <a:rPr lang="en-US" sz="2400" dirty="0" smtClean="0">
                <a:latin typeface="Times New Roman" panose="02020603050405020304" pitchFamily="18" charset="0"/>
                <a:cs typeface="Times New Roman" panose="02020603050405020304" pitchFamily="18" charset="0"/>
              </a:rPr>
              <a:t>shall </a:t>
            </a:r>
            <a:r>
              <a:rPr lang="en-US" sz="2400" dirty="0">
                <a:latin typeface="Times New Roman" panose="02020603050405020304" pitchFamily="18" charset="0"/>
                <a:cs typeface="Times New Roman" panose="02020603050405020304" pitchFamily="18" charset="0"/>
              </a:rPr>
              <a:t>be saved</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35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81000"/>
            <a:ext cx="7772400" cy="1143000"/>
          </a:xfrm>
          <a:effectLst/>
        </p:spPr>
        <p:txBody>
          <a:bodyPr/>
          <a:lstStyle/>
          <a:p>
            <a:r>
              <a:rPr lang="en-US" altLang="en-US" sz="5200" b="1" dirty="0">
                <a:solidFill>
                  <a:srgbClr val="663300"/>
                </a:solidFill>
              </a:rPr>
              <a:t>Joel 2 Fulfilled in Acts 2</a:t>
            </a:r>
          </a:p>
        </p:txBody>
      </p:sp>
      <p:sp>
        <p:nvSpPr>
          <p:cNvPr id="34819" name="Rectangle 3"/>
          <p:cNvSpPr>
            <a:spLocks noGrp="1" noChangeArrowheads="1"/>
          </p:cNvSpPr>
          <p:nvPr>
            <p:ph type="body" idx="1"/>
          </p:nvPr>
        </p:nvSpPr>
        <p:spPr>
          <a:xfrm>
            <a:off x="228600" y="2209800"/>
            <a:ext cx="8610600" cy="4648200"/>
          </a:xfrm>
        </p:spPr>
        <p:txBody>
          <a:bodyPr>
            <a:noAutofit/>
          </a:bodyPr>
          <a:lstStyle/>
          <a:p>
            <a:pPr>
              <a:lnSpc>
                <a:spcPct val="90000"/>
              </a:lnSpc>
              <a:spcBef>
                <a:spcPts val="0"/>
              </a:spcBef>
              <a:spcAft>
                <a:spcPts val="600"/>
              </a:spcAft>
              <a:buClr>
                <a:srgbClr val="663300"/>
              </a:buClr>
              <a:buFont typeface="Arial" panose="020B0604020202020204" pitchFamily="34" charset="0"/>
              <a:buChar char="•"/>
            </a:pPr>
            <a:r>
              <a:rPr lang="en-US" altLang="en-US" sz="3200" dirty="0"/>
              <a:t>Crowd had ask, “</a:t>
            </a:r>
            <a:r>
              <a:rPr lang="en-US" altLang="en-US" sz="3200" dirty="0" smtClean="0"/>
              <a:t>Whatever could this mean?”</a:t>
            </a:r>
            <a:endParaRPr lang="en-US" altLang="en-US" sz="3200" dirty="0"/>
          </a:p>
          <a:p>
            <a:pPr>
              <a:lnSpc>
                <a:spcPct val="90000"/>
              </a:lnSpc>
              <a:spcBef>
                <a:spcPts val="0"/>
              </a:spcBef>
              <a:spcAft>
                <a:spcPts val="600"/>
              </a:spcAft>
              <a:buClr>
                <a:srgbClr val="663300"/>
              </a:buClr>
              <a:buFont typeface="Arial" panose="020B0604020202020204" pitchFamily="34" charset="0"/>
              <a:buChar char="•"/>
            </a:pPr>
            <a:r>
              <a:rPr lang="en-US" altLang="en-US" sz="3200" dirty="0"/>
              <a:t>Peter answers saying the events of that day were the fulfillment of Joel’s prophecy</a:t>
            </a:r>
          </a:p>
          <a:p>
            <a:pPr>
              <a:lnSpc>
                <a:spcPct val="90000"/>
              </a:lnSpc>
              <a:spcBef>
                <a:spcPts val="0"/>
              </a:spcBef>
              <a:spcAft>
                <a:spcPts val="600"/>
              </a:spcAft>
              <a:buClr>
                <a:srgbClr val="663300"/>
              </a:buClr>
              <a:buFont typeface="Arial" panose="020B0604020202020204" pitchFamily="34" charset="0"/>
              <a:buChar char="•"/>
            </a:pPr>
            <a:r>
              <a:rPr lang="en-US" altLang="en-US" sz="3200" dirty="0"/>
              <a:t>Evidence of Spirit’s being poured forth seen in miraculous manifestation</a:t>
            </a:r>
          </a:p>
          <a:p>
            <a:pPr>
              <a:lnSpc>
                <a:spcPct val="90000"/>
              </a:lnSpc>
              <a:spcBef>
                <a:spcPts val="0"/>
              </a:spcBef>
              <a:spcAft>
                <a:spcPts val="600"/>
              </a:spcAft>
              <a:buClr>
                <a:srgbClr val="663300"/>
              </a:buClr>
              <a:buFont typeface="Arial" panose="020B0604020202020204" pitchFamily="34" charset="0"/>
              <a:buChar char="•"/>
            </a:pPr>
            <a:r>
              <a:rPr lang="en-US" altLang="en-US" sz="3200" dirty="0"/>
              <a:t>If Spirit poured forth, </a:t>
            </a:r>
            <a:r>
              <a:rPr lang="en-US" altLang="en-US" sz="3200" dirty="0" smtClean="0"/>
              <a:t>the effect </a:t>
            </a:r>
            <a:r>
              <a:rPr lang="en-US" altLang="en-US" sz="3200" dirty="0"/>
              <a:t>must be </a:t>
            </a:r>
            <a:r>
              <a:rPr lang="en-US" altLang="en-US" sz="3200" dirty="0" smtClean="0"/>
              <a:t>present:</a:t>
            </a:r>
            <a:endParaRPr lang="en-US" altLang="en-US" sz="3200" dirty="0"/>
          </a:p>
          <a:p>
            <a:pPr lvl="1">
              <a:lnSpc>
                <a:spcPct val="90000"/>
              </a:lnSpc>
              <a:spcBef>
                <a:spcPts val="0"/>
              </a:spcBef>
              <a:spcAft>
                <a:spcPts val="600"/>
              </a:spcAft>
              <a:buClr>
                <a:srgbClr val="0070C0"/>
              </a:buClr>
              <a:buSzPct val="60000"/>
              <a:buFont typeface="Wingdings" panose="05000000000000000000" pitchFamily="2" charset="2"/>
              <a:buChar char="Ø"/>
            </a:pPr>
            <a:r>
              <a:rPr lang="en-US" altLang="en-US" sz="3100" b="1" i="1" dirty="0">
                <a:solidFill>
                  <a:srgbClr val="800000"/>
                </a:solidFill>
              </a:rPr>
              <a:t>“And it shall be that…” </a:t>
            </a:r>
            <a:r>
              <a:rPr lang="en-US" altLang="en-US" sz="3100" dirty="0"/>
              <a:t>(Effect must be...)</a:t>
            </a:r>
            <a:endParaRPr lang="en-US" altLang="en-US" sz="3100" b="1" i="1" dirty="0">
              <a:solidFill>
                <a:srgbClr val="1BFF1B"/>
              </a:solidFill>
            </a:endParaRPr>
          </a:p>
          <a:p>
            <a:pPr lvl="1">
              <a:lnSpc>
                <a:spcPct val="90000"/>
              </a:lnSpc>
              <a:spcBef>
                <a:spcPts val="0"/>
              </a:spcBef>
              <a:spcAft>
                <a:spcPts val="600"/>
              </a:spcAft>
              <a:buClr>
                <a:srgbClr val="0070C0"/>
              </a:buClr>
              <a:buSzPct val="60000"/>
              <a:buFont typeface="Wingdings" panose="05000000000000000000" pitchFamily="2" charset="2"/>
              <a:buChar char="Ø"/>
            </a:pPr>
            <a:r>
              <a:rPr lang="en-US" altLang="en-US" sz="3100" b="1" i="1" dirty="0">
                <a:solidFill>
                  <a:srgbClr val="800000"/>
                </a:solidFill>
              </a:rPr>
              <a:t>…whosoever shall call on name of Lord…</a:t>
            </a:r>
          </a:p>
          <a:p>
            <a:pPr lvl="1">
              <a:lnSpc>
                <a:spcPct val="90000"/>
              </a:lnSpc>
              <a:spcBef>
                <a:spcPts val="0"/>
              </a:spcBef>
              <a:spcAft>
                <a:spcPts val="600"/>
              </a:spcAft>
              <a:buClr>
                <a:srgbClr val="0070C0"/>
              </a:buClr>
              <a:buSzPct val="60000"/>
              <a:buFont typeface="Wingdings" panose="05000000000000000000" pitchFamily="2" charset="2"/>
              <a:buChar char="Ø"/>
            </a:pPr>
            <a:r>
              <a:rPr lang="en-US" altLang="en-US" sz="3100" b="1" i="1" dirty="0">
                <a:solidFill>
                  <a:srgbClr val="800000"/>
                </a:solidFill>
              </a:rPr>
              <a:t>...shall be saved” </a:t>
            </a:r>
            <a:r>
              <a:rPr lang="en-US" altLang="en-US" sz="3100" dirty="0"/>
              <a:t>(salvation is gift of Spirit)</a:t>
            </a:r>
          </a:p>
        </p:txBody>
      </p:sp>
    </p:spTree>
    <p:extLst>
      <p:ext uri="{BB962C8B-B14F-4D97-AF65-F5344CB8AC3E}">
        <p14:creationId xmlns:p14="http://schemas.microsoft.com/office/powerpoint/2010/main" val="4064146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wipe(left)">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left)">
                                      <p:cBhvr>
                                        <p:cTn id="17" dur="5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wipe(left)">
                                      <p:cBhvr>
                                        <p:cTn id="22" dur="500"/>
                                        <p:tgtEl>
                                          <p:spTgt spid="34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wipe(left)">
                                      <p:cBhvr>
                                        <p:cTn id="27" dur="500"/>
                                        <p:tgtEl>
                                          <p:spTgt spid="348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wipe(left)">
                                      <p:cBhvr>
                                        <p:cTn id="32" dur="500"/>
                                        <p:tgtEl>
                                          <p:spTgt spid="348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19">
                                            <p:txEl>
                                              <p:pRg st="6" end="6"/>
                                            </p:txEl>
                                          </p:spTgt>
                                        </p:tgtEl>
                                        <p:attrNameLst>
                                          <p:attrName>style.visibility</p:attrName>
                                        </p:attrNameLst>
                                      </p:cBhvr>
                                      <p:to>
                                        <p:strVal val="visible"/>
                                      </p:to>
                                    </p:set>
                                    <p:animEffect transition="in" filter="wipe(left)">
                                      <p:cBhvr>
                                        <p:cTn id="37"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304800"/>
            <a:ext cx="9144000" cy="1143000"/>
          </a:xfrm>
          <a:effectLst/>
        </p:spPr>
        <p:txBody>
          <a:bodyPr/>
          <a:lstStyle/>
          <a:p>
            <a:pPr>
              <a:lnSpc>
                <a:spcPct val="90000"/>
              </a:lnSpc>
            </a:pPr>
            <a:r>
              <a:rPr lang="en-US" altLang="en-US" b="1" dirty="0">
                <a:solidFill>
                  <a:srgbClr val="663300"/>
                </a:solidFill>
              </a:rPr>
              <a:t>Confirmed by </a:t>
            </a:r>
            <a:r>
              <a:rPr lang="en-US" altLang="en-US" b="1" dirty="0" smtClean="0">
                <a:solidFill>
                  <a:srgbClr val="663300"/>
                </a:solidFill>
              </a:rPr>
              <a:t>Remainder </a:t>
            </a:r>
            <a:r>
              <a:rPr lang="en-US" altLang="en-US" b="1" dirty="0">
                <a:solidFill>
                  <a:srgbClr val="663300"/>
                </a:solidFill>
              </a:rPr>
              <a:t>of Acts 2</a:t>
            </a:r>
            <a:endParaRPr lang="en-US" altLang="en-US" dirty="0">
              <a:solidFill>
                <a:srgbClr val="663300"/>
              </a:solidFill>
            </a:endParaRPr>
          </a:p>
        </p:txBody>
      </p:sp>
      <p:sp>
        <p:nvSpPr>
          <p:cNvPr id="35843" name="Rectangle 3"/>
          <p:cNvSpPr>
            <a:spLocks noGrp="1" noChangeArrowheads="1"/>
          </p:cNvSpPr>
          <p:nvPr>
            <p:ph type="body" idx="1"/>
          </p:nvPr>
        </p:nvSpPr>
        <p:spPr>
          <a:xfrm>
            <a:off x="76200" y="2187389"/>
            <a:ext cx="9067800" cy="4648200"/>
          </a:xfrm>
        </p:spPr>
        <p:txBody>
          <a:bodyPr>
            <a:noAutofit/>
          </a:bodyPr>
          <a:lstStyle/>
          <a:p>
            <a:pPr>
              <a:lnSpc>
                <a:spcPct val="88000"/>
              </a:lnSpc>
              <a:spcBef>
                <a:spcPts val="0"/>
              </a:spcBef>
              <a:spcAft>
                <a:spcPts val="600"/>
              </a:spcAft>
              <a:buClr>
                <a:srgbClr val="663300"/>
              </a:buClr>
              <a:buFont typeface="Arial" panose="020B0604020202020204" pitchFamily="34" charset="0"/>
              <a:buChar char="•"/>
            </a:pPr>
            <a:r>
              <a:rPr lang="en-US" altLang="en-US" sz="3100" dirty="0"/>
              <a:t>Jesus identified as Messiah of prophecy</a:t>
            </a:r>
          </a:p>
          <a:p>
            <a:pPr>
              <a:lnSpc>
                <a:spcPct val="88000"/>
              </a:lnSpc>
              <a:spcBef>
                <a:spcPts val="0"/>
              </a:spcBef>
              <a:spcAft>
                <a:spcPts val="600"/>
              </a:spcAft>
              <a:buClr>
                <a:srgbClr val="663300"/>
              </a:buClr>
              <a:buFont typeface="Arial" panose="020B0604020202020204" pitchFamily="34" charset="0"/>
              <a:buChar char="•"/>
            </a:pPr>
            <a:r>
              <a:rPr lang="en-US" altLang="en-US" sz="3100" dirty="0" smtClean="0"/>
              <a:t>Said the suffering </a:t>
            </a:r>
            <a:r>
              <a:rPr lang="en-US" altLang="en-US" sz="3100" dirty="0"/>
              <a:t>&amp; death of </a:t>
            </a:r>
            <a:r>
              <a:rPr lang="en-US" altLang="en-US" sz="3100" dirty="0" smtClean="0"/>
              <a:t>Christ would be followed </a:t>
            </a:r>
            <a:r>
              <a:rPr lang="en-US" altLang="en-US" sz="3100" dirty="0"/>
              <a:t>by resurrection &amp; exaltation</a:t>
            </a:r>
          </a:p>
          <a:p>
            <a:pPr>
              <a:lnSpc>
                <a:spcPct val="88000"/>
              </a:lnSpc>
              <a:spcBef>
                <a:spcPts val="0"/>
              </a:spcBef>
              <a:spcAft>
                <a:spcPts val="600"/>
              </a:spcAft>
              <a:buClr>
                <a:srgbClr val="663300"/>
              </a:buClr>
              <a:buFont typeface="Arial" panose="020B0604020202020204" pitchFamily="34" charset="0"/>
              <a:buChar char="•"/>
            </a:pPr>
            <a:r>
              <a:rPr lang="en-US" altLang="en-US" sz="3100" dirty="0"/>
              <a:t>Received of the Father “the promise of the Holy Spirit” as evidenced that day</a:t>
            </a:r>
          </a:p>
          <a:p>
            <a:pPr>
              <a:lnSpc>
                <a:spcPct val="88000"/>
              </a:lnSpc>
              <a:spcBef>
                <a:spcPts val="0"/>
              </a:spcBef>
              <a:spcAft>
                <a:spcPts val="600"/>
              </a:spcAft>
              <a:buClr>
                <a:srgbClr val="663300"/>
              </a:buClr>
              <a:buFont typeface="Arial" panose="020B0604020202020204" pitchFamily="34" charset="0"/>
              <a:buChar char="•"/>
            </a:pPr>
            <a:r>
              <a:rPr lang="en-US" altLang="en-US" sz="3100" dirty="0"/>
              <a:t>Convicted crowd saw they helped murder the Christ </a:t>
            </a:r>
            <a:r>
              <a:rPr lang="en-US" altLang="en-US" sz="3100" dirty="0" smtClean="0"/>
              <a:t>and </a:t>
            </a:r>
            <a:r>
              <a:rPr lang="en-US" altLang="en-US" sz="3100" dirty="0"/>
              <a:t>asked, “What shall we do?”</a:t>
            </a:r>
          </a:p>
          <a:p>
            <a:pPr>
              <a:lnSpc>
                <a:spcPct val="88000"/>
              </a:lnSpc>
              <a:spcBef>
                <a:spcPts val="0"/>
              </a:spcBef>
              <a:spcAft>
                <a:spcPts val="600"/>
              </a:spcAft>
              <a:buClr>
                <a:srgbClr val="663300"/>
              </a:buClr>
              <a:buFont typeface="Arial" panose="020B0604020202020204" pitchFamily="34" charset="0"/>
              <a:buChar char="•"/>
            </a:pPr>
            <a:r>
              <a:rPr lang="en-US" altLang="en-US" sz="3100" dirty="0"/>
              <a:t>Told to repent &amp; be baptized in name of the Lord “for” or “unto” remission of your sins</a:t>
            </a:r>
          </a:p>
          <a:p>
            <a:pPr>
              <a:lnSpc>
                <a:spcPct val="88000"/>
              </a:lnSpc>
              <a:spcBef>
                <a:spcPts val="0"/>
              </a:spcBef>
              <a:spcAft>
                <a:spcPts val="600"/>
              </a:spcAft>
              <a:buClr>
                <a:srgbClr val="663300"/>
              </a:buClr>
              <a:buFont typeface="Arial" panose="020B0604020202020204" pitchFamily="34" charset="0"/>
              <a:buChar char="•"/>
            </a:pPr>
            <a:r>
              <a:rPr lang="en-US" altLang="en-US" sz="3100" b="1" dirty="0">
                <a:solidFill>
                  <a:srgbClr val="002060"/>
                </a:solidFill>
              </a:rPr>
              <a:t>Result:</a:t>
            </a:r>
            <a:r>
              <a:rPr lang="en-US" altLang="en-US" sz="3100" dirty="0"/>
              <a:t> </a:t>
            </a:r>
            <a:r>
              <a:rPr lang="en-US" altLang="en-US" sz="3100" b="1" i="1" dirty="0">
                <a:solidFill>
                  <a:srgbClr val="800000"/>
                </a:solidFill>
              </a:rPr>
              <a:t>Y</a:t>
            </a:r>
            <a:r>
              <a:rPr lang="en-US" altLang="en-US" sz="3100" b="1" i="1" dirty="0" smtClean="0">
                <a:solidFill>
                  <a:srgbClr val="800000"/>
                </a:solidFill>
              </a:rPr>
              <a:t>ou shall </a:t>
            </a:r>
            <a:r>
              <a:rPr lang="en-US" altLang="en-US" sz="3100" b="1" i="1" dirty="0">
                <a:solidFill>
                  <a:srgbClr val="800000"/>
                </a:solidFill>
              </a:rPr>
              <a:t>receive </a:t>
            </a:r>
            <a:r>
              <a:rPr lang="en-US" altLang="en-US" sz="3100" b="1" i="1" dirty="0" smtClean="0">
                <a:solidFill>
                  <a:srgbClr val="800000"/>
                </a:solidFill>
              </a:rPr>
              <a:t>the gift </a:t>
            </a:r>
            <a:r>
              <a:rPr lang="en-US" altLang="en-US" sz="3100" b="1" i="1" dirty="0">
                <a:solidFill>
                  <a:srgbClr val="800000"/>
                </a:solidFill>
              </a:rPr>
              <a:t>of the Holy Spirit</a:t>
            </a:r>
            <a:endParaRPr lang="en-US" altLang="en-US" sz="3100" dirty="0">
              <a:solidFill>
                <a:srgbClr val="800000"/>
              </a:solidFill>
            </a:endParaRPr>
          </a:p>
        </p:txBody>
      </p:sp>
    </p:spTree>
    <p:extLst>
      <p:ext uri="{BB962C8B-B14F-4D97-AF65-F5344CB8AC3E}">
        <p14:creationId xmlns:p14="http://schemas.microsoft.com/office/powerpoint/2010/main" val="2546321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left)">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wipe(left)">
                                      <p:cBhvr>
                                        <p:cTn id="27" dur="500"/>
                                        <p:tgtEl>
                                          <p:spTgt spid="35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Effect transition="in" filter="wipe(left)">
                                      <p:cBhvr>
                                        <p:cTn id="32" dur="5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228600"/>
            <a:ext cx="9144000" cy="1143000"/>
          </a:xfrm>
          <a:effectLst/>
        </p:spPr>
        <p:txBody>
          <a:bodyPr/>
          <a:lstStyle/>
          <a:p>
            <a:r>
              <a:rPr lang="en-US" altLang="en-US" sz="5200" b="1" dirty="0">
                <a:solidFill>
                  <a:srgbClr val="663300"/>
                </a:solidFill>
              </a:rPr>
              <a:t>More </a:t>
            </a:r>
            <a:r>
              <a:rPr lang="en-US" altLang="en-US" sz="5200" b="1" dirty="0" smtClean="0">
                <a:solidFill>
                  <a:srgbClr val="663300"/>
                </a:solidFill>
              </a:rPr>
              <a:t>on </a:t>
            </a:r>
            <a:r>
              <a:rPr lang="en-US" altLang="en-US" sz="5200" b="1" dirty="0">
                <a:solidFill>
                  <a:srgbClr val="663300"/>
                </a:solidFill>
              </a:rPr>
              <a:t>Promised Gift of H.S.</a:t>
            </a:r>
          </a:p>
        </p:txBody>
      </p:sp>
      <p:sp>
        <p:nvSpPr>
          <p:cNvPr id="36867" name="Rectangle 3"/>
          <p:cNvSpPr>
            <a:spLocks noGrp="1" noChangeArrowheads="1"/>
          </p:cNvSpPr>
          <p:nvPr>
            <p:ph type="body" idx="1"/>
          </p:nvPr>
        </p:nvSpPr>
        <p:spPr>
          <a:xfrm>
            <a:off x="152400" y="2209800"/>
            <a:ext cx="8991600" cy="4648200"/>
          </a:xfrm>
        </p:spPr>
        <p:txBody>
          <a:bodyPr>
            <a:normAutofit fontScale="77500" lnSpcReduction="20000"/>
          </a:bodyPr>
          <a:lstStyle/>
          <a:p>
            <a:pPr>
              <a:lnSpc>
                <a:spcPct val="110000"/>
              </a:lnSpc>
              <a:spcBef>
                <a:spcPts val="0"/>
              </a:spcBef>
              <a:spcAft>
                <a:spcPts val="600"/>
              </a:spcAft>
              <a:buClr>
                <a:srgbClr val="663300"/>
              </a:buClr>
              <a:buFont typeface="Arial" panose="020B0604020202020204" pitchFamily="34" charset="0"/>
              <a:buChar char="•"/>
            </a:pPr>
            <a:r>
              <a:rPr lang="en-US" altLang="en-US" sz="3900" dirty="0"/>
              <a:t>If baptized </a:t>
            </a:r>
            <a:r>
              <a:rPr lang="en-US" altLang="en-US" sz="3900" b="1" i="1" dirty="0">
                <a:solidFill>
                  <a:srgbClr val="800000"/>
                </a:solidFill>
              </a:rPr>
              <a:t>for</a:t>
            </a:r>
            <a:r>
              <a:rPr lang="en-US" altLang="en-US" sz="3900" dirty="0"/>
              <a:t> or </a:t>
            </a:r>
            <a:r>
              <a:rPr lang="en-US" altLang="en-US" sz="3900" b="1" i="1" dirty="0">
                <a:solidFill>
                  <a:srgbClr val="800000"/>
                </a:solidFill>
              </a:rPr>
              <a:t>unto</a:t>
            </a:r>
            <a:r>
              <a:rPr lang="en-US" altLang="en-US" sz="3900" dirty="0"/>
              <a:t> remission of sins &amp; receive gift of Holy Spirit, what is gift?</a:t>
            </a:r>
          </a:p>
          <a:p>
            <a:pPr>
              <a:lnSpc>
                <a:spcPct val="110000"/>
              </a:lnSpc>
              <a:spcBef>
                <a:spcPts val="0"/>
              </a:spcBef>
              <a:spcAft>
                <a:spcPts val="600"/>
              </a:spcAft>
              <a:buClr>
                <a:srgbClr val="663300"/>
              </a:buClr>
              <a:buFont typeface="Arial" panose="020B0604020202020204" pitchFamily="34" charset="0"/>
              <a:buChar char="•"/>
            </a:pPr>
            <a:r>
              <a:rPr lang="en-US" altLang="en-US" sz="3900" dirty="0"/>
              <a:t>If </a:t>
            </a:r>
            <a:r>
              <a:rPr lang="en-US" altLang="en-US" sz="3900" b="1" i="1" dirty="0">
                <a:solidFill>
                  <a:srgbClr val="800000"/>
                </a:solidFill>
              </a:rPr>
              <a:t>this promise</a:t>
            </a:r>
            <a:r>
              <a:rPr lang="en-US" altLang="en-US" sz="3900" dirty="0">
                <a:solidFill>
                  <a:srgbClr val="800000"/>
                </a:solidFill>
              </a:rPr>
              <a:t> </a:t>
            </a:r>
            <a:r>
              <a:rPr lang="en-US" altLang="en-US" sz="3900" dirty="0"/>
              <a:t>(gift) is to Jew &amp; Gentile, even as many as the Lord calls, what is gift?</a:t>
            </a:r>
          </a:p>
          <a:p>
            <a:pPr>
              <a:lnSpc>
                <a:spcPct val="110000"/>
              </a:lnSpc>
              <a:spcBef>
                <a:spcPts val="0"/>
              </a:spcBef>
              <a:spcAft>
                <a:spcPts val="600"/>
              </a:spcAft>
              <a:buClr>
                <a:srgbClr val="663300"/>
              </a:buClr>
              <a:buFont typeface="Arial" panose="020B0604020202020204" pitchFamily="34" charset="0"/>
              <a:buChar char="•"/>
            </a:pPr>
            <a:r>
              <a:rPr lang="en-US" altLang="en-US" sz="3900" dirty="0"/>
              <a:t>If Peter then exhorted audience to </a:t>
            </a:r>
            <a:r>
              <a:rPr lang="en-US" altLang="en-US" sz="3900" b="1" i="1" dirty="0" smtClean="0">
                <a:solidFill>
                  <a:srgbClr val="800000"/>
                </a:solidFill>
              </a:rPr>
              <a:t>be saved</a:t>
            </a:r>
            <a:r>
              <a:rPr lang="en-US" altLang="en-US" sz="3900" dirty="0" smtClean="0"/>
              <a:t> from this generation, what </a:t>
            </a:r>
            <a:r>
              <a:rPr lang="en-US" altLang="en-US" sz="3900" dirty="0"/>
              <a:t>is gift they were exhorted to receive?</a:t>
            </a:r>
          </a:p>
          <a:p>
            <a:pPr>
              <a:lnSpc>
                <a:spcPct val="110000"/>
              </a:lnSpc>
              <a:spcBef>
                <a:spcPts val="0"/>
              </a:spcBef>
              <a:spcAft>
                <a:spcPts val="600"/>
              </a:spcAft>
              <a:buClr>
                <a:srgbClr val="663300"/>
              </a:buClr>
              <a:buFont typeface="Arial" panose="020B0604020202020204" pitchFamily="34" charset="0"/>
              <a:buChar char="•"/>
            </a:pPr>
            <a:r>
              <a:rPr lang="en-US" altLang="en-US" sz="3900" dirty="0"/>
              <a:t>If those who responded to offer of gift were </a:t>
            </a:r>
            <a:r>
              <a:rPr lang="en-US" altLang="en-US" sz="3900" b="1" i="1" dirty="0">
                <a:solidFill>
                  <a:srgbClr val="800000"/>
                </a:solidFill>
              </a:rPr>
              <a:t>baptized</a:t>
            </a:r>
            <a:r>
              <a:rPr lang="en-US" altLang="en-US" sz="3900" dirty="0"/>
              <a:t> </a:t>
            </a:r>
            <a:r>
              <a:rPr lang="en-US" altLang="en-US" sz="3900" b="1" dirty="0" smtClean="0">
                <a:solidFill>
                  <a:srgbClr val="800000"/>
                </a:solidFill>
              </a:rPr>
              <a:t>for </a:t>
            </a:r>
            <a:r>
              <a:rPr lang="en-US" altLang="en-US" sz="3900" b="1" dirty="0">
                <a:solidFill>
                  <a:srgbClr val="800000"/>
                </a:solidFill>
              </a:rPr>
              <a:t>remission of </a:t>
            </a:r>
            <a:r>
              <a:rPr lang="en-US" altLang="en-US" sz="3900" b="1" dirty="0" smtClean="0">
                <a:solidFill>
                  <a:srgbClr val="800000"/>
                </a:solidFill>
              </a:rPr>
              <a:t>sin</a:t>
            </a:r>
            <a:r>
              <a:rPr lang="en-US" altLang="en-US" sz="3900" dirty="0" smtClean="0"/>
              <a:t>, </a:t>
            </a:r>
            <a:r>
              <a:rPr lang="en-US" altLang="en-US" sz="3900" dirty="0"/>
              <a:t>what is gift?</a:t>
            </a:r>
          </a:p>
          <a:p>
            <a:pPr>
              <a:lnSpc>
                <a:spcPct val="110000"/>
              </a:lnSpc>
              <a:spcBef>
                <a:spcPts val="0"/>
              </a:spcBef>
              <a:spcAft>
                <a:spcPts val="600"/>
              </a:spcAft>
              <a:buClr>
                <a:srgbClr val="663300"/>
              </a:buClr>
              <a:buFont typeface="Arial" panose="020B0604020202020204" pitchFamily="34" charset="0"/>
              <a:buChar char="•"/>
            </a:pPr>
            <a:r>
              <a:rPr lang="en-US" altLang="en-US" sz="3900" b="1" dirty="0">
                <a:solidFill>
                  <a:srgbClr val="002060"/>
                </a:solidFill>
              </a:rPr>
              <a:t>Saved</a:t>
            </a:r>
            <a:r>
              <a:rPr lang="en-US" altLang="en-US" sz="3900" b="1" dirty="0">
                <a:solidFill>
                  <a:srgbClr val="1BFF1B"/>
                </a:solidFill>
              </a:rPr>
              <a:t> </a:t>
            </a:r>
            <a:r>
              <a:rPr lang="en-US" altLang="en-US" sz="3900" b="1" dirty="0">
                <a:solidFill>
                  <a:schemeClr val="folHlink"/>
                </a:solidFill>
              </a:rPr>
              <a:t>=</a:t>
            </a:r>
            <a:r>
              <a:rPr lang="en-US" altLang="en-US" sz="3900" b="1" dirty="0">
                <a:solidFill>
                  <a:srgbClr val="1BFF1B"/>
                </a:solidFill>
              </a:rPr>
              <a:t> </a:t>
            </a:r>
            <a:r>
              <a:rPr lang="en-US" altLang="en-US" sz="3900" b="1" dirty="0">
                <a:solidFill>
                  <a:srgbClr val="002060"/>
                </a:solidFill>
              </a:rPr>
              <a:t>Added to Lord </a:t>
            </a:r>
            <a:r>
              <a:rPr lang="en-US" altLang="en-US" sz="3900" b="1" dirty="0">
                <a:solidFill>
                  <a:schemeClr val="folHlink"/>
                </a:solidFill>
              </a:rPr>
              <a:t>=</a:t>
            </a:r>
            <a:r>
              <a:rPr lang="en-US" altLang="en-US" sz="3900" b="1" dirty="0">
                <a:solidFill>
                  <a:srgbClr val="1BFF1B"/>
                </a:solidFill>
              </a:rPr>
              <a:t> </a:t>
            </a:r>
            <a:r>
              <a:rPr lang="en-US" altLang="en-US" sz="3900" b="1" dirty="0">
                <a:solidFill>
                  <a:srgbClr val="002060"/>
                </a:solidFill>
              </a:rPr>
              <a:t>Receive gift</a:t>
            </a:r>
            <a:r>
              <a:rPr lang="en-US" altLang="en-US" sz="3900" dirty="0">
                <a:solidFill>
                  <a:srgbClr val="002060"/>
                </a:solidFill>
              </a:rPr>
              <a:t> </a:t>
            </a:r>
          </a:p>
          <a:p>
            <a:pPr lvl="1">
              <a:lnSpc>
                <a:spcPct val="110000"/>
              </a:lnSpc>
              <a:spcBef>
                <a:spcPts val="0"/>
              </a:spcBef>
              <a:spcAft>
                <a:spcPts val="600"/>
              </a:spcAft>
              <a:buClr>
                <a:srgbClr val="C00000"/>
              </a:buClr>
              <a:buSzPct val="70000"/>
              <a:buFont typeface="Wingdings" panose="05000000000000000000" pitchFamily="2" charset="2"/>
              <a:buChar char="§"/>
            </a:pPr>
            <a:r>
              <a:rPr lang="en-US" altLang="en-US" sz="3500" i="1" dirty="0" smtClean="0"/>
              <a:t>Compare </a:t>
            </a:r>
            <a:r>
              <a:rPr lang="en-US" altLang="en-US" sz="3500" i="1" dirty="0"/>
              <a:t>same point made in </a:t>
            </a:r>
            <a:r>
              <a:rPr lang="en-US" altLang="en-US" sz="3500" b="1" i="1" dirty="0">
                <a:solidFill>
                  <a:srgbClr val="800000"/>
                </a:solidFill>
              </a:rPr>
              <a:t>Galatians 3:8-14</a:t>
            </a:r>
            <a:endParaRPr lang="en-US" altLang="en-US" sz="3500" i="1" dirty="0">
              <a:solidFill>
                <a:srgbClr val="800000"/>
              </a:solidFill>
            </a:endParaRPr>
          </a:p>
        </p:txBody>
      </p:sp>
    </p:spTree>
    <p:extLst>
      <p:ext uri="{BB962C8B-B14F-4D97-AF65-F5344CB8AC3E}">
        <p14:creationId xmlns:p14="http://schemas.microsoft.com/office/powerpoint/2010/main" val="2280615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Scale>
                                      <p:cBhvr>
                                        <p:cTn id="7" dur="1000" decel="50000" fill="hold">
                                          <p:stCondLst>
                                            <p:cond delay="0"/>
                                          </p:stCondLst>
                                        </p:cTn>
                                        <p:tgtEl>
                                          <p:spTgt spid="3686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6867">
                                            <p:txEl>
                                              <p:pRg st="0" end="0"/>
                                            </p:txEl>
                                          </p:spTgt>
                                        </p:tgtEl>
                                        <p:attrNameLst>
                                          <p:attrName>ppt_x</p:attrName>
                                          <p:attrName>ppt_y</p:attrName>
                                        </p:attrNameLst>
                                      </p:cBhvr>
                                    </p:animMotion>
                                    <p:animEffect transition="in" filter="fade">
                                      <p:cBhvr>
                                        <p:cTn id="9" dur="10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Scale>
                                      <p:cBhvr>
                                        <p:cTn id="14" dur="1000" decel="50000" fill="hold">
                                          <p:stCondLst>
                                            <p:cond delay="0"/>
                                          </p:stCondLst>
                                        </p:cTn>
                                        <p:tgtEl>
                                          <p:spTgt spid="3686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6867">
                                            <p:txEl>
                                              <p:pRg st="1" end="1"/>
                                            </p:txEl>
                                          </p:spTgt>
                                        </p:tgtEl>
                                        <p:attrNameLst>
                                          <p:attrName>ppt_x</p:attrName>
                                          <p:attrName>ppt_y</p:attrName>
                                        </p:attrNameLst>
                                      </p:cBhvr>
                                    </p:animMotion>
                                    <p:animEffect transition="in" filter="fade">
                                      <p:cBhvr>
                                        <p:cTn id="16" dur="1000"/>
                                        <p:tgtEl>
                                          <p:spTgt spid="36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Scale>
                                      <p:cBhvr>
                                        <p:cTn id="21" dur="1000" decel="50000" fill="hold">
                                          <p:stCondLst>
                                            <p:cond delay="0"/>
                                          </p:stCondLst>
                                        </p:cTn>
                                        <p:tgtEl>
                                          <p:spTgt spid="3686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6867">
                                            <p:txEl>
                                              <p:pRg st="2" end="2"/>
                                            </p:txEl>
                                          </p:spTgt>
                                        </p:tgtEl>
                                        <p:attrNameLst>
                                          <p:attrName>ppt_x</p:attrName>
                                          <p:attrName>ppt_y</p:attrName>
                                        </p:attrNameLst>
                                      </p:cBhvr>
                                    </p:animMotion>
                                    <p:animEffect transition="in" filter="fade">
                                      <p:cBhvr>
                                        <p:cTn id="23" dur="1000"/>
                                        <p:tgtEl>
                                          <p:spTgt spid="36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6867">
                                            <p:txEl>
                                              <p:pRg st="3" end="3"/>
                                            </p:txEl>
                                          </p:spTgt>
                                        </p:tgtEl>
                                        <p:attrNameLst>
                                          <p:attrName>style.visibility</p:attrName>
                                        </p:attrNameLst>
                                      </p:cBhvr>
                                      <p:to>
                                        <p:strVal val="visible"/>
                                      </p:to>
                                    </p:set>
                                    <p:animScale>
                                      <p:cBhvr>
                                        <p:cTn id="28" dur="1000" decel="50000" fill="hold">
                                          <p:stCondLst>
                                            <p:cond delay="0"/>
                                          </p:stCondLst>
                                        </p:cTn>
                                        <p:tgtEl>
                                          <p:spTgt spid="3686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6867">
                                            <p:txEl>
                                              <p:pRg st="3" end="3"/>
                                            </p:txEl>
                                          </p:spTgt>
                                        </p:tgtEl>
                                        <p:attrNameLst>
                                          <p:attrName>ppt_x</p:attrName>
                                          <p:attrName>ppt_y</p:attrName>
                                        </p:attrNameLst>
                                      </p:cBhvr>
                                    </p:animMotion>
                                    <p:animEffect transition="in" filter="fade">
                                      <p:cBhvr>
                                        <p:cTn id="30" dur="1000"/>
                                        <p:tgtEl>
                                          <p:spTgt spid="368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6867">
                                            <p:txEl>
                                              <p:pRg st="4" end="4"/>
                                            </p:txEl>
                                          </p:spTgt>
                                        </p:tgtEl>
                                        <p:attrNameLst>
                                          <p:attrName>style.visibility</p:attrName>
                                        </p:attrNameLst>
                                      </p:cBhvr>
                                      <p:to>
                                        <p:strVal val="visible"/>
                                      </p:to>
                                    </p:set>
                                    <p:animScale>
                                      <p:cBhvr>
                                        <p:cTn id="35" dur="1000" decel="50000" fill="hold">
                                          <p:stCondLst>
                                            <p:cond delay="0"/>
                                          </p:stCondLst>
                                        </p:cTn>
                                        <p:tgtEl>
                                          <p:spTgt spid="3686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6867">
                                            <p:txEl>
                                              <p:pRg st="4" end="4"/>
                                            </p:txEl>
                                          </p:spTgt>
                                        </p:tgtEl>
                                        <p:attrNameLst>
                                          <p:attrName>ppt_x</p:attrName>
                                          <p:attrName>ppt_y</p:attrName>
                                        </p:attrNameLst>
                                      </p:cBhvr>
                                    </p:animMotion>
                                    <p:animEffect transition="in" filter="fade">
                                      <p:cBhvr>
                                        <p:cTn id="37" dur="1000"/>
                                        <p:tgtEl>
                                          <p:spTgt spid="3686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6867">
                                            <p:txEl>
                                              <p:pRg st="5" end="5"/>
                                            </p:txEl>
                                          </p:spTgt>
                                        </p:tgtEl>
                                        <p:attrNameLst>
                                          <p:attrName>style.visibility</p:attrName>
                                        </p:attrNameLst>
                                      </p:cBhvr>
                                      <p:to>
                                        <p:strVal val="visible"/>
                                      </p:to>
                                    </p:set>
                                    <p:animScale>
                                      <p:cBhvr>
                                        <p:cTn id="42" dur="1000" decel="50000" fill="hold">
                                          <p:stCondLst>
                                            <p:cond delay="0"/>
                                          </p:stCondLst>
                                        </p:cTn>
                                        <p:tgtEl>
                                          <p:spTgt spid="3686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6867">
                                            <p:txEl>
                                              <p:pRg st="5" end="5"/>
                                            </p:txEl>
                                          </p:spTgt>
                                        </p:tgtEl>
                                        <p:attrNameLst>
                                          <p:attrName>ppt_x</p:attrName>
                                          <p:attrName>ppt_y</p:attrName>
                                        </p:attrNameLst>
                                      </p:cBhvr>
                                    </p:animMotion>
                                    <p:animEffect transition="in" filter="fade">
                                      <p:cBhvr>
                                        <p:cTn id="44" dur="10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8490" y="0"/>
            <a:ext cx="7756263" cy="1676400"/>
          </a:xfrm>
          <a:effectLst/>
        </p:spPr>
        <p:txBody>
          <a:bodyPr/>
          <a:lstStyle/>
          <a:p>
            <a:pPr>
              <a:lnSpc>
                <a:spcPct val="90000"/>
              </a:lnSpc>
            </a:pPr>
            <a:r>
              <a:rPr lang="en-US" altLang="en-US" b="1" dirty="0">
                <a:solidFill>
                  <a:srgbClr val="663300"/>
                </a:solidFill>
              </a:rPr>
              <a:t>Holy Spirit, Salvation &amp; New Testament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1" y="2310676"/>
            <a:ext cx="3810000" cy="4179747"/>
          </a:xfrm>
          <a:prstGeom prst="rect">
            <a:avLst/>
          </a:prstGeom>
        </p:spPr>
      </p:pic>
    </p:spTree>
    <p:extLst>
      <p:ext uri="{BB962C8B-B14F-4D97-AF65-F5344CB8AC3E}">
        <p14:creationId xmlns:p14="http://schemas.microsoft.com/office/powerpoint/2010/main" val="1649991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304800"/>
            <a:ext cx="9144000" cy="1143000"/>
          </a:xfrm>
          <a:effectLst/>
        </p:spPr>
        <p:txBody>
          <a:bodyPr/>
          <a:lstStyle/>
          <a:p>
            <a:r>
              <a:rPr lang="en-US" altLang="en-US" b="1" dirty="0">
                <a:solidFill>
                  <a:srgbClr val="663300"/>
                </a:solidFill>
              </a:rPr>
              <a:t>Concerning Prophesy of Salvation in Old Testament</a:t>
            </a:r>
          </a:p>
        </p:txBody>
      </p:sp>
      <p:sp>
        <p:nvSpPr>
          <p:cNvPr id="28675" name="Rectangle 3"/>
          <p:cNvSpPr>
            <a:spLocks noGrp="1" noChangeArrowheads="1"/>
          </p:cNvSpPr>
          <p:nvPr>
            <p:ph type="body" idx="1"/>
          </p:nvPr>
        </p:nvSpPr>
        <p:spPr>
          <a:xfrm>
            <a:off x="228600" y="2209800"/>
            <a:ext cx="8915400" cy="4648200"/>
          </a:xfrm>
        </p:spPr>
        <p:txBody>
          <a:bodyPr>
            <a:normAutofit fontScale="92500" lnSpcReduction="10000"/>
          </a:bodyPr>
          <a:lstStyle/>
          <a:p>
            <a:pPr>
              <a:lnSpc>
                <a:spcPct val="105000"/>
              </a:lnSpc>
              <a:spcBef>
                <a:spcPts val="0"/>
              </a:spcBef>
              <a:spcAft>
                <a:spcPts val="600"/>
              </a:spcAft>
              <a:buClr>
                <a:srgbClr val="663300"/>
              </a:buClr>
              <a:buFont typeface="Arial" panose="020B0604020202020204" pitchFamily="34" charset="0"/>
              <a:buChar char="•"/>
            </a:pPr>
            <a:r>
              <a:rPr lang="en-US" altLang="en-US" sz="3700" b="1" i="1" dirty="0">
                <a:solidFill>
                  <a:srgbClr val="800000"/>
                </a:solidFill>
              </a:rPr>
              <a:t>1 Peter 1:9 -12</a:t>
            </a:r>
            <a:r>
              <a:rPr lang="en-US" altLang="en-US" sz="3700" dirty="0">
                <a:solidFill>
                  <a:srgbClr val="800000"/>
                </a:solidFill>
              </a:rPr>
              <a:t>  </a:t>
            </a:r>
            <a:r>
              <a:rPr lang="en-US" altLang="en-US" sz="3700" dirty="0"/>
              <a:t>Prophets spoke of salvation</a:t>
            </a:r>
          </a:p>
          <a:p>
            <a:pPr>
              <a:lnSpc>
                <a:spcPct val="105000"/>
              </a:lnSpc>
              <a:spcBef>
                <a:spcPts val="0"/>
              </a:spcBef>
              <a:spcAft>
                <a:spcPts val="600"/>
              </a:spcAft>
              <a:buClr>
                <a:srgbClr val="663300"/>
              </a:buClr>
              <a:buFont typeface="Arial" panose="020B0604020202020204" pitchFamily="34" charset="0"/>
              <a:buChar char="•"/>
            </a:pPr>
            <a:r>
              <a:rPr lang="en-US" altLang="en-US" sz="3700" dirty="0"/>
              <a:t>Prophets spoke of “grace” that would come</a:t>
            </a:r>
          </a:p>
          <a:p>
            <a:pPr>
              <a:lnSpc>
                <a:spcPct val="105000"/>
              </a:lnSpc>
              <a:spcBef>
                <a:spcPts val="0"/>
              </a:spcBef>
              <a:spcAft>
                <a:spcPts val="600"/>
              </a:spcAft>
              <a:buClr>
                <a:srgbClr val="663300"/>
              </a:buClr>
              <a:buFont typeface="Arial" panose="020B0604020202020204" pitchFamily="34" charset="0"/>
              <a:buChar char="•"/>
            </a:pPr>
            <a:r>
              <a:rPr lang="en-US" altLang="en-US" sz="3700" dirty="0"/>
              <a:t>Two elements noted of salvation foretold</a:t>
            </a:r>
          </a:p>
          <a:p>
            <a:pPr lvl="1">
              <a:lnSpc>
                <a:spcPct val="105000"/>
              </a:lnSpc>
              <a:spcBef>
                <a:spcPts val="0"/>
              </a:spcBef>
              <a:spcAft>
                <a:spcPts val="600"/>
              </a:spcAft>
              <a:buClr>
                <a:srgbClr val="0070C0"/>
              </a:buClr>
              <a:buSzPct val="60000"/>
              <a:buFont typeface="Wingdings" panose="05000000000000000000" pitchFamily="2" charset="2"/>
              <a:buChar char="Ø"/>
            </a:pPr>
            <a:r>
              <a:rPr lang="en-US" altLang="en-US" sz="3500" b="1" i="1" dirty="0">
                <a:solidFill>
                  <a:srgbClr val="800000"/>
                </a:solidFill>
              </a:rPr>
              <a:t>Sufferings of Christ</a:t>
            </a:r>
          </a:p>
          <a:p>
            <a:pPr lvl="1">
              <a:lnSpc>
                <a:spcPct val="105000"/>
              </a:lnSpc>
              <a:spcBef>
                <a:spcPts val="0"/>
              </a:spcBef>
              <a:spcAft>
                <a:spcPts val="600"/>
              </a:spcAft>
              <a:buClr>
                <a:srgbClr val="0070C0"/>
              </a:buClr>
              <a:buSzPct val="60000"/>
              <a:buFont typeface="Wingdings" panose="05000000000000000000" pitchFamily="2" charset="2"/>
              <a:buChar char="Ø"/>
            </a:pPr>
            <a:r>
              <a:rPr lang="en-US" altLang="en-US" sz="3500" b="1" i="1" dirty="0">
                <a:solidFill>
                  <a:srgbClr val="800000"/>
                </a:solidFill>
              </a:rPr>
              <a:t>Glories that should follow them</a:t>
            </a:r>
          </a:p>
          <a:p>
            <a:pPr>
              <a:lnSpc>
                <a:spcPct val="105000"/>
              </a:lnSpc>
              <a:spcBef>
                <a:spcPts val="0"/>
              </a:spcBef>
              <a:spcAft>
                <a:spcPts val="600"/>
              </a:spcAft>
              <a:buClr>
                <a:srgbClr val="663300"/>
              </a:buClr>
              <a:buFont typeface="Arial" panose="020B0604020202020204" pitchFamily="34" charset="0"/>
              <a:buChar char="•"/>
            </a:pPr>
            <a:r>
              <a:rPr lang="en-US" altLang="en-US" sz="3700" dirty="0"/>
              <a:t>Message not for prophets’ time, but future</a:t>
            </a:r>
          </a:p>
          <a:p>
            <a:pPr>
              <a:lnSpc>
                <a:spcPct val="105000"/>
              </a:lnSpc>
              <a:spcBef>
                <a:spcPts val="0"/>
              </a:spcBef>
              <a:spcAft>
                <a:spcPts val="600"/>
              </a:spcAft>
              <a:buClr>
                <a:srgbClr val="663300"/>
              </a:buClr>
              <a:buFont typeface="Arial" panose="020B0604020202020204" pitchFamily="34" charset="0"/>
              <a:buChar char="•"/>
            </a:pPr>
            <a:r>
              <a:rPr lang="en-US" altLang="en-US" sz="3700" b="1" i="1" dirty="0">
                <a:solidFill>
                  <a:srgbClr val="002060"/>
                </a:solidFill>
              </a:rPr>
              <a:t>Salvation announced &amp;“grace” provided by work of Spirit through the Gospel</a:t>
            </a:r>
            <a:endParaRPr lang="en-US" altLang="en-US" sz="3700" dirty="0">
              <a:solidFill>
                <a:srgbClr val="002060"/>
              </a:solidFill>
            </a:endParaRPr>
          </a:p>
        </p:txBody>
      </p:sp>
    </p:spTree>
    <p:extLst>
      <p:ext uri="{BB962C8B-B14F-4D97-AF65-F5344CB8AC3E}">
        <p14:creationId xmlns:p14="http://schemas.microsoft.com/office/powerpoint/2010/main" val="4202526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86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86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867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 calcmode="lin" valueType="num">
                                      <p:cBhvr>
                                        <p:cTn id="15" dur="10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867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867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86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 calcmode="lin" valueType="num">
                                      <p:cBhvr>
                                        <p:cTn id="23" dur="10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867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867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867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8675">
                                            <p:txEl>
                                              <p:pRg st="3" end="3"/>
                                            </p:txEl>
                                          </p:spTgt>
                                        </p:tgtEl>
                                        <p:attrNameLst>
                                          <p:attrName>style.visibility</p:attrName>
                                        </p:attrNameLst>
                                      </p:cBhvr>
                                      <p:to>
                                        <p:strVal val="visible"/>
                                      </p:to>
                                    </p:set>
                                    <p:anim calcmode="lin" valueType="num">
                                      <p:cBhvr>
                                        <p:cTn id="31" dur="10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867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867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867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8675">
                                            <p:txEl>
                                              <p:pRg st="4" end="4"/>
                                            </p:txEl>
                                          </p:spTgt>
                                        </p:tgtEl>
                                        <p:attrNameLst>
                                          <p:attrName>style.visibility</p:attrName>
                                        </p:attrNameLst>
                                      </p:cBhvr>
                                      <p:to>
                                        <p:strVal val="visible"/>
                                      </p:to>
                                    </p:set>
                                    <p:anim calcmode="lin" valueType="num">
                                      <p:cBhvr>
                                        <p:cTn id="39" dur="10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867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867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867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8675">
                                            <p:txEl>
                                              <p:pRg st="5" end="5"/>
                                            </p:txEl>
                                          </p:spTgt>
                                        </p:tgtEl>
                                        <p:attrNameLst>
                                          <p:attrName>style.visibility</p:attrName>
                                        </p:attrNameLst>
                                      </p:cBhvr>
                                      <p:to>
                                        <p:strVal val="visible"/>
                                      </p:to>
                                    </p:set>
                                    <p:anim calcmode="lin" valueType="num">
                                      <p:cBhvr>
                                        <p:cTn id="47" dur="10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867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867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867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8675">
                                            <p:txEl>
                                              <p:pRg st="6" end="6"/>
                                            </p:txEl>
                                          </p:spTgt>
                                        </p:tgtEl>
                                        <p:attrNameLst>
                                          <p:attrName>style.visibility</p:attrName>
                                        </p:attrNameLst>
                                      </p:cBhvr>
                                      <p:to>
                                        <p:strVal val="visible"/>
                                      </p:to>
                                    </p:set>
                                    <p:anim calcmode="lin" valueType="num">
                                      <p:cBhvr>
                                        <p:cTn id="55" dur="1000" fill="hold"/>
                                        <p:tgtEl>
                                          <p:spTgt spid="2867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867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867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381000"/>
            <a:ext cx="9144000" cy="1143000"/>
          </a:xfrm>
          <a:effectLst/>
        </p:spPr>
        <p:txBody>
          <a:bodyPr/>
          <a:lstStyle/>
          <a:p>
            <a:r>
              <a:rPr lang="en-US" altLang="en-US" sz="4800" b="1" dirty="0" smtClean="0">
                <a:solidFill>
                  <a:srgbClr val="663300"/>
                </a:solidFill>
              </a:rPr>
              <a:t>How Does </a:t>
            </a:r>
            <a:r>
              <a:rPr lang="en-US" altLang="en-US" sz="4800" b="1" dirty="0">
                <a:solidFill>
                  <a:srgbClr val="663300"/>
                </a:solidFill>
              </a:rPr>
              <a:t>Spirit Work </a:t>
            </a:r>
            <a:r>
              <a:rPr lang="en-US" altLang="en-US" sz="4800" b="1" dirty="0" smtClean="0">
                <a:solidFill>
                  <a:srgbClr val="663300"/>
                </a:solidFill>
              </a:rPr>
              <a:t>on </a:t>
            </a:r>
            <a:r>
              <a:rPr lang="en-US" altLang="en-US" sz="4800" b="1" dirty="0">
                <a:solidFill>
                  <a:srgbClr val="663300"/>
                </a:solidFill>
              </a:rPr>
              <a:t>Sinner?</a:t>
            </a:r>
          </a:p>
        </p:txBody>
      </p:sp>
      <p:sp>
        <p:nvSpPr>
          <p:cNvPr id="37891" name="Rectangle 3"/>
          <p:cNvSpPr>
            <a:spLocks noGrp="1" noChangeArrowheads="1"/>
          </p:cNvSpPr>
          <p:nvPr>
            <p:ph type="body" idx="1"/>
          </p:nvPr>
        </p:nvSpPr>
        <p:spPr>
          <a:xfrm>
            <a:off x="304800" y="2209800"/>
            <a:ext cx="8839200" cy="4648200"/>
          </a:xfrm>
        </p:spPr>
        <p:txBody>
          <a:bodyPr>
            <a:normAutofit fontScale="92500" lnSpcReduction="20000"/>
          </a:bodyPr>
          <a:lstStyle/>
          <a:p>
            <a:pPr>
              <a:lnSpc>
                <a:spcPct val="110000"/>
              </a:lnSpc>
              <a:spcBef>
                <a:spcPts val="0"/>
              </a:spcBef>
              <a:spcAft>
                <a:spcPts val="600"/>
              </a:spcAft>
              <a:buClr>
                <a:srgbClr val="663300"/>
              </a:buClr>
              <a:buFont typeface="Arial" panose="020B0604020202020204" pitchFamily="34" charset="0"/>
              <a:buChar char="•"/>
            </a:pPr>
            <a:r>
              <a:rPr lang="en-US" altLang="en-US" sz="3600" b="1" i="1" dirty="0">
                <a:solidFill>
                  <a:srgbClr val="800000"/>
                </a:solidFill>
              </a:rPr>
              <a:t>1 Thess. 1:5</a:t>
            </a:r>
            <a:r>
              <a:rPr lang="en-US" altLang="en-US" sz="3600" dirty="0">
                <a:solidFill>
                  <a:srgbClr val="800000"/>
                </a:solidFill>
              </a:rPr>
              <a:t>  </a:t>
            </a:r>
            <a:r>
              <a:rPr lang="en-US" altLang="en-US" sz="3600" dirty="0" smtClean="0"/>
              <a:t>Assures </a:t>
            </a:r>
            <a:r>
              <a:rPr lang="en-US" altLang="en-US" sz="3600" dirty="0"/>
              <a:t>the word </a:t>
            </a:r>
            <a:r>
              <a:rPr lang="en-US" altLang="en-US" sz="3600" dirty="0"/>
              <a:t>i</a:t>
            </a:r>
            <a:r>
              <a:rPr lang="en-US" altLang="en-US" sz="3600" dirty="0" smtClean="0"/>
              <a:t>s </a:t>
            </a:r>
            <a:r>
              <a:rPr lang="en-US" altLang="en-US" sz="3600" dirty="0"/>
              <a:t>of God</a:t>
            </a:r>
          </a:p>
          <a:p>
            <a:pPr>
              <a:lnSpc>
                <a:spcPct val="110000"/>
              </a:lnSpc>
              <a:spcBef>
                <a:spcPts val="0"/>
              </a:spcBef>
              <a:spcAft>
                <a:spcPts val="600"/>
              </a:spcAft>
              <a:buClr>
                <a:srgbClr val="663300"/>
              </a:buClr>
              <a:buFont typeface="Arial" panose="020B0604020202020204" pitchFamily="34" charset="0"/>
              <a:buChar char="•"/>
            </a:pPr>
            <a:r>
              <a:rPr lang="en-US" altLang="en-US" sz="3600" b="1" i="1" dirty="0">
                <a:solidFill>
                  <a:srgbClr val="800000"/>
                </a:solidFill>
              </a:rPr>
              <a:t>John 16:8</a:t>
            </a:r>
            <a:r>
              <a:rPr lang="en-US" altLang="en-US" sz="3600" dirty="0">
                <a:solidFill>
                  <a:srgbClr val="800000"/>
                </a:solidFill>
              </a:rPr>
              <a:t>  </a:t>
            </a:r>
            <a:r>
              <a:rPr lang="en-US" altLang="en-US" sz="3600" dirty="0" smtClean="0"/>
              <a:t>Convicts </a:t>
            </a:r>
            <a:r>
              <a:rPr lang="en-US" altLang="en-US" sz="3600" dirty="0"/>
              <a:t>the world of sin</a:t>
            </a:r>
          </a:p>
          <a:p>
            <a:pPr>
              <a:lnSpc>
                <a:spcPct val="110000"/>
              </a:lnSpc>
              <a:spcBef>
                <a:spcPts val="0"/>
              </a:spcBef>
              <a:spcAft>
                <a:spcPts val="600"/>
              </a:spcAft>
              <a:buClr>
                <a:srgbClr val="663300"/>
              </a:buClr>
              <a:buFont typeface="Arial" panose="020B0604020202020204" pitchFamily="34" charset="0"/>
              <a:buChar char="•"/>
            </a:pPr>
            <a:r>
              <a:rPr lang="en-US" altLang="en-US" sz="3600" b="1" i="1" dirty="0">
                <a:solidFill>
                  <a:srgbClr val="800000"/>
                </a:solidFill>
              </a:rPr>
              <a:t>2 Thess. 2:13</a:t>
            </a:r>
            <a:r>
              <a:rPr lang="en-US" altLang="en-US" sz="3600" dirty="0">
                <a:solidFill>
                  <a:srgbClr val="800000"/>
                </a:solidFill>
              </a:rPr>
              <a:t>  </a:t>
            </a:r>
            <a:r>
              <a:rPr lang="en-US" altLang="en-US" sz="3600" dirty="0" smtClean="0"/>
              <a:t>Brings the </a:t>
            </a:r>
            <a:r>
              <a:rPr lang="en-US" altLang="en-US" sz="3600" dirty="0"/>
              <a:t>sinner to salvation</a:t>
            </a:r>
          </a:p>
          <a:p>
            <a:pPr lvl="1">
              <a:lnSpc>
                <a:spcPct val="110000"/>
              </a:lnSpc>
              <a:spcBef>
                <a:spcPts val="0"/>
              </a:spcBef>
              <a:spcAft>
                <a:spcPts val="600"/>
              </a:spcAft>
              <a:buClr>
                <a:srgbClr val="0070C0"/>
              </a:buClr>
              <a:buSzPct val="70000"/>
              <a:buFont typeface="Wingdings" panose="05000000000000000000" pitchFamily="2" charset="2"/>
              <a:buChar char="§"/>
            </a:pPr>
            <a:r>
              <a:rPr lang="en-US" altLang="en-US" sz="3200" b="1" i="1" dirty="0" smtClean="0">
                <a:solidFill>
                  <a:schemeClr val="tx1"/>
                </a:solidFill>
              </a:rPr>
              <a:t>Chooses</a:t>
            </a:r>
            <a:r>
              <a:rPr lang="en-US" altLang="en-US" sz="3200" i="1" dirty="0" smtClean="0">
                <a:solidFill>
                  <a:schemeClr val="tx1"/>
                </a:solidFill>
              </a:rPr>
              <a:t>, </a:t>
            </a:r>
            <a:r>
              <a:rPr lang="en-US" altLang="en-US" sz="3200" b="1" i="1" dirty="0" smtClean="0">
                <a:solidFill>
                  <a:schemeClr val="tx1"/>
                </a:solidFill>
              </a:rPr>
              <a:t>sanctifies</a:t>
            </a:r>
            <a:r>
              <a:rPr lang="en-US" altLang="en-US" sz="3200" i="1" dirty="0" smtClean="0">
                <a:solidFill>
                  <a:schemeClr val="tx1"/>
                </a:solidFill>
              </a:rPr>
              <a:t> </a:t>
            </a:r>
            <a:r>
              <a:rPr lang="en-US" altLang="en-US" sz="3200" i="1" dirty="0">
                <a:solidFill>
                  <a:schemeClr val="tx1"/>
                </a:solidFill>
              </a:rPr>
              <a:t>&amp; </a:t>
            </a:r>
            <a:r>
              <a:rPr lang="en-US" altLang="en-US" sz="3200" b="1" i="1" dirty="0" smtClean="0">
                <a:solidFill>
                  <a:schemeClr val="tx1"/>
                </a:solidFill>
              </a:rPr>
              <a:t>calls</a:t>
            </a:r>
            <a:r>
              <a:rPr lang="en-US" altLang="en-US" sz="3200" i="1" dirty="0" smtClean="0">
                <a:solidFill>
                  <a:schemeClr val="tx1"/>
                </a:solidFill>
              </a:rPr>
              <a:t> </a:t>
            </a:r>
            <a:r>
              <a:rPr lang="en-US" altLang="en-US" sz="3200" i="1" dirty="0">
                <a:solidFill>
                  <a:schemeClr val="tx1"/>
                </a:solidFill>
              </a:rPr>
              <a:t>by means of truth</a:t>
            </a:r>
          </a:p>
          <a:p>
            <a:pPr>
              <a:lnSpc>
                <a:spcPct val="110000"/>
              </a:lnSpc>
              <a:spcBef>
                <a:spcPts val="0"/>
              </a:spcBef>
              <a:spcAft>
                <a:spcPts val="600"/>
              </a:spcAft>
              <a:buClr>
                <a:srgbClr val="663300"/>
              </a:buClr>
              <a:buFont typeface="Arial" panose="020B0604020202020204" pitchFamily="34" charset="0"/>
              <a:buChar char="•"/>
            </a:pPr>
            <a:r>
              <a:rPr lang="en-US" altLang="en-US" sz="3600" b="1" i="1" dirty="0">
                <a:solidFill>
                  <a:srgbClr val="800000"/>
                </a:solidFill>
              </a:rPr>
              <a:t>Titus 3:3-7</a:t>
            </a:r>
            <a:r>
              <a:rPr lang="en-US" altLang="en-US" sz="3600" dirty="0">
                <a:solidFill>
                  <a:srgbClr val="800000"/>
                </a:solidFill>
              </a:rPr>
              <a:t>  </a:t>
            </a:r>
            <a:r>
              <a:rPr lang="en-US" altLang="en-US" sz="3600" dirty="0" smtClean="0"/>
              <a:t>Saves </a:t>
            </a:r>
            <a:r>
              <a:rPr lang="en-US" altLang="en-US" sz="3600" dirty="0"/>
              <a:t>by renewing of Spirit</a:t>
            </a:r>
          </a:p>
          <a:p>
            <a:pPr lvl="1">
              <a:lnSpc>
                <a:spcPct val="110000"/>
              </a:lnSpc>
              <a:spcBef>
                <a:spcPts val="0"/>
              </a:spcBef>
              <a:spcAft>
                <a:spcPts val="600"/>
              </a:spcAft>
              <a:buClr>
                <a:srgbClr val="0070C0"/>
              </a:buClr>
              <a:buSzPct val="70000"/>
              <a:buFont typeface="Wingdings" panose="05000000000000000000" pitchFamily="2" charset="2"/>
              <a:buChar char="§"/>
            </a:pPr>
            <a:r>
              <a:rPr lang="en-US" altLang="en-US" sz="3200" dirty="0" smtClean="0"/>
              <a:t>Compare </a:t>
            </a:r>
            <a:r>
              <a:rPr lang="en-US" altLang="en-US" sz="3200" b="1" i="1" dirty="0">
                <a:solidFill>
                  <a:srgbClr val="800000"/>
                </a:solidFill>
              </a:rPr>
              <a:t>John 3:5</a:t>
            </a:r>
            <a:r>
              <a:rPr lang="en-US" altLang="en-US" sz="3200" dirty="0"/>
              <a:t>, </a:t>
            </a:r>
            <a:r>
              <a:rPr lang="en-US" altLang="en-US" sz="3200" b="1" i="1" dirty="0">
                <a:solidFill>
                  <a:srgbClr val="800000"/>
                </a:solidFill>
              </a:rPr>
              <a:t>1 Peter 1:22</a:t>
            </a:r>
            <a:r>
              <a:rPr lang="en-US" altLang="en-US" sz="3200" dirty="0">
                <a:solidFill>
                  <a:srgbClr val="800000"/>
                </a:solidFill>
              </a:rPr>
              <a:t> </a:t>
            </a:r>
            <a:r>
              <a:rPr lang="en-US" altLang="en-US" sz="3200" dirty="0"/>
              <a:t>&amp; </a:t>
            </a:r>
            <a:r>
              <a:rPr lang="en-US" altLang="en-US" sz="3200" b="1" i="1" dirty="0">
                <a:solidFill>
                  <a:srgbClr val="800000"/>
                </a:solidFill>
              </a:rPr>
              <a:t>Eph. 5:26</a:t>
            </a:r>
            <a:endParaRPr lang="en-US" altLang="en-US" sz="3200" dirty="0">
              <a:solidFill>
                <a:srgbClr val="800000"/>
              </a:solidFill>
            </a:endParaRPr>
          </a:p>
          <a:p>
            <a:pPr>
              <a:lnSpc>
                <a:spcPct val="110000"/>
              </a:lnSpc>
              <a:spcBef>
                <a:spcPts val="0"/>
              </a:spcBef>
              <a:spcAft>
                <a:spcPts val="600"/>
              </a:spcAft>
              <a:buClr>
                <a:srgbClr val="663300"/>
              </a:buClr>
              <a:buFont typeface="Arial" panose="020B0604020202020204" pitchFamily="34" charset="0"/>
              <a:buChar char="•"/>
            </a:pPr>
            <a:r>
              <a:rPr lang="en-US" altLang="en-US" sz="3600" b="1" i="1" dirty="0">
                <a:solidFill>
                  <a:srgbClr val="800000"/>
                </a:solidFill>
              </a:rPr>
              <a:t>Romans 8:13</a:t>
            </a:r>
            <a:r>
              <a:rPr lang="en-US" altLang="en-US" sz="3600" dirty="0">
                <a:solidFill>
                  <a:srgbClr val="800000"/>
                </a:solidFill>
              </a:rPr>
              <a:t> </a:t>
            </a:r>
            <a:r>
              <a:rPr lang="en-US" altLang="en-US" sz="3600" dirty="0"/>
              <a:t> Causes sin to be put away</a:t>
            </a:r>
          </a:p>
          <a:p>
            <a:pPr>
              <a:lnSpc>
                <a:spcPct val="110000"/>
              </a:lnSpc>
              <a:spcBef>
                <a:spcPts val="0"/>
              </a:spcBef>
              <a:spcAft>
                <a:spcPts val="600"/>
              </a:spcAft>
              <a:buClr>
                <a:srgbClr val="663300"/>
              </a:buClr>
              <a:buFont typeface="Arial" panose="020B0604020202020204" pitchFamily="34" charset="0"/>
              <a:buChar char="•"/>
            </a:pPr>
            <a:r>
              <a:rPr lang="en-US" altLang="en-US" sz="3600" dirty="0">
                <a:solidFill>
                  <a:srgbClr val="002060"/>
                </a:solidFill>
              </a:rPr>
              <a:t>Everything the Spirit does to bring sinner to salvation is done by means of persuasion</a:t>
            </a:r>
            <a:endParaRPr lang="en-US" altLang="en-US" sz="3600" b="1" i="1" dirty="0">
              <a:solidFill>
                <a:srgbClr val="002060"/>
              </a:solidFill>
            </a:endParaRPr>
          </a:p>
        </p:txBody>
      </p:sp>
    </p:spTree>
    <p:extLst>
      <p:ext uri="{BB962C8B-B14F-4D97-AF65-F5344CB8AC3E}">
        <p14:creationId xmlns:p14="http://schemas.microsoft.com/office/powerpoint/2010/main" val="1754502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500" fill="hold"/>
                                        <p:tgtEl>
                                          <p:spTgt spid="378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78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7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 calcmode="lin" valueType="num">
                                      <p:cBhvr>
                                        <p:cTn id="14" dur="500" fill="hold"/>
                                        <p:tgtEl>
                                          <p:spTgt spid="3789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789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78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500" fill="hold"/>
                                        <p:tgtEl>
                                          <p:spTgt spid="3789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789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78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 calcmode="lin" valueType="num">
                                      <p:cBhvr>
                                        <p:cTn id="28" dur="500" fill="hold"/>
                                        <p:tgtEl>
                                          <p:spTgt spid="3789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789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789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 calcmode="lin" valueType="num">
                                      <p:cBhvr>
                                        <p:cTn id="35" dur="500" fill="hold"/>
                                        <p:tgtEl>
                                          <p:spTgt spid="3789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7891">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789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 calcmode="lin" valueType="num">
                                      <p:cBhvr>
                                        <p:cTn id="42" dur="500" fill="hold"/>
                                        <p:tgtEl>
                                          <p:spTgt spid="3789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7891">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78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 calcmode="lin" valueType="num">
                                      <p:cBhvr>
                                        <p:cTn id="49" dur="500" fill="hold"/>
                                        <p:tgtEl>
                                          <p:spTgt spid="3789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7891">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789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7891">
                                            <p:txEl>
                                              <p:pRg st="7" end="7"/>
                                            </p:txEl>
                                          </p:spTgt>
                                        </p:tgtEl>
                                        <p:attrNameLst>
                                          <p:attrName>style.visibility</p:attrName>
                                        </p:attrNameLst>
                                      </p:cBhvr>
                                      <p:to>
                                        <p:strVal val="visible"/>
                                      </p:to>
                                    </p:set>
                                    <p:anim calcmode="lin" valueType="num">
                                      <p:cBhvr>
                                        <p:cTn id="56" dur="500" fill="hold"/>
                                        <p:tgtEl>
                                          <p:spTgt spid="37891">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7891">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7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304800"/>
            <a:ext cx="9144000" cy="1143000"/>
          </a:xfrm>
          <a:effectLst/>
        </p:spPr>
        <p:txBody>
          <a:bodyPr/>
          <a:lstStyle/>
          <a:p>
            <a:r>
              <a:rPr lang="en-US" altLang="en-US" sz="5200" b="1" dirty="0" smtClean="0">
                <a:solidFill>
                  <a:srgbClr val="663300"/>
                </a:solidFill>
              </a:rPr>
              <a:t>Denominational </a:t>
            </a:r>
            <a:r>
              <a:rPr lang="en-US" altLang="en-US" sz="5200" b="1" dirty="0">
                <a:solidFill>
                  <a:srgbClr val="663300"/>
                </a:solidFill>
              </a:rPr>
              <a:t>Errors on </a:t>
            </a:r>
            <a:r>
              <a:rPr lang="en-US" altLang="en-US" sz="5200" b="1" dirty="0" smtClean="0">
                <a:solidFill>
                  <a:srgbClr val="663300"/>
                </a:solidFill>
              </a:rPr>
              <a:t>Spirit’s Work in Salvation</a:t>
            </a:r>
            <a:endParaRPr lang="en-US" altLang="en-US" sz="5200" b="1" dirty="0">
              <a:solidFill>
                <a:srgbClr val="663300"/>
              </a:solidFill>
            </a:endParaRPr>
          </a:p>
        </p:txBody>
      </p:sp>
      <p:sp>
        <p:nvSpPr>
          <p:cNvPr id="39939" name="Rectangle 3"/>
          <p:cNvSpPr>
            <a:spLocks noGrp="1" noChangeArrowheads="1"/>
          </p:cNvSpPr>
          <p:nvPr>
            <p:ph type="body" idx="1"/>
          </p:nvPr>
        </p:nvSpPr>
        <p:spPr>
          <a:xfrm>
            <a:off x="76200" y="2209800"/>
            <a:ext cx="9067800" cy="4648200"/>
          </a:xfrm>
        </p:spPr>
        <p:txBody>
          <a:bodyPr>
            <a:noAutofit/>
          </a:bodyPr>
          <a:lstStyle/>
          <a:p>
            <a:pPr>
              <a:lnSpc>
                <a:spcPct val="88000"/>
              </a:lnSpc>
              <a:spcBef>
                <a:spcPts val="0"/>
              </a:spcBef>
              <a:spcAft>
                <a:spcPts val="400"/>
              </a:spcAft>
              <a:buClr>
                <a:srgbClr val="663300"/>
              </a:buClr>
              <a:buFont typeface="Arial" panose="020B0604020202020204" pitchFamily="34" charset="0"/>
              <a:buChar char="•"/>
            </a:pPr>
            <a:r>
              <a:rPr lang="en-US" altLang="en-US" sz="3200" dirty="0"/>
              <a:t>Pentecostals teach that sinner is brought to salvation by baptism of Spirit with </a:t>
            </a:r>
            <a:r>
              <a:rPr lang="en-US" altLang="en-US" sz="3200" dirty="0" smtClean="0"/>
              <a:t>gift of tongues</a:t>
            </a:r>
            <a:endParaRPr lang="en-US" altLang="en-US" sz="3200" dirty="0"/>
          </a:p>
          <a:p>
            <a:pPr>
              <a:lnSpc>
                <a:spcPct val="88000"/>
              </a:lnSpc>
              <a:spcBef>
                <a:spcPts val="0"/>
              </a:spcBef>
              <a:spcAft>
                <a:spcPts val="400"/>
              </a:spcAft>
              <a:buClr>
                <a:srgbClr val="663300"/>
              </a:buClr>
              <a:buFont typeface="Arial" panose="020B0604020202020204" pitchFamily="34" charset="0"/>
              <a:buChar char="•"/>
            </a:pPr>
            <a:r>
              <a:rPr lang="en-US" altLang="en-US" sz="3200" dirty="0"/>
              <a:t>Charismatic / Holiness doctrine says sinner </a:t>
            </a:r>
            <a:r>
              <a:rPr lang="en-US" altLang="en-US" sz="3200" dirty="0" smtClean="0"/>
              <a:t>saved, </a:t>
            </a:r>
            <a:r>
              <a:rPr lang="en-US" altLang="en-US" sz="3200" dirty="0"/>
              <a:t>then </a:t>
            </a:r>
            <a:r>
              <a:rPr lang="en-US" altLang="en-US" sz="3200" dirty="0" smtClean="0"/>
              <a:t>given Spirit as </a:t>
            </a:r>
            <a:r>
              <a:rPr lang="en-US" altLang="en-US" sz="3200" dirty="0"/>
              <a:t>“second work of grace”</a:t>
            </a:r>
          </a:p>
          <a:p>
            <a:pPr>
              <a:lnSpc>
                <a:spcPct val="88000"/>
              </a:lnSpc>
              <a:spcBef>
                <a:spcPts val="0"/>
              </a:spcBef>
              <a:spcAft>
                <a:spcPts val="400"/>
              </a:spcAft>
              <a:buClr>
                <a:srgbClr val="663300"/>
              </a:buClr>
              <a:buFont typeface="Arial" panose="020B0604020202020204" pitchFamily="34" charset="0"/>
              <a:buChar char="•"/>
            </a:pPr>
            <a:r>
              <a:rPr lang="en-US" altLang="en-US" sz="3200" dirty="0"/>
              <a:t>Calvinism teaches </a:t>
            </a:r>
            <a:r>
              <a:rPr lang="en-US" altLang="en-US" sz="3200" dirty="0" smtClean="0"/>
              <a:t>that salvation is </a:t>
            </a:r>
            <a:r>
              <a:rPr lang="en-US" altLang="en-US" sz="3200" dirty="0"/>
              <a:t>accomplished by “irresistible grace” from Holy Spirit</a:t>
            </a:r>
          </a:p>
          <a:p>
            <a:pPr>
              <a:lnSpc>
                <a:spcPct val="88000"/>
              </a:lnSpc>
              <a:spcBef>
                <a:spcPts val="0"/>
              </a:spcBef>
              <a:spcAft>
                <a:spcPts val="400"/>
              </a:spcAft>
              <a:buClr>
                <a:srgbClr val="663300"/>
              </a:buClr>
              <a:buFont typeface="Arial" panose="020B0604020202020204" pitchFamily="34" charset="0"/>
              <a:buChar char="•"/>
            </a:pPr>
            <a:r>
              <a:rPr lang="en-US" altLang="en-US" sz="3200" dirty="0"/>
              <a:t>Regeneration, repentance &amp; faith taught as imposed by Spirit before man </a:t>
            </a:r>
            <a:r>
              <a:rPr lang="en-US" altLang="en-US" sz="3200" dirty="0" smtClean="0"/>
              <a:t>can exercise will to do good</a:t>
            </a:r>
            <a:endParaRPr lang="en-US" altLang="en-US" sz="3200" dirty="0"/>
          </a:p>
          <a:p>
            <a:pPr>
              <a:lnSpc>
                <a:spcPct val="88000"/>
              </a:lnSpc>
              <a:spcBef>
                <a:spcPts val="0"/>
              </a:spcBef>
              <a:spcAft>
                <a:spcPts val="400"/>
              </a:spcAft>
              <a:buClr>
                <a:srgbClr val="663300"/>
              </a:buClr>
              <a:buFont typeface="Arial" panose="020B0604020202020204" pitchFamily="34" charset="0"/>
              <a:buChar char="•"/>
            </a:pPr>
            <a:r>
              <a:rPr lang="en-US" altLang="en-US" sz="3200" dirty="0" smtClean="0">
                <a:solidFill>
                  <a:schemeClr val="tx1"/>
                </a:solidFill>
              </a:rPr>
              <a:t>They deny the Spirit’s work involves </a:t>
            </a:r>
            <a:r>
              <a:rPr lang="en-US" altLang="en-US" sz="3200" dirty="0">
                <a:solidFill>
                  <a:schemeClr val="tx1"/>
                </a:solidFill>
              </a:rPr>
              <a:t>free </a:t>
            </a:r>
            <a:r>
              <a:rPr lang="en-US" altLang="en-US" sz="3200" dirty="0" smtClean="0">
                <a:solidFill>
                  <a:schemeClr val="tx1"/>
                </a:solidFill>
              </a:rPr>
              <a:t>will of man </a:t>
            </a:r>
            <a:r>
              <a:rPr lang="en-US" altLang="en-US" sz="3200" i="1" dirty="0" smtClean="0"/>
              <a:t>or</a:t>
            </a:r>
            <a:r>
              <a:rPr lang="en-US" altLang="en-US" sz="3200" dirty="0" smtClean="0"/>
              <a:t> </a:t>
            </a:r>
            <a:r>
              <a:rPr lang="en-US" altLang="en-US" sz="3200" dirty="0" smtClean="0">
                <a:solidFill>
                  <a:schemeClr val="tx1"/>
                </a:solidFill>
              </a:rPr>
              <a:t>man’s response </a:t>
            </a:r>
            <a:r>
              <a:rPr lang="en-US" altLang="en-US" sz="3200" dirty="0">
                <a:solidFill>
                  <a:schemeClr val="tx1"/>
                </a:solidFill>
              </a:rPr>
              <a:t>to persuasion</a:t>
            </a:r>
          </a:p>
        </p:txBody>
      </p:sp>
    </p:spTree>
    <p:extLst>
      <p:ext uri="{BB962C8B-B14F-4D97-AF65-F5344CB8AC3E}">
        <p14:creationId xmlns:p14="http://schemas.microsoft.com/office/powerpoint/2010/main" val="7722136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dissolve">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dissolve">
                                      <p:cBhvr>
                                        <p:cTn id="22" dur="500"/>
                                        <p:tgtEl>
                                          <p:spTgt spid="399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dissolve">
                                      <p:cBhvr>
                                        <p:cTn id="2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76200"/>
            <a:ext cx="9144000" cy="1524000"/>
          </a:xfrm>
          <a:effectLst/>
        </p:spPr>
        <p:txBody>
          <a:bodyPr/>
          <a:lstStyle/>
          <a:p>
            <a:r>
              <a:rPr lang="en-US" altLang="en-US" sz="5100" b="1" dirty="0">
                <a:solidFill>
                  <a:srgbClr val="663300"/>
                </a:solidFill>
              </a:rPr>
              <a:t>Spirit &amp; Messianic Revelation</a:t>
            </a:r>
          </a:p>
        </p:txBody>
      </p:sp>
      <p:sp>
        <p:nvSpPr>
          <p:cNvPr id="23555" name="Rectangle 3"/>
          <p:cNvSpPr>
            <a:spLocks noGrp="1" noChangeArrowheads="1"/>
          </p:cNvSpPr>
          <p:nvPr>
            <p:ph type="body" idx="1"/>
          </p:nvPr>
        </p:nvSpPr>
        <p:spPr>
          <a:xfrm>
            <a:off x="228600" y="2209800"/>
            <a:ext cx="8686800" cy="4648200"/>
          </a:xfrm>
        </p:spPr>
        <p:txBody>
          <a:bodyPr>
            <a:normAutofit fontScale="85000" lnSpcReduction="20000"/>
          </a:bodyPr>
          <a:lstStyle/>
          <a:p>
            <a:pPr>
              <a:lnSpc>
                <a:spcPct val="115000"/>
              </a:lnSpc>
              <a:spcBef>
                <a:spcPts val="0"/>
              </a:spcBef>
              <a:spcAft>
                <a:spcPts val="400"/>
              </a:spcAft>
              <a:buClr>
                <a:srgbClr val="663300"/>
              </a:buClr>
              <a:buFont typeface="Arial" panose="020B0604020202020204" pitchFamily="34" charset="0"/>
              <a:buChar char="•"/>
            </a:pPr>
            <a:r>
              <a:rPr lang="en-US" altLang="en-US" sz="3600" b="1" i="1" dirty="0">
                <a:solidFill>
                  <a:srgbClr val="800000"/>
                </a:solidFill>
              </a:rPr>
              <a:t>Ezekiel 36 - 37</a:t>
            </a:r>
            <a:r>
              <a:rPr lang="en-US" altLang="en-US" sz="3600" dirty="0">
                <a:solidFill>
                  <a:srgbClr val="800000"/>
                </a:solidFill>
              </a:rPr>
              <a:t>  </a:t>
            </a:r>
            <a:r>
              <a:rPr lang="en-US" altLang="en-US" sz="3600" dirty="0"/>
              <a:t>New life of Messianic hope</a:t>
            </a:r>
          </a:p>
          <a:p>
            <a:pPr>
              <a:lnSpc>
                <a:spcPct val="115000"/>
              </a:lnSpc>
              <a:spcBef>
                <a:spcPts val="0"/>
              </a:spcBef>
              <a:spcAft>
                <a:spcPts val="400"/>
              </a:spcAft>
              <a:buClr>
                <a:srgbClr val="663300"/>
              </a:buClr>
              <a:buFont typeface="Arial" panose="020B0604020202020204" pitchFamily="34" charset="0"/>
              <a:buChar char="•"/>
            </a:pPr>
            <a:r>
              <a:rPr lang="en-US" altLang="en-US" sz="3600" dirty="0"/>
              <a:t>Spirit within = Obey message (</a:t>
            </a:r>
            <a:r>
              <a:rPr lang="en-US" altLang="en-US" sz="3600" b="1" i="1" dirty="0">
                <a:solidFill>
                  <a:srgbClr val="800000"/>
                </a:solidFill>
              </a:rPr>
              <a:t>36:26-27</a:t>
            </a:r>
            <a:r>
              <a:rPr lang="en-US" altLang="en-US" sz="3600" b="1" i="1" dirty="0">
                <a:solidFill>
                  <a:srgbClr val="FFFF99"/>
                </a:solidFill>
              </a:rPr>
              <a:t> </a:t>
            </a:r>
            <a:r>
              <a:rPr lang="en-US" altLang="en-US" sz="3600" dirty="0"/>
              <a:t>)</a:t>
            </a:r>
          </a:p>
          <a:p>
            <a:pPr>
              <a:lnSpc>
                <a:spcPct val="115000"/>
              </a:lnSpc>
              <a:spcBef>
                <a:spcPts val="0"/>
              </a:spcBef>
              <a:spcAft>
                <a:spcPts val="400"/>
              </a:spcAft>
              <a:buClr>
                <a:srgbClr val="663300"/>
              </a:buClr>
              <a:buFont typeface="Arial" panose="020B0604020202020204" pitchFamily="34" charset="0"/>
              <a:buChar char="•"/>
            </a:pPr>
            <a:r>
              <a:rPr lang="en-US" altLang="en-US" sz="3600" dirty="0"/>
              <a:t>Prophet </a:t>
            </a:r>
            <a:r>
              <a:rPr lang="en-US" altLang="en-US" sz="3600" dirty="0" smtClean="0"/>
              <a:t>spoke </a:t>
            </a:r>
            <a:r>
              <a:rPr lang="en-US" altLang="en-US" sz="3600" dirty="0"/>
              <a:t>“the word of Jehovah” (</a:t>
            </a:r>
            <a:r>
              <a:rPr lang="en-US" altLang="en-US" sz="3600" b="1" i="1" dirty="0">
                <a:solidFill>
                  <a:srgbClr val="800000"/>
                </a:solidFill>
              </a:rPr>
              <a:t>37:4</a:t>
            </a:r>
            <a:r>
              <a:rPr lang="en-US" altLang="en-US" sz="3600" dirty="0"/>
              <a:t>)</a:t>
            </a:r>
          </a:p>
          <a:p>
            <a:pPr>
              <a:lnSpc>
                <a:spcPct val="115000"/>
              </a:lnSpc>
              <a:spcBef>
                <a:spcPts val="0"/>
              </a:spcBef>
              <a:spcAft>
                <a:spcPts val="400"/>
              </a:spcAft>
              <a:buClr>
                <a:srgbClr val="663300"/>
              </a:buClr>
              <a:buFont typeface="Arial" panose="020B0604020202020204" pitchFamily="34" charset="0"/>
              <a:buChar char="•"/>
            </a:pPr>
            <a:r>
              <a:rPr lang="en-US" altLang="en-US" sz="3600" dirty="0"/>
              <a:t>Dry bones became covered with flesh</a:t>
            </a:r>
          </a:p>
          <a:p>
            <a:pPr>
              <a:lnSpc>
                <a:spcPct val="115000"/>
              </a:lnSpc>
              <a:spcBef>
                <a:spcPts val="0"/>
              </a:spcBef>
              <a:spcAft>
                <a:spcPts val="400"/>
              </a:spcAft>
              <a:buClr>
                <a:srgbClr val="663300"/>
              </a:buClr>
              <a:buFont typeface="Arial" panose="020B0604020202020204" pitchFamily="34" charset="0"/>
              <a:buChar char="•"/>
            </a:pPr>
            <a:r>
              <a:rPr lang="en-US" altLang="en-US" sz="3600" dirty="0"/>
              <a:t>“Prophesy unto wind” (breath/spirit - </a:t>
            </a:r>
            <a:r>
              <a:rPr lang="en-US" altLang="en-US" sz="3600" b="1" i="1" dirty="0">
                <a:solidFill>
                  <a:srgbClr val="800000"/>
                </a:solidFill>
              </a:rPr>
              <a:t>37:9</a:t>
            </a:r>
            <a:r>
              <a:rPr lang="en-US" altLang="en-US" sz="3600" dirty="0"/>
              <a:t>)</a:t>
            </a:r>
          </a:p>
          <a:p>
            <a:pPr>
              <a:lnSpc>
                <a:spcPct val="115000"/>
              </a:lnSpc>
              <a:spcBef>
                <a:spcPts val="0"/>
              </a:spcBef>
              <a:spcAft>
                <a:spcPts val="400"/>
              </a:spcAft>
              <a:buClr>
                <a:srgbClr val="663300"/>
              </a:buClr>
              <a:buFont typeface="Arial" panose="020B0604020202020204" pitchFamily="34" charset="0"/>
              <a:buChar char="•"/>
            </a:pPr>
            <a:r>
              <a:rPr lang="en-US" altLang="en-US" sz="3600" dirty="0"/>
              <a:t>Breath of word brought life to dry bones</a:t>
            </a:r>
          </a:p>
          <a:p>
            <a:pPr>
              <a:lnSpc>
                <a:spcPct val="115000"/>
              </a:lnSpc>
              <a:spcBef>
                <a:spcPts val="0"/>
              </a:spcBef>
              <a:spcAft>
                <a:spcPts val="400"/>
              </a:spcAft>
              <a:buClr>
                <a:srgbClr val="663300"/>
              </a:buClr>
              <a:buFont typeface="Arial" panose="020B0604020202020204" pitchFamily="34" charset="0"/>
              <a:buChar char="•"/>
            </a:pPr>
            <a:r>
              <a:rPr lang="en-US" altLang="en-US" sz="3600" dirty="0"/>
              <a:t>Principle: Spirit’s words bring life (</a:t>
            </a:r>
            <a:r>
              <a:rPr lang="en-US" altLang="en-US" sz="3600" b="1" i="1" dirty="0">
                <a:solidFill>
                  <a:srgbClr val="800000"/>
                </a:solidFill>
              </a:rPr>
              <a:t>37:14f</a:t>
            </a:r>
            <a:r>
              <a:rPr lang="en-US" altLang="en-US" sz="3600" b="1" i="1" dirty="0">
                <a:solidFill>
                  <a:srgbClr val="FFFF99"/>
                </a:solidFill>
              </a:rPr>
              <a:t> </a:t>
            </a:r>
            <a:r>
              <a:rPr lang="en-US" altLang="en-US" sz="3600" dirty="0"/>
              <a:t>)</a:t>
            </a:r>
          </a:p>
          <a:p>
            <a:pPr>
              <a:lnSpc>
                <a:spcPct val="115000"/>
              </a:lnSpc>
              <a:spcBef>
                <a:spcPts val="0"/>
              </a:spcBef>
              <a:spcAft>
                <a:spcPts val="400"/>
              </a:spcAft>
              <a:buClr>
                <a:srgbClr val="663300"/>
              </a:buClr>
              <a:buFont typeface="Arial" panose="020B0604020202020204" pitchFamily="34" charset="0"/>
              <a:buChar char="•"/>
            </a:pPr>
            <a:r>
              <a:rPr lang="en-US" altLang="en-US" sz="3600" dirty="0">
                <a:solidFill>
                  <a:srgbClr val="0070C0"/>
                </a:solidFill>
              </a:rPr>
              <a:t>When Messiah came, </a:t>
            </a:r>
            <a:r>
              <a:rPr lang="en-US" altLang="en-US" sz="3600" dirty="0" smtClean="0">
                <a:solidFill>
                  <a:srgbClr val="0070C0"/>
                </a:solidFill>
              </a:rPr>
              <a:t>then the </a:t>
            </a:r>
            <a:r>
              <a:rPr lang="en-US" altLang="en-US" sz="3600" b="1" dirty="0" smtClean="0">
                <a:solidFill>
                  <a:srgbClr val="0070C0"/>
                </a:solidFill>
              </a:rPr>
              <a:t>Spirit</a:t>
            </a:r>
            <a:r>
              <a:rPr lang="en-US" altLang="en-US" sz="3600" dirty="0" smtClean="0">
                <a:solidFill>
                  <a:srgbClr val="0070C0"/>
                </a:solidFill>
              </a:rPr>
              <a:t> would </a:t>
            </a:r>
            <a:r>
              <a:rPr lang="en-US" altLang="en-US" sz="3600" dirty="0">
                <a:solidFill>
                  <a:srgbClr val="0070C0"/>
                </a:solidFill>
              </a:rPr>
              <a:t>bring words of life - </a:t>
            </a:r>
            <a:r>
              <a:rPr lang="en-US" altLang="en-US" sz="3600" b="1" i="1" dirty="0">
                <a:solidFill>
                  <a:srgbClr val="0070C0"/>
                </a:solidFill>
              </a:rPr>
              <a:t>Gospel</a:t>
            </a:r>
            <a:r>
              <a:rPr lang="en-US" altLang="en-US" sz="3600" dirty="0">
                <a:solidFill>
                  <a:srgbClr val="0070C0"/>
                </a:solidFill>
              </a:rPr>
              <a:t> (</a:t>
            </a:r>
            <a:r>
              <a:rPr lang="en-US" altLang="en-US" sz="3600" b="1" i="1" dirty="0">
                <a:solidFill>
                  <a:srgbClr val="800000"/>
                </a:solidFill>
              </a:rPr>
              <a:t>Isaiah 59:20-21</a:t>
            </a:r>
            <a:r>
              <a:rPr lang="en-US" altLang="en-US" sz="3600" dirty="0">
                <a:solidFill>
                  <a:srgbClr val="0070C0"/>
                </a:solidFill>
              </a:rPr>
              <a:t>)</a:t>
            </a:r>
          </a:p>
        </p:txBody>
      </p:sp>
    </p:spTree>
    <p:extLst>
      <p:ext uri="{BB962C8B-B14F-4D97-AF65-F5344CB8AC3E}">
        <p14:creationId xmlns:p14="http://schemas.microsoft.com/office/powerpoint/2010/main" val="121784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500" fill="hold"/>
                                        <p:tgtEl>
                                          <p:spTgt spid="2355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to </a:t>
            </a:r>
            <a:r>
              <a:rPr lang="en-US" sz="2800" dirty="0">
                <a:latin typeface="Times New Roman" panose="02020603050405020304" pitchFamily="18" charset="0"/>
                <a:cs typeface="Times New Roman" panose="02020603050405020304" pitchFamily="18" charset="0"/>
              </a:rPr>
              <a:t>preach good tidings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heal the brokenhearted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rPr>
              <a:t>the opening of the prison to </a:t>
            </a:r>
            <a:r>
              <a:rPr lang="en-US" sz="2800" i="1" dirty="0">
                <a:latin typeface="Times New Roman" panose="02020603050405020304" pitchFamily="18" charset="0"/>
                <a:cs typeface="Times New Roman" panose="02020603050405020304" pitchFamily="18" charset="0"/>
              </a:rPr>
              <a:t>those </a:t>
            </a:r>
            <a:r>
              <a:rPr lang="en-US" sz="2800" i="1" dirty="0" smtClean="0">
                <a:latin typeface="Times New Roman" panose="02020603050405020304" pitchFamily="18" charset="0"/>
                <a:cs typeface="Times New Roman" panose="02020603050405020304" pitchFamily="18" charset="0"/>
              </a:rPr>
              <a:t>who are </a:t>
            </a:r>
            <a:r>
              <a:rPr lang="en-US" sz="2800" dirty="0" smtClean="0">
                <a:latin typeface="Times New Roman" panose="02020603050405020304" pitchFamily="18" charset="0"/>
                <a:cs typeface="Times New Roman" panose="02020603050405020304" pitchFamily="18" charset="0"/>
              </a:rPr>
              <a:t>bound;</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proclaim the acceptable year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737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heal the brokenhearted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rPr>
              <a:t>the opening of the prison to </a:t>
            </a:r>
            <a:r>
              <a:rPr lang="en-US" sz="2800" i="1" dirty="0">
                <a:latin typeface="Times New Roman" panose="02020603050405020304" pitchFamily="18" charset="0"/>
                <a:cs typeface="Times New Roman" panose="02020603050405020304" pitchFamily="18" charset="0"/>
              </a:rPr>
              <a:t>those </a:t>
            </a:r>
            <a:r>
              <a:rPr lang="en-US" sz="2800" i="1" dirty="0" smtClean="0">
                <a:latin typeface="Times New Roman" panose="02020603050405020304" pitchFamily="18" charset="0"/>
                <a:cs typeface="Times New Roman" panose="02020603050405020304" pitchFamily="18" charset="0"/>
              </a:rPr>
              <a:t>who are </a:t>
            </a:r>
            <a:r>
              <a:rPr lang="en-US" sz="2800" dirty="0" smtClean="0">
                <a:latin typeface="Times New Roman" panose="02020603050405020304" pitchFamily="18" charset="0"/>
                <a:cs typeface="Times New Roman" panose="02020603050405020304" pitchFamily="18" charset="0"/>
              </a:rPr>
              <a:t>bound;</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proclaim the acceptable year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70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rPr>
              <a:t>the opening of the prison to </a:t>
            </a:r>
            <a:r>
              <a:rPr lang="en-US" sz="2800" i="1" dirty="0">
                <a:latin typeface="Times New Roman" panose="02020603050405020304" pitchFamily="18" charset="0"/>
                <a:cs typeface="Times New Roman" panose="02020603050405020304" pitchFamily="18" charset="0"/>
              </a:rPr>
              <a:t>those </a:t>
            </a:r>
            <a:r>
              <a:rPr lang="en-US" sz="2800" i="1" dirty="0" smtClean="0">
                <a:latin typeface="Times New Roman" panose="02020603050405020304" pitchFamily="18" charset="0"/>
                <a:cs typeface="Times New Roman" panose="02020603050405020304" pitchFamily="18" charset="0"/>
              </a:rPr>
              <a:t>who are </a:t>
            </a:r>
            <a:r>
              <a:rPr lang="en-US" sz="2800" dirty="0" smtClean="0">
                <a:latin typeface="Times New Roman" panose="02020603050405020304" pitchFamily="18" charset="0"/>
                <a:cs typeface="Times New Roman" panose="02020603050405020304" pitchFamily="18" charset="0"/>
              </a:rPr>
              <a:t>bound;</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proclaim the acceptable year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2011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dirty="0">
                <a:latin typeface="Times New Roman" panose="02020603050405020304" pitchFamily="18" charset="0"/>
                <a:cs typeface="Times New Roman" panose="02020603050405020304" pitchFamily="18" charset="0"/>
              </a:rPr>
              <a:t>the opening of the prison to </a:t>
            </a:r>
            <a:r>
              <a:rPr lang="en-US" sz="2800" i="1" dirty="0">
                <a:latin typeface="Times New Roman" panose="02020603050405020304" pitchFamily="18" charset="0"/>
                <a:cs typeface="Times New Roman" panose="02020603050405020304" pitchFamily="18" charset="0"/>
              </a:rPr>
              <a:t>those </a:t>
            </a:r>
            <a:r>
              <a:rPr lang="en-US" sz="2800" i="1" dirty="0" smtClean="0">
                <a:latin typeface="Times New Roman" panose="02020603050405020304" pitchFamily="18" charset="0"/>
                <a:cs typeface="Times New Roman" panose="02020603050405020304" pitchFamily="18" charset="0"/>
              </a:rPr>
              <a:t>who are </a:t>
            </a:r>
            <a:r>
              <a:rPr lang="en-US" sz="2800" dirty="0" smtClean="0">
                <a:latin typeface="Times New Roman" panose="02020603050405020304" pitchFamily="18" charset="0"/>
                <a:cs typeface="Times New Roman" panose="02020603050405020304" pitchFamily="18" charset="0"/>
              </a:rPr>
              <a:t>bound;</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proclaim the acceptable year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055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1143000"/>
          </a:xfrm>
          <a:effectLst/>
        </p:spPr>
        <p:txBody>
          <a:bodyPr/>
          <a:lstStyle/>
          <a:p>
            <a:r>
              <a:rPr lang="en-US" altLang="en-US" b="1" dirty="0">
                <a:solidFill>
                  <a:srgbClr val="663300"/>
                </a:solidFill>
              </a:rPr>
              <a:t>Isaiah 61:1-3</a:t>
            </a:r>
          </a:p>
        </p:txBody>
      </p:sp>
      <p:sp>
        <p:nvSpPr>
          <p:cNvPr id="40963" name="Text Box 3"/>
          <p:cNvSpPr txBox="1">
            <a:spLocks noChangeArrowheads="1"/>
          </p:cNvSpPr>
          <p:nvPr/>
        </p:nvSpPr>
        <p:spPr bwMode="auto">
          <a:xfrm>
            <a:off x="152400" y="2102108"/>
            <a:ext cx="8991600" cy="459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b="1" i="1" dirty="0">
                <a:solidFill>
                  <a:srgbClr val="C00000"/>
                </a:solidFill>
                <a:latin typeface="Times New Roman" panose="02020603050405020304" pitchFamily="18" charset="0"/>
                <a:cs typeface="Times New Roman" panose="02020603050405020304" pitchFamily="18" charset="0"/>
              </a:rPr>
              <a:t>Spirit of the Lord </a:t>
            </a:r>
            <a:r>
              <a:rPr lang="en-US" sz="2800" b="1" i="1" cap="small" dirty="0">
                <a:solidFill>
                  <a:srgbClr val="C00000"/>
                </a:solidFill>
                <a:latin typeface="Times New Roman" panose="02020603050405020304" pitchFamily="18" charset="0"/>
                <a:cs typeface="Times New Roman" panose="02020603050405020304" pitchFamily="18" charset="0"/>
              </a:rPr>
              <a:t>God</a:t>
            </a:r>
            <a:r>
              <a:rPr lang="en-US" sz="2800" b="1" i="1" dirty="0">
                <a:solidFill>
                  <a:srgbClr val="C00000"/>
                </a:solidFill>
                <a:latin typeface="Times New Roman" panose="02020603050405020304" pitchFamily="18" charset="0"/>
                <a:cs typeface="Times New Roman" panose="02020603050405020304" pitchFamily="18" charset="0"/>
              </a:rPr>
              <a:t> is upon Me</a:t>
            </a:r>
            <a:r>
              <a:rPr lang="en-US" sz="2800" dirty="0" smtClean="0">
                <a:latin typeface="Times New Roman" panose="02020603050405020304" pitchFamily="18" charset="0"/>
                <a:cs typeface="Times New Roman" panose="02020603050405020304" pitchFamily="18" charset="0"/>
              </a:rPr>
              <a:t>, because the L</a:t>
            </a:r>
            <a:r>
              <a:rPr lang="en-US" sz="2800" cap="small" dirty="0" smtClean="0">
                <a:latin typeface="Times New Roman" panose="02020603050405020304" pitchFamily="18" charset="0"/>
                <a:cs typeface="Times New Roman" panose="02020603050405020304" pitchFamily="18" charset="0"/>
              </a:rPr>
              <a:t>ord</a:t>
            </a:r>
            <a:r>
              <a:rPr lang="en-US" sz="2800" dirty="0" smtClean="0">
                <a:latin typeface="Times New Roman" panose="02020603050405020304" pitchFamily="18" charset="0"/>
                <a:cs typeface="Times New Roman" panose="02020603050405020304" pitchFamily="18" charset="0"/>
              </a:rPr>
              <a:t> has anointed Me </a:t>
            </a:r>
            <a:r>
              <a:rPr lang="en-US" sz="2800" b="1" i="1" dirty="0" smtClean="0">
                <a:solidFill>
                  <a:srgbClr val="C00000"/>
                </a:solidFill>
                <a:latin typeface="Times New Roman" panose="02020603050405020304" pitchFamily="18" charset="0"/>
                <a:cs typeface="Times New Roman" panose="02020603050405020304" pitchFamily="18" charset="0"/>
              </a:rPr>
              <a:t>to </a:t>
            </a:r>
            <a:r>
              <a:rPr lang="en-US" sz="2800" b="1" i="1" dirty="0">
                <a:solidFill>
                  <a:srgbClr val="C00000"/>
                </a:solidFill>
                <a:latin typeface="Times New Roman" panose="02020603050405020304" pitchFamily="18" charset="0"/>
                <a:cs typeface="Times New Roman" panose="02020603050405020304" pitchFamily="18" charset="0"/>
              </a:rPr>
              <a:t>preach good tidings</a:t>
            </a:r>
            <a:r>
              <a:rPr lang="en-US" sz="2800" dirty="0">
                <a:latin typeface="Times New Roman" panose="02020603050405020304" pitchFamily="18" charset="0"/>
                <a:cs typeface="Times New Roman" panose="02020603050405020304" pitchFamily="18" charset="0"/>
              </a:rPr>
              <a:t> to the poor</a:t>
            </a:r>
            <a:r>
              <a:rPr lang="en-US" sz="2800" dirty="0" smtClean="0">
                <a:latin typeface="Times New Roman" panose="02020603050405020304" pitchFamily="18" charset="0"/>
                <a:cs typeface="Times New Roman" panose="02020603050405020304" pitchFamily="18" charset="0"/>
              </a:rPr>
              <a:t>; He </a:t>
            </a:r>
            <a:r>
              <a:rPr lang="en-US" sz="2800" dirty="0">
                <a:latin typeface="Times New Roman" panose="02020603050405020304" pitchFamily="18" charset="0"/>
                <a:cs typeface="Times New Roman" panose="02020603050405020304" pitchFamily="18" charset="0"/>
              </a:rPr>
              <a:t>has sent Me to </a:t>
            </a:r>
            <a:r>
              <a:rPr lang="en-US" sz="2800" b="1" i="1" dirty="0">
                <a:solidFill>
                  <a:srgbClr val="C00000"/>
                </a:solidFill>
                <a:latin typeface="Times New Roman" panose="02020603050405020304" pitchFamily="18" charset="0"/>
                <a:cs typeface="Times New Roman" panose="02020603050405020304" pitchFamily="18" charset="0"/>
              </a:rPr>
              <a:t>heal the brokenhearted</a:t>
            </a:r>
            <a:r>
              <a:rPr lang="en-US" sz="2800" dirty="0" smtClean="0">
                <a:latin typeface="Times New Roman" panose="02020603050405020304" pitchFamily="18" charset="0"/>
                <a:cs typeface="Times New Roman" panose="02020603050405020304" pitchFamily="18" charset="0"/>
              </a:rPr>
              <a:t>, to </a:t>
            </a:r>
            <a:r>
              <a:rPr lang="en-US" sz="2800" b="1" i="1" dirty="0">
                <a:solidFill>
                  <a:srgbClr val="C00000"/>
                </a:solidFill>
                <a:latin typeface="Times New Roman" panose="02020603050405020304" pitchFamily="18" charset="0"/>
                <a:cs typeface="Times New Roman" panose="02020603050405020304" pitchFamily="18" charset="0"/>
              </a:rPr>
              <a:t>proclaim liberty to the captives</a:t>
            </a:r>
            <a:r>
              <a:rPr lang="en-US" sz="2800" dirty="0" smtClean="0">
                <a:latin typeface="Times New Roman" panose="02020603050405020304" pitchFamily="18" charset="0"/>
                <a:cs typeface="Times New Roman" panose="02020603050405020304" pitchFamily="18" charset="0"/>
              </a:rPr>
              <a:t>, and </a:t>
            </a:r>
            <a:r>
              <a:rPr lang="en-US" sz="2800" b="1" i="1" dirty="0">
                <a:solidFill>
                  <a:srgbClr val="C00000"/>
                </a:solidFill>
                <a:latin typeface="Times New Roman" panose="02020603050405020304" pitchFamily="18" charset="0"/>
                <a:cs typeface="Times New Roman" panose="02020603050405020304" pitchFamily="18" charset="0"/>
              </a:rPr>
              <a:t>the opening of the prison to those </a:t>
            </a:r>
            <a:r>
              <a:rPr lang="en-US" sz="2800" b="1" i="1" dirty="0" smtClean="0">
                <a:solidFill>
                  <a:srgbClr val="C00000"/>
                </a:solidFill>
                <a:latin typeface="Times New Roman" panose="02020603050405020304" pitchFamily="18" charset="0"/>
                <a:cs typeface="Times New Roman" panose="02020603050405020304" pitchFamily="18" charset="0"/>
              </a:rPr>
              <a:t>who are bound</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2</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proclaim the acceptable year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nd </a:t>
            </a:r>
            <a:r>
              <a:rPr lang="en-US" sz="2800" dirty="0">
                <a:latin typeface="Times New Roman" panose="02020603050405020304" pitchFamily="18" charset="0"/>
                <a:cs typeface="Times New Roman" panose="02020603050405020304" pitchFamily="18" charset="0"/>
              </a:rPr>
              <a:t>the day of vengeance of our God</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comfort all who mourn</a:t>
            </a:r>
            <a:r>
              <a:rPr lang="en-US" sz="2800" dirty="0" smtClean="0">
                <a:latin typeface="Times New Roman" panose="02020603050405020304" pitchFamily="18" charset="0"/>
                <a:cs typeface="Times New Roman" panose="02020603050405020304" pitchFamily="18" charset="0"/>
              </a:rPr>
              <a:t>, </a:t>
            </a:r>
            <a:r>
              <a:rPr lang="en-US" sz="2800" b="1" baseline="30000" dirty="0" smtClean="0">
                <a:latin typeface="Times New Roman" panose="02020603050405020304" pitchFamily="18" charset="0"/>
                <a:cs typeface="Times New Roman" panose="02020603050405020304" pitchFamily="18" charset="0"/>
              </a:rPr>
              <a:t>3</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o </a:t>
            </a:r>
            <a:r>
              <a:rPr lang="en-US" sz="2800" dirty="0">
                <a:latin typeface="Times New Roman" panose="02020603050405020304" pitchFamily="18" charset="0"/>
                <a:cs typeface="Times New Roman" panose="02020603050405020304" pitchFamily="18" charset="0"/>
              </a:rPr>
              <a:t>console those who mourn in Zion</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give them beauty for ashes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oil of joy for mourning</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garment of praise for the spirit of heaviness</a:t>
            </a:r>
            <a:r>
              <a:rPr lang="en-US" sz="2800" dirty="0" smtClean="0">
                <a:latin typeface="Times New Roman" panose="02020603050405020304" pitchFamily="18" charset="0"/>
                <a:cs typeface="Times New Roman" panose="02020603050405020304" pitchFamily="18" charset="0"/>
              </a:rPr>
              <a:t>; that </a:t>
            </a:r>
            <a:r>
              <a:rPr lang="en-US" sz="2800" dirty="0">
                <a:latin typeface="Times New Roman" panose="02020603050405020304" pitchFamily="18" charset="0"/>
                <a:cs typeface="Times New Roman" panose="02020603050405020304" pitchFamily="18" charset="0"/>
              </a:rPr>
              <a:t>they may be called trees of righteousness</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planting of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that He may be glorified.”</a:t>
            </a: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8196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rinthian columns design template">
  <a:themeElements>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Corinthian columns design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inthian colum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inthian colum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inthian colum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inthian colum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inthian colum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inthian colum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inthian colum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inthian colum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inthian column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inthian column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inthian column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Corinthian columns design template</Template>
  <TotalTime>5711</TotalTime>
  <Words>922</Words>
  <Application>Microsoft Office PowerPoint</Application>
  <PresentationFormat>On-screen Show (4:3)</PresentationFormat>
  <Paragraphs>113</Paragraphs>
  <Slides>29</Slides>
  <Notes>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Corinthian columns design template</vt:lpstr>
      <vt:lpstr>Hardcover</vt:lpstr>
      <vt:lpstr>The Person &amp; Work of the Holy Spirit</vt:lpstr>
      <vt:lpstr>The Holy Spirit’s Work Is:</vt:lpstr>
      <vt:lpstr>Denominational Errors on Spirit’s Work in Salvation</vt:lpstr>
      <vt:lpstr>Spirit &amp; Messianic Revelation</vt:lpstr>
      <vt:lpstr>Isaiah 61:1-3</vt:lpstr>
      <vt:lpstr>Isaiah 61:1-3</vt:lpstr>
      <vt:lpstr>Isaiah 61:1-3</vt:lpstr>
      <vt:lpstr>Isaiah 61:1-3</vt:lpstr>
      <vt:lpstr>Isaiah 61:1-3</vt:lpstr>
      <vt:lpstr>Isaiah 61:1-3</vt:lpstr>
      <vt:lpstr>Isaiah 61:1-3</vt:lpstr>
      <vt:lpstr>Isaiah 61:1-3</vt:lpstr>
      <vt:lpstr>Isaiah 61:1-3</vt:lpstr>
      <vt:lpstr>Isaiah 61:1-3</vt:lpstr>
      <vt:lpstr>Isaiah 61:1-3</vt:lpstr>
      <vt:lpstr>Isaiah 61:1-3</vt:lpstr>
      <vt:lpstr>Isaiah 61:1-3</vt:lpstr>
      <vt:lpstr>Isaiah 61:1-3</vt:lpstr>
      <vt:lpstr>Isaiah on Spirit &amp; Salvation</vt:lpstr>
      <vt:lpstr>From Old Testament Prophecy to New Testament Fulfillment</vt:lpstr>
      <vt:lpstr>Joel 2:28-32</vt:lpstr>
      <vt:lpstr>Spirit &amp; Salvation - Joel 2:28-32</vt:lpstr>
      <vt:lpstr>Acts 2:14-21</vt:lpstr>
      <vt:lpstr>Joel 2 Fulfilled in Acts 2</vt:lpstr>
      <vt:lpstr>Confirmed by Remainder of Acts 2</vt:lpstr>
      <vt:lpstr>More on Promised Gift of H.S.</vt:lpstr>
      <vt:lpstr>Holy Spirit, Salvation &amp; New Testament</vt:lpstr>
      <vt:lpstr>Concerning Prophesy of Salvation in Old Testament</vt:lpstr>
      <vt:lpstr>How Does Spirit Work on Sinner?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Joe R Price</dc:creator>
  <cp:lastModifiedBy>Harry</cp:lastModifiedBy>
  <cp:revision>192</cp:revision>
  <dcterms:created xsi:type="dcterms:W3CDTF">2007-06-26T18:03:58Z</dcterms:created>
  <dcterms:modified xsi:type="dcterms:W3CDTF">2015-06-07T12:28:04Z</dcterms:modified>
</cp:coreProperties>
</file>