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57" r:id="rId6"/>
    <p:sldId id="260" r:id="rId7"/>
    <p:sldId id="264" r:id="rId8"/>
    <p:sldId id="261" r:id="rId9"/>
    <p:sldId id="265" r:id="rId10"/>
    <p:sldId id="267" r:id="rId11"/>
    <p:sldId id="268" r:id="rId12"/>
    <p:sldId id="269" r:id="rId13"/>
    <p:sldId id="270" r:id="rId14"/>
    <p:sldId id="271" r:id="rId15"/>
    <p:sldId id="266" r:id="rId16"/>
    <p:sldId id="276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003B3A"/>
    <a:srgbClr val="0066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84" autoAdjust="0"/>
  </p:normalViewPr>
  <p:slideViewPr>
    <p:cSldViewPr>
      <p:cViewPr varScale="1">
        <p:scale>
          <a:sx n="71" d="100"/>
          <a:sy n="71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2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9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7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9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64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3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472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9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66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23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1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597-AC0A-4B33-B4C5-B6F9BB763E67}" type="datetimeFigureOut">
              <a:rPr lang="en-US" smtClean="0"/>
              <a:t>8/15/2015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3A14F-8B15-49C6-9BB6-3266DA35A4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3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50000">
              <a:srgbClr val="003B3A"/>
            </a:gs>
            <a:gs pos="100000">
              <a:srgbClr val="0066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5EEC6597-AC0A-4B33-B4C5-B6F9BB763E67}" type="datetimeFigureOut">
              <a:rPr lang="en-US" smtClean="0"/>
              <a:pPr/>
              <a:t>8/15/2015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3863A14F-8B15-49C6-9BB6-3266DA35A46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192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b="1" dirty="0" smtClean="0">
                <a:solidFill>
                  <a:srgbClr val="FFFF00"/>
                </a:solidFill>
              </a:rPr>
              <a:t>What Hinders Me from Being Baptized?</a:t>
            </a:r>
            <a:endParaRPr lang="en-US" sz="6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68856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Acts 8:26-38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118675"/>
            <a:ext cx="4876800" cy="374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as a Toddler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3595"/>
            <a:ext cx="6400800" cy="42725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90600" y="5943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29200" y="5943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3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as Start School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168205"/>
            <a:ext cx="891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nowing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this, that our old man was crucified with </a:t>
            </a:r>
            <a:r>
              <a:rPr lang="en-US" sz="2800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Him,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that the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 of sin might be done away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with, that we should no longer be slaves of 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sin” 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Romans 6:6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28800"/>
            <a:ext cx="4566293" cy="3048000"/>
          </a:xfrm>
          <a:prstGeom prst="rect">
            <a:avLst/>
          </a:prstGeom>
        </p:spPr>
      </p:pic>
      <p:pic>
        <p:nvPicPr>
          <p:cNvPr id="7" name="Picture 8" descr="Ciara%20Fleming%205%20year%20old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10" y="1828800"/>
            <a:ext cx="4594691" cy="304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16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as Start School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828800"/>
            <a:ext cx="4566293" cy="3048000"/>
          </a:xfrm>
          <a:prstGeom prst="rect">
            <a:avLst/>
          </a:prstGeom>
        </p:spPr>
      </p:pic>
      <p:pic>
        <p:nvPicPr>
          <p:cNvPr id="7" name="Picture 8" descr="Ciara%20Fleming%205%20year%20old%5B1%5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310" y="1828800"/>
            <a:ext cx="4594691" cy="3048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609600" y="5562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334000" y="5562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6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76200" y="76200"/>
            <a:ext cx="9296400" cy="1143000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solidFill>
                  <a:srgbClr val="FFFF00"/>
                </a:solidFill>
              </a:rPr>
              <a:t>But by Time Graduates School…</a:t>
            </a:r>
            <a:endParaRPr lang="en-US" sz="50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87680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Is Situation Now?</a:t>
            </a:r>
            <a:endParaRPr lang="en-US" sz="5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295400"/>
            <a:ext cx="3403194" cy="3403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85917"/>
            <a:ext cx="3397576" cy="341267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8200" y="58674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Sinned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181600" y="58674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Need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8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AutoShape 9"/>
          <p:cNvSpPr>
            <a:spLocks noChangeArrowheads="1"/>
          </p:cNvSpPr>
          <p:nvPr/>
        </p:nvSpPr>
        <p:spPr bwMode="auto">
          <a:xfrm>
            <a:off x="4114800" y="762000"/>
            <a:ext cx="3048000" cy="609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20" name="Group 24"/>
          <p:cNvGrpSpPr>
            <a:grpSpLocks/>
          </p:cNvGrpSpPr>
          <p:nvPr/>
        </p:nvGrpSpPr>
        <p:grpSpPr bwMode="auto">
          <a:xfrm>
            <a:off x="3657600" y="1295400"/>
            <a:ext cx="4114800" cy="3900488"/>
            <a:chOff x="1488" y="1104"/>
            <a:chExt cx="2592" cy="2457"/>
          </a:xfrm>
        </p:grpSpPr>
        <p:pic>
          <p:nvPicPr>
            <p:cNvPr id="4101" name="Picture 5" descr="diverse%20group%20of%20children%2010%20to%2012%20years%20old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24"/>
              <a:ext cx="2592" cy="1737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7763" dir="2700000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118" name="AutoShape 22"/>
            <p:cNvSpPr>
              <a:spLocks noChangeArrowheads="1"/>
            </p:cNvSpPr>
            <p:nvPr/>
          </p:nvSpPr>
          <p:spPr bwMode="auto">
            <a:xfrm>
              <a:off x="1488" y="1104"/>
              <a:ext cx="2592" cy="720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0" y="5410200"/>
            <a:ext cx="9144000" cy="1447800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How Does One Know?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313"/>
            <a:ext cx="1713748" cy="17668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47" y="214312"/>
            <a:ext cx="2369235" cy="17668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178206"/>
            <a:ext cx="1904999" cy="190499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0" y="2817674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 what point did he/she become accountable?</a:t>
            </a:r>
            <a:endParaRPr lang="en-US" sz="3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507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6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334644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“Can you identify specific sins present in your life?”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5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“Can you identify specific sins present in your life?”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“Do you think you would go to heaven or hell if died now?”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49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7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Acts 8:26-38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164134"/>
            <a:ext cx="876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an angel of the Lord spoke to Philip, saying, “Arise and go toward the south along the road which goes down from Jerusalem to Gaza.” This is desert.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arose and went. And behold, a man of Ethiopia, a eunuch of great authority under Candace the queen of the Ethiopians, who had charge of all her treasury, and had come to Jerusalem to worship, 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returning. And sitting in his chariot, he was reading Isaiah the prophet. 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the Spirit said to Philip, “Go near and overtake this chariot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Philip ran to him, and heard him reading the prophet Isaiah, and said, “Do you understand what you are reading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he said, “How can I, unless someone guides me?” And he asked Philip to come up and sit with him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4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Messiah – the Christ (</a:t>
            </a:r>
            <a:r>
              <a:rPr lang="en-US" sz="2600" b="1" i="1" dirty="0" smtClean="0">
                <a:solidFill>
                  <a:srgbClr val="FFFF66"/>
                </a:solidFill>
              </a:rPr>
              <a:t>John 4:24-26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54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Messiah – the Christ (</a:t>
            </a:r>
            <a:r>
              <a:rPr lang="en-US" sz="2600" b="1" i="1" dirty="0" smtClean="0">
                <a:solidFill>
                  <a:srgbClr val="FFFF66"/>
                </a:solidFill>
              </a:rPr>
              <a:t>John 4:24-26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Son of God – Divine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1:4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9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Messiah – the Christ (</a:t>
            </a:r>
            <a:r>
              <a:rPr lang="en-US" sz="2600" b="1" i="1" dirty="0" smtClean="0">
                <a:solidFill>
                  <a:srgbClr val="FFFF66"/>
                </a:solidFill>
              </a:rPr>
              <a:t>John 4:24-26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Son of God – Divine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1:4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Lived life without sin (</a:t>
            </a:r>
            <a:r>
              <a:rPr lang="en-US" sz="2600" b="1" i="1" dirty="0" smtClean="0">
                <a:solidFill>
                  <a:srgbClr val="FFFF66"/>
                </a:solidFill>
              </a:rPr>
              <a:t>Hebrews 4:15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1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Messiah – the Christ (</a:t>
            </a:r>
            <a:r>
              <a:rPr lang="en-US" sz="2600" b="1" i="1" dirty="0" smtClean="0">
                <a:solidFill>
                  <a:srgbClr val="FFFF66"/>
                </a:solidFill>
              </a:rPr>
              <a:t>John 4:24-26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Son of God – Divine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1:4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Lived life without sin (</a:t>
            </a:r>
            <a:r>
              <a:rPr lang="en-US" sz="2600" b="1" i="1" dirty="0" smtClean="0">
                <a:solidFill>
                  <a:srgbClr val="FFFF66"/>
                </a:solidFill>
              </a:rPr>
              <a:t>Hebrews 4:15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Died for our sins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5:6-9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4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Messiah – the Christ (</a:t>
            </a:r>
            <a:r>
              <a:rPr lang="en-US" sz="2600" b="1" i="1" dirty="0" smtClean="0">
                <a:solidFill>
                  <a:srgbClr val="FFFF66"/>
                </a:solidFill>
              </a:rPr>
              <a:t>John 4:24-26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Son of God – Divine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1:4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Lived life without sin (</a:t>
            </a:r>
            <a:r>
              <a:rPr lang="en-US" sz="2600" b="1" i="1" dirty="0" smtClean="0">
                <a:solidFill>
                  <a:srgbClr val="FFFF66"/>
                </a:solidFill>
              </a:rPr>
              <a:t>Hebrews 4:15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Died for our sins (</a:t>
            </a:r>
            <a:r>
              <a:rPr lang="en-US" sz="2600" b="1" i="1" dirty="0" smtClean="0">
                <a:solidFill>
                  <a:srgbClr val="FFFF66"/>
                </a:solidFill>
              </a:rPr>
              <a:t>Romans 5:6-9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Raised from the dead to give us life (</a:t>
            </a:r>
            <a:r>
              <a:rPr lang="en-US" sz="2600" b="1" i="1" dirty="0" smtClean="0">
                <a:solidFill>
                  <a:srgbClr val="FFFF66"/>
                </a:solidFill>
              </a:rPr>
              <a:t>1 Peter 1:3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1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</p:txBody>
      </p:sp>
    </p:spTree>
    <p:extLst>
      <p:ext uri="{BB962C8B-B14F-4D97-AF65-F5344CB8AC3E}">
        <p14:creationId xmlns:p14="http://schemas.microsoft.com/office/powerpoint/2010/main" val="116709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23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Believe that Jesus is Christ, the Son of God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>
                <a:solidFill>
                  <a:srgbClr val="FFFF66"/>
                </a:solidFill>
              </a:rPr>
              <a:t>J</a:t>
            </a:r>
            <a:r>
              <a:rPr lang="en-US" sz="2600" b="1" i="1" dirty="0" smtClean="0">
                <a:solidFill>
                  <a:srgbClr val="FFFF66"/>
                </a:solidFill>
              </a:rPr>
              <a:t>ohn </a:t>
            </a:r>
            <a:r>
              <a:rPr lang="en-US" sz="2600" b="1" i="1" dirty="0" smtClean="0">
                <a:solidFill>
                  <a:srgbClr val="FFFF66"/>
                </a:solidFill>
              </a:rPr>
              <a:t>8</a:t>
            </a:r>
            <a:r>
              <a:rPr lang="en-US" sz="2600" b="1" i="1" dirty="0" smtClean="0">
                <a:solidFill>
                  <a:srgbClr val="FFFF66"/>
                </a:solidFill>
              </a:rPr>
              <a:t>:24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4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Believe that Jesus is Christ, the Son of God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>
                <a:solidFill>
                  <a:srgbClr val="FFFF66"/>
                </a:solidFill>
              </a:rPr>
              <a:t>J</a:t>
            </a:r>
            <a:r>
              <a:rPr lang="en-US" sz="2600" b="1" i="1" dirty="0" smtClean="0">
                <a:solidFill>
                  <a:srgbClr val="FFFF66"/>
                </a:solidFill>
              </a:rPr>
              <a:t>ohn </a:t>
            </a:r>
            <a:r>
              <a:rPr lang="en-US" sz="2600" b="1" i="1" dirty="0" smtClean="0">
                <a:solidFill>
                  <a:srgbClr val="FFFF66"/>
                </a:solidFill>
              </a:rPr>
              <a:t>8</a:t>
            </a:r>
            <a:r>
              <a:rPr lang="en-US" sz="2600" b="1" i="1" dirty="0" smtClean="0">
                <a:solidFill>
                  <a:srgbClr val="FFFF66"/>
                </a:solidFill>
              </a:rPr>
              <a:t>:24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Repent of past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</a:t>
            </a:r>
            <a:r>
              <a:rPr lang="en-US" sz="2600" b="1" i="1" dirty="0" smtClean="0">
                <a:solidFill>
                  <a:srgbClr val="FFFF66"/>
                </a:solidFill>
              </a:rPr>
              <a:t>s </a:t>
            </a:r>
            <a:r>
              <a:rPr lang="en-US" sz="2600" b="1" i="1" dirty="0" smtClean="0">
                <a:solidFill>
                  <a:srgbClr val="FFFF66"/>
                </a:solidFill>
              </a:rPr>
              <a:t>17</a:t>
            </a:r>
            <a:r>
              <a:rPr lang="en-US" sz="2600" b="1" i="1" dirty="0" smtClean="0">
                <a:solidFill>
                  <a:srgbClr val="FFFF66"/>
                </a:solidFill>
              </a:rPr>
              <a:t>:30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91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Believe that Jesus is Christ, the Son of God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>
                <a:solidFill>
                  <a:srgbClr val="FFFF66"/>
                </a:solidFill>
              </a:rPr>
              <a:t>J</a:t>
            </a:r>
            <a:r>
              <a:rPr lang="en-US" sz="2600" b="1" i="1" dirty="0" smtClean="0">
                <a:solidFill>
                  <a:srgbClr val="FFFF66"/>
                </a:solidFill>
              </a:rPr>
              <a:t>ohn </a:t>
            </a:r>
            <a:r>
              <a:rPr lang="en-US" sz="2600" b="1" i="1" dirty="0" smtClean="0">
                <a:solidFill>
                  <a:srgbClr val="FFFF66"/>
                </a:solidFill>
              </a:rPr>
              <a:t>8</a:t>
            </a:r>
            <a:r>
              <a:rPr lang="en-US" sz="2600" b="1" i="1" dirty="0" smtClean="0">
                <a:solidFill>
                  <a:srgbClr val="FFFF66"/>
                </a:solidFill>
              </a:rPr>
              <a:t>:24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Repent of past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</a:t>
            </a:r>
            <a:r>
              <a:rPr lang="en-US" sz="2600" b="1" i="1" dirty="0" smtClean="0">
                <a:solidFill>
                  <a:srgbClr val="FFFF66"/>
                </a:solidFill>
              </a:rPr>
              <a:t>s </a:t>
            </a:r>
            <a:r>
              <a:rPr lang="en-US" sz="2600" b="1" i="1" dirty="0" smtClean="0">
                <a:solidFill>
                  <a:srgbClr val="FFFF66"/>
                </a:solidFill>
              </a:rPr>
              <a:t>17</a:t>
            </a:r>
            <a:r>
              <a:rPr lang="en-US" sz="2600" b="1" i="1" dirty="0" smtClean="0">
                <a:solidFill>
                  <a:srgbClr val="FFFF66"/>
                </a:solidFill>
              </a:rPr>
              <a:t>:30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Confess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faith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Jesus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Christ,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Son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God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10:9-10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71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6159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in the Scripture which he read was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this: “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led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 to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slaughter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 before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shearer is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silent,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humiliation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justice was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 away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declare His generation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For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earth.”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eunuch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answered Philip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prophet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this, of himself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of some other man?” 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Philip opened his mouth, and beginning at this Scripture, preached Jesus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him.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as they went down the road, they came to some water. And the eunuch said, “See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here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 water. What hinders me from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baptized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 “If you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heart, you may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And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 “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Christ is the Son 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God.”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commanded the chariot to stand still. And both Philip and the eunuch went down into the water, and he baptized him. </a:t>
            </a:r>
          </a:p>
        </p:txBody>
      </p:sp>
    </p:spTree>
    <p:extLst>
      <p:ext uri="{BB962C8B-B14F-4D97-AF65-F5344CB8AC3E}">
        <p14:creationId xmlns:p14="http://schemas.microsoft.com/office/powerpoint/2010/main" val="414953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Believe that Jesus is Christ, the Son of God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>
                <a:solidFill>
                  <a:srgbClr val="FFFF66"/>
                </a:solidFill>
              </a:rPr>
              <a:t>J</a:t>
            </a:r>
            <a:r>
              <a:rPr lang="en-US" sz="2600" b="1" i="1" dirty="0" smtClean="0">
                <a:solidFill>
                  <a:srgbClr val="FFFF66"/>
                </a:solidFill>
              </a:rPr>
              <a:t>ohn </a:t>
            </a:r>
            <a:r>
              <a:rPr lang="en-US" sz="2600" b="1" i="1" dirty="0" smtClean="0">
                <a:solidFill>
                  <a:srgbClr val="FFFF66"/>
                </a:solidFill>
              </a:rPr>
              <a:t>8</a:t>
            </a:r>
            <a:r>
              <a:rPr lang="en-US" sz="2600" b="1" i="1" dirty="0" smtClean="0">
                <a:solidFill>
                  <a:srgbClr val="FFFF66"/>
                </a:solidFill>
              </a:rPr>
              <a:t>:24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Repent of past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</a:t>
            </a:r>
            <a:r>
              <a:rPr lang="en-US" sz="2600" b="1" i="1" dirty="0" smtClean="0">
                <a:solidFill>
                  <a:srgbClr val="FFFF66"/>
                </a:solidFill>
              </a:rPr>
              <a:t>s </a:t>
            </a:r>
            <a:r>
              <a:rPr lang="en-US" sz="2600" b="1" i="1" dirty="0" smtClean="0">
                <a:solidFill>
                  <a:srgbClr val="FFFF66"/>
                </a:solidFill>
              </a:rPr>
              <a:t>17</a:t>
            </a:r>
            <a:r>
              <a:rPr lang="en-US" sz="2600" b="1" i="1" dirty="0" smtClean="0">
                <a:solidFill>
                  <a:srgbClr val="FFFF66"/>
                </a:solidFill>
              </a:rPr>
              <a:t>:30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Confess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faith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Jesus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Christ,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Son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God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10:9-10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Baptized in water for remission of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Acts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2</a:t>
            </a:r>
            <a:r>
              <a:rPr lang="en-US" sz="2600" b="1" i="1" dirty="0" smtClean="0">
                <a:solidFill>
                  <a:srgbClr val="FFFF66"/>
                </a:solidFill>
              </a:rPr>
              <a:t>:38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72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  <a:endParaRPr lang="en-US" sz="3000" dirty="0" smtClean="0">
              <a:solidFill>
                <a:schemeClr val="bg1"/>
              </a:solidFill>
            </a:endParaRP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Hear</a:t>
            </a:r>
            <a:r>
              <a:rPr lang="en-US" sz="2600" dirty="0" smtClean="0">
                <a:solidFill>
                  <a:schemeClr val="bg1"/>
                </a:solidFill>
              </a:rPr>
              <a:t> the Gospel (</a:t>
            </a:r>
            <a:r>
              <a:rPr lang="en-US" sz="2600" b="1" i="1" dirty="0" smtClean="0">
                <a:solidFill>
                  <a:srgbClr val="FFFF66"/>
                </a:solidFill>
              </a:rPr>
              <a:t>Roma</a:t>
            </a:r>
            <a:r>
              <a:rPr lang="en-US" sz="2600" b="1" i="1" dirty="0" smtClean="0">
                <a:solidFill>
                  <a:srgbClr val="FFFF66"/>
                </a:solidFill>
              </a:rPr>
              <a:t>ns </a:t>
            </a:r>
            <a:r>
              <a:rPr lang="en-US" sz="2600" b="1" i="1" dirty="0" smtClean="0">
                <a:solidFill>
                  <a:srgbClr val="FFFF66"/>
                </a:solidFill>
              </a:rPr>
              <a:t>10</a:t>
            </a:r>
            <a:r>
              <a:rPr lang="en-US" sz="2600" b="1" i="1" dirty="0" smtClean="0">
                <a:solidFill>
                  <a:srgbClr val="FFFF66"/>
                </a:solidFill>
              </a:rPr>
              <a:t>:17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Believe that Jesus is Christ, the Son of God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>
                <a:solidFill>
                  <a:srgbClr val="FFFF66"/>
                </a:solidFill>
              </a:rPr>
              <a:t>J</a:t>
            </a:r>
            <a:r>
              <a:rPr lang="en-US" sz="2600" b="1" i="1" dirty="0" smtClean="0">
                <a:solidFill>
                  <a:srgbClr val="FFFF66"/>
                </a:solidFill>
              </a:rPr>
              <a:t>ohn </a:t>
            </a:r>
            <a:r>
              <a:rPr lang="en-US" sz="2600" b="1" i="1" dirty="0" smtClean="0">
                <a:solidFill>
                  <a:srgbClr val="FFFF66"/>
                </a:solidFill>
              </a:rPr>
              <a:t>8</a:t>
            </a:r>
            <a:r>
              <a:rPr lang="en-US" sz="2600" b="1" i="1" dirty="0" smtClean="0">
                <a:solidFill>
                  <a:srgbClr val="FFFF66"/>
                </a:solidFill>
              </a:rPr>
              <a:t>:24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Repent of past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</a:t>
            </a:r>
            <a:r>
              <a:rPr lang="en-US" sz="2600" b="1" i="1" dirty="0" smtClean="0">
                <a:solidFill>
                  <a:srgbClr val="FFFF66"/>
                </a:solidFill>
              </a:rPr>
              <a:t>s </a:t>
            </a:r>
            <a:r>
              <a:rPr lang="en-US" sz="2600" b="1" i="1" dirty="0" smtClean="0">
                <a:solidFill>
                  <a:srgbClr val="FFFF66"/>
                </a:solidFill>
              </a:rPr>
              <a:t>17</a:t>
            </a:r>
            <a:r>
              <a:rPr lang="en-US" sz="2600" b="1" i="1" dirty="0" smtClean="0">
                <a:solidFill>
                  <a:srgbClr val="FFFF66"/>
                </a:solidFill>
              </a:rPr>
              <a:t>:30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Confess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faith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in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Jesus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as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Christ,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Son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of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God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(</a:t>
            </a:r>
            <a:r>
              <a:rPr lang="en-US" sz="2600" b="1" i="1" dirty="0" smtClean="0">
                <a:solidFill>
                  <a:srgbClr val="FFFF66"/>
                </a:solidFill>
              </a:rPr>
              <a:t>Romans 10:9-10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Baptized in water for remission of sins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Acts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2</a:t>
            </a:r>
            <a:r>
              <a:rPr lang="en-US" sz="2600" b="1" i="1" dirty="0" smtClean="0">
                <a:solidFill>
                  <a:srgbClr val="FFFF66"/>
                </a:solidFill>
              </a:rPr>
              <a:t>:38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“Can you explain these steps in your own words?”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</p:txBody>
      </p:sp>
    </p:spTree>
    <p:extLst>
      <p:ext uri="{BB962C8B-B14F-4D97-AF65-F5344CB8AC3E}">
        <p14:creationId xmlns:p14="http://schemas.microsoft.com/office/powerpoint/2010/main" val="47142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75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15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4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sz="2600" dirty="0">
              <a:solidFill>
                <a:schemeClr val="bg1"/>
              </a:solidFill>
            </a:endParaRP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Partaking the Lord’s Supper, thinking about the death of Jesus</a:t>
            </a:r>
          </a:p>
        </p:txBody>
      </p:sp>
    </p:spTree>
    <p:extLst>
      <p:ext uri="{BB962C8B-B14F-4D97-AF65-F5344CB8AC3E}">
        <p14:creationId xmlns:p14="http://schemas.microsoft.com/office/powerpoint/2010/main" val="124885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sz="2600" dirty="0">
              <a:solidFill>
                <a:schemeClr val="bg1"/>
              </a:solidFill>
            </a:endParaRP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Partaking the Lord’s Supper, thinking about the death of Jesus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Singing, paying attention to the words and understanding them</a:t>
            </a:r>
          </a:p>
        </p:txBody>
      </p:sp>
    </p:spTree>
    <p:extLst>
      <p:ext uri="{BB962C8B-B14F-4D97-AF65-F5344CB8AC3E}">
        <p14:creationId xmlns:p14="http://schemas.microsoft.com/office/powerpoint/2010/main" val="301659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sz="2600" dirty="0">
              <a:solidFill>
                <a:schemeClr val="bg1"/>
              </a:solidFill>
            </a:endParaRP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Partaking the Lord’s Supper, thinking about the death of Jesus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Singing, paying attention to the words and understanding them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Praying, following the words and joining in as a participant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sz="2600" dirty="0">
              <a:solidFill>
                <a:schemeClr val="bg1"/>
              </a:solidFill>
            </a:endParaRP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Partaking the Lord’s Supper, thinking about the death of Jesus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Singing, paying attention to the words and understanding them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Praying, following the words and joining in as a participant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Hearing the word, paying attention to sermons &amp; Scripture used</a:t>
            </a:r>
          </a:p>
        </p:txBody>
      </p:sp>
    </p:spTree>
    <p:extLst>
      <p:ext uri="{BB962C8B-B14F-4D97-AF65-F5344CB8AC3E}">
        <p14:creationId xmlns:p14="http://schemas.microsoft.com/office/powerpoint/2010/main" val="30848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226159"/>
            <a:ext cx="9067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place in the Scripture which he read was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this: “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was led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sheep to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slaughter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lamb before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its shearer is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silent,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mouth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humiliation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 justice was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 away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will declare His generation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For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earth.”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eunuch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answered Philip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ask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whom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prophet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 this, of himself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of some other man?” 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Philip opened his mouth, and beginning at this Scripture, preached Jesus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him.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as they went down the road, they came to some water. And the eunuch said, “See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here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 water.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hinders me from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being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baptized</a:t>
            </a:r>
            <a:r>
              <a:rPr lang="en-US" sz="27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  <a:r>
              <a:rPr lang="en-US" sz="20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Philip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</a:t>
            </a:r>
            <a:r>
              <a:rPr 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you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all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heart, you may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.” And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answered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said, “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believe that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Jesus Christ is the Son of 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God.” </a:t>
            </a:r>
            <a:r>
              <a:rPr lang="en-US" sz="2800" b="1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he commanded the chariot to stand still. And both Philip and the eunuch went down into the water, and he baptized him. </a:t>
            </a:r>
          </a:p>
        </p:txBody>
      </p:sp>
    </p:spTree>
    <p:extLst>
      <p:ext uri="{BB962C8B-B14F-4D97-AF65-F5344CB8AC3E}">
        <p14:creationId xmlns:p14="http://schemas.microsoft.com/office/powerpoint/2010/main" val="152007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200" b="1" dirty="0" smtClean="0">
                <a:solidFill>
                  <a:srgbClr val="FFFF00"/>
                </a:solidFill>
              </a:rPr>
              <a:t>How Can One Know When It Is Time?</a:t>
            </a:r>
            <a:endParaRPr lang="en-US" sz="42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867400"/>
          </a:xfrm>
        </p:spPr>
        <p:txBody>
          <a:bodyPr>
            <a:normAutofit/>
          </a:bodyPr>
          <a:lstStyle/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guilty of sin - Baptism is for remission of sins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have general understanding of who Jesus is</a:t>
            </a:r>
            <a:endParaRPr lang="en-US" sz="2600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understand the steps in the plan of salvation</a:t>
            </a:r>
          </a:p>
          <a:p>
            <a:pPr>
              <a:buClr>
                <a:srgbClr val="FFFF00"/>
              </a:buClr>
            </a:pPr>
            <a:r>
              <a:rPr lang="en-US" sz="3000" dirty="0" smtClean="0">
                <a:solidFill>
                  <a:schemeClr val="bg1"/>
                </a:solidFill>
              </a:rPr>
              <a:t>Must be ready to accept responsibilities of a Christian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To stop sin and live the life of a Christian?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</a:t>
            </a:r>
            <a:r>
              <a:rPr lang="en-US" sz="2600" b="1" i="1" dirty="0" smtClean="0">
                <a:solidFill>
                  <a:srgbClr val="FFFF66"/>
                </a:solidFill>
              </a:rPr>
              <a:t>3</a:t>
            </a:r>
            <a:r>
              <a:rPr lang="en-US" sz="2600" b="1" i="1" dirty="0" smtClean="0">
                <a:solidFill>
                  <a:srgbClr val="FFFF66"/>
                </a:solidFill>
              </a:rPr>
              <a:t>:5-17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Study and grow daily as a Christian?</a:t>
            </a:r>
            <a:r>
              <a:rPr lang="en-US" sz="2600" dirty="0" smtClean="0">
                <a:solidFill>
                  <a:schemeClr val="bg1"/>
                </a:solidFill>
              </a:rPr>
              <a:t> (</a:t>
            </a:r>
            <a:r>
              <a:rPr lang="en-US" sz="2600" b="1" i="1" dirty="0" smtClean="0">
                <a:solidFill>
                  <a:srgbClr val="FFFF66"/>
                </a:solidFill>
              </a:rPr>
              <a:t>Col.</a:t>
            </a:r>
            <a:r>
              <a:rPr lang="en-US" sz="2600" b="1" i="1" dirty="0" smtClean="0">
                <a:solidFill>
                  <a:srgbClr val="FFFF66"/>
                </a:solidFill>
              </a:rPr>
              <a:t> 1:9-12</a:t>
            </a:r>
            <a:r>
              <a:rPr lang="en-US" sz="2600" dirty="0" smtClean="0">
                <a:solidFill>
                  <a:schemeClr val="bg1"/>
                </a:solidFill>
              </a:rPr>
              <a:t>)</a:t>
            </a:r>
          </a:p>
          <a:p>
            <a:pPr lvl="1">
              <a:buClr>
                <a:srgbClr val="00FFFF"/>
              </a:buClr>
              <a:buSzPct val="80000"/>
              <a:buFont typeface="Wingdings" panose="05000000000000000000" pitchFamily="2" charset="2"/>
              <a:buChar char="§"/>
            </a:pPr>
            <a:r>
              <a:rPr lang="en-US" sz="2600" dirty="0" smtClean="0">
                <a:solidFill>
                  <a:schemeClr val="bg1"/>
                </a:solidFill>
              </a:rPr>
              <a:t>Worship acceptably to God &amp; edify brethren?</a:t>
            </a:r>
            <a:endParaRPr lang="en-US" sz="2600" dirty="0">
              <a:solidFill>
                <a:schemeClr val="bg1"/>
              </a:solidFill>
            </a:endParaRP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Partaking the Lord’s Supper, thinking about the death of Jesus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Singing, paying attention to the words and understanding them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Praying, following the words and joining in as a participant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Hearing the word, paying attention to sermons &amp; Scripture used</a:t>
            </a:r>
          </a:p>
          <a:p>
            <a:pPr lvl="2">
              <a:buClr>
                <a:srgbClr val="FF0000"/>
              </a:buClr>
              <a:buSzPct val="60000"/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FFFF00"/>
                </a:solidFill>
              </a:rPr>
              <a:t>Giving, thanking for God’s blessings – physical &amp; spiritual</a:t>
            </a:r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9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1905000" y="1905000"/>
            <a:ext cx="6858000" cy="388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there sin in your life?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understand about Jesus?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you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believe Jesus is Christ &amp; Son of God?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Have you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repented &amp; ready to confess?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Seriously thinking about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soul?</a:t>
            </a:r>
          </a:p>
          <a:p>
            <a:pPr>
              <a:lnSpc>
                <a:spcPct val="80000"/>
              </a:lnSpc>
            </a:pP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Ready for the responsibility?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>
            <a:off x="1295400" y="1905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1295400" y="25908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1295400" y="3276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1295400" y="39624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2" name="Rectangle 10"/>
          <p:cNvSpPr>
            <a:spLocks noChangeArrowheads="1"/>
          </p:cNvSpPr>
          <p:nvPr/>
        </p:nvSpPr>
        <p:spPr bwMode="auto">
          <a:xfrm>
            <a:off x="1295400" y="46482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1295400" y="5334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Text Box 14"/>
          <p:cNvSpPr txBox="1">
            <a:spLocks noChangeArrowheads="1"/>
          </p:cNvSpPr>
          <p:nvPr/>
        </p:nvSpPr>
        <p:spPr bwMode="auto">
          <a:xfrm>
            <a:off x="1219200" y="16002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0127" name="Text Box 15"/>
          <p:cNvSpPr txBox="1">
            <a:spLocks noChangeArrowheads="1"/>
          </p:cNvSpPr>
          <p:nvPr/>
        </p:nvSpPr>
        <p:spPr bwMode="auto">
          <a:xfrm>
            <a:off x="1219200" y="22098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0128" name="Text Box 16"/>
          <p:cNvSpPr txBox="1">
            <a:spLocks noChangeArrowheads="1"/>
          </p:cNvSpPr>
          <p:nvPr/>
        </p:nvSpPr>
        <p:spPr bwMode="auto">
          <a:xfrm>
            <a:off x="1219200" y="29718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0129" name="Text Box 17"/>
          <p:cNvSpPr txBox="1">
            <a:spLocks noChangeArrowheads="1"/>
          </p:cNvSpPr>
          <p:nvPr/>
        </p:nvSpPr>
        <p:spPr bwMode="auto">
          <a:xfrm>
            <a:off x="1219200" y="35814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0130" name="Text Box 18"/>
          <p:cNvSpPr txBox="1">
            <a:spLocks noChangeArrowheads="1"/>
          </p:cNvSpPr>
          <p:nvPr/>
        </p:nvSpPr>
        <p:spPr bwMode="auto">
          <a:xfrm>
            <a:off x="1219200" y="43434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90131" name="Text Box 19"/>
          <p:cNvSpPr txBox="1">
            <a:spLocks noChangeArrowheads="1"/>
          </p:cNvSpPr>
          <p:nvPr/>
        </p:nvSpPr>
        <p:spPr bwMode="auto">
          <a:xfrm>
            <a:off x="1219200" y="5029200"/>
            <a:ext cx="1447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altLang="en-US" sz="5400" b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339804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It Time For You?</a:t>
            </a:r>
            <a:endParaRPr 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80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0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0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0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90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90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6" grpId="0"/>
      <p:bldP spid="90127" grpId="0"/>
      <p:bldP spid="90128" grpId="0"/>
      <p:bldP spid="90129" grpId="0"/>
      <p:bldP spid="90130" grpId="0"/>
      <p:bldP spid="901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6800" b="1" dirty="0" smtClean="0">
                <a:solidFill>
                  <a:srgbClr val="FFFF00"/>
                </a:solidFill>
              </a:rPr>
              <a:t>What Hinders Me from Being Baptized?</a:t>
            </a:r>
            <a:endParaRPr lang="en-US" sz="68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9144000" cy="914400"/>
          </a:xfrm>
        </p:spPr>
        <p:txBody>
          <a:bodyPr anchor="ctr">
            <a:normAutofit/>
          </a:bodyPr>
          <a:lstStyle/>
          <a:p>
            <a:r>
              <a:rPr lang="en-US" sz="4800" b="1" i="1" dirty="0" smtClean="0">
                <a:solidFill>
                  <a:schemeClr val="bg1"/>
                </a:solidFill>
              </a:rPr>
              <a:t>Acts 8:26-38</a:t>
            </a:r>
            <a:endParaRPr lang="en-US" sz="4800" b="1" i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9436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Question for All to Consider</a:t>
            </a:r>
            <a:endParaRPr lang="en-US" sz="4800" b="1" i="1" dirty="0">
              <a:solidFill>
                <a:srgbClr val="FFFF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" y="3048001"/>
            <a:ext cx="3673485" cy="2819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3028951"/>
            <a:ext cx="381000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600" b="1" dirty="0" smtClean="0">
                <a:solidFill>
                  <a:srgbClr val="FFFF00"/>
                </a:solidFill>
              </a:rPr>
              <a:t>Considering the Need for Baptism</a:t>
            </a:r>
            <a:endParaRPr lang="en-US" sz="4600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9067800" cy="5791200"/>
          </a:xfrm>
        </p:spPr>
        <p:txBody>
          <a:bodyPr>
            <a:normAutofit lnSpcReduction="10000"/>
          </a:bodyPr>
          <a:lstStyle/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Baptism is necessary in order to forgive sins</a:t>
            </a:r>
          </a:p>
          <a:p>
            <a:pPr lvl="1">
              <a:buClr>
                <a:schemeClr val="bg1"/>
              </a:buClr>
            </a:pPr>
            <a:r>
              <a:rPr lang="en-US" b="1" i="1" dirty="0" smtClean="0">
                <a:solidFill>
                  <a:srgbClr val="FFFF00"/>
                </a:solidFill>
              </a:rPr>
              <a:t>Romans 6:3-6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There is a point when one is not guilty of sin, but alive before God as one not accountable to His law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b="1" i="1" dirty="0" smtClean="0">
                <a:solidFill>
                  <a:srgbClr val="FFFF00"/>
                </a:solidFill>
              </a:rPr>
              <a:t>Romans 7:9  </a:t>
            </a:r>
            <a:r>
              <a:rPr lang="en-US" dirty="0" smtClean="0">
                <a:solidFill>
                  <a:schemeClr val="bg1"/>
                </a:solidFill>
              </a:rPr>
              <a:t>“I was alive once without the law…”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Before one is accountable to God’s law, one must  be able to knowingly choose between right &amp; wrong</a:t>
            </a:r>
            <a:endParaRPr lang="en-US" dirty="0" smtClean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b="1" i="1" dirty="0" smtClean="0">
                <a:solidFill>
                  <a:srgbClr val="FFFF00"/>
                </a:solidFill>
              </a:rPr>
              <a:t>Isaiah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smtClean="0">
                <a:solidFill>
                  <a:srgbClr val="FFFF00"/>
                </a:solidFill>
              </a:rPr>
              <a:t>7</a:t>
            </a:r>
            <a:r>
              <a:rPr lang="en-US" b="1" i="1" dirty="0" smtClean="0">
                <a:solidFill>
                  <a:srgbClr val="FFFF00"/>
                </a:solidFill>
              </a:rPr>
              <a:t>:14-16  </a:t>
            </a:r>
            <a:r>
              <a:rPr lang="en-US" dirty="0" smtClean="0">
                <a:solidFill>
                  <a:schemeClr val="bg1"/>
                </a:solidFill>
              </a:rPr>
              <a:t>“Before the child shall know to refuse the evil and do the good”</a:t>
            </a:r>
            <a:endParaRPr lang="en-US" dirty="0" smtClean="0">
              <a:solidFill>
                <a:schemeClr val="bg1"/>
              </a:solidFill>
            </a:endParaRP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Before one is accountable to make that choice &amp; has sinned, no need to be “saved” (cf. </a:t>
            </a:r>
            <a:r>
              <a:rPr lang="en-US" b="1" i="1" dirty="0" smtClean="0">
                <a:solidFill>
                  <a:srgbClr val="FFFF00"/>
                </a:solidFill>
              </a:rPr>
              <a:t>1 Pet. 3:21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pPr>
              <a:buClr>
                <a:srgbClr val="FFFF00"/>
              </a:buClr>
            </a:pPr>
            <a:r>
              <a:rPr lang="en-US" dirty="0" smtClean="0">
                <a:solidFill>
                  <a:schemeClr val="bg1"/>
                </a:solidFill>
              </a:rPr>
              <a:t>At that point, one is “</a:t>
            </a:r>
            <a:r>
              <a:rPr lang="en-US" b="1" dirty="0" smtClean="0">
                <a:solidFill>
                  <a:srgbClr val="FFFF66"/>
                </a:solidFill>
              </a:rPr>
              <a:t>SAFE</a:t>
            </a:r>
            <a:r>
              <a:rPr lang="en-US" dirty="0" smtClean="0">
                <a:solidFill>
                  <a:schemeClr val="bg1"/>
                </a:solidFill>
              </a:rPr>
              <a:t>” without stain of sin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0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in Infancy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7926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58674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 and be baptized, and wash away your sins, calling on the name of the Lord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22:16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0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in Infancy</a:t>
            </a:r>
            <a:endParaRPr lang="en-US" sz="54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47926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90600" y="5943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Sin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29200" y="5943600"/>
            <a:ext cx="3200400" cy="76200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91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>Hindered as a Toddler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5791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“Repent, and let every one of you be baptized in the name of Jesus Christ 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remission of </a:t>
            </a:r>
            <a:r>
              <a:rPr lang="en-US" sz="28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sins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 (</a:t>
            </a:r>
            <a:r>
              <a:rPr lang="en-US" sz="28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Acts 2:38</a:t>
            </a:r>
            <a:r>
              <a:rPr lang="en-US" sz="28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43595"/>
            <a:ext cx="6400800" cy="427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2081</Words>
  <Application>Microsoft Office PowerPoint</Application>
  <PresentationFormat>On-screen Show (4:3)</PresentationFormat>
  <Paragraphs>230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What Hinders Me from Being Baptized?</vt:lpstr>
      <vt:lpstr>Acts 8:26-38</vt:lpstr>
      <vt:lpstr>PowerPoint Presentation</vt:lpstr>
      <vt:lpstr>PowerPoint Presentation</vt:lpstr>
      <vt:lpstr>What Hinders Me from Being Baptized?</vt:lpstr>
      <vt:lpstr>Considering the Need for Baptism</vt:lpstr>
      <vt:lpstr>Hindered in Infancy</vt:lpstr>
      <vt:lpstr>Hindered in Infancy</vt:lpstr>
      <vt:lpstr>Hindered as a Toddler</vt:lpstr>
      <vt:lpstr>Hindered as a Toddler</vt:lpstr>
      <vt:lpstr>Hindered as Start School</vt:lpstr>
      <vt:lpstr>Hindered as Start School</vt:lpstr>
      <vt:lpstr>But by Time Graduates School…</vt:lpstr>
      <vt:lpstr>PowerPoint Presentation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How Can One Know When It Is Time?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Hinders Me from Being Baptized?</dc:title>
  <dc:creator>Harry</dc:creator>
  <cp:lastModifiedBy>Harry</cp:lastModifiedBy>
  <cp:revision>32</cp:revision>
  <dcterms:created xsi:type="dcterms:W3CDTF">2015-08-15T15:23:44Z</dcterms:created>
  <dcterms:modified xsi:type="dcterms:W3CDTF">2015-08-16T12:30:08Z</dcterms:modified>
</cp:coreProperties>
</file>