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lvl1pPr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1pPr>
    <a:lvl2pPr indent="3429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2pPr>
    <a:lvl3pPr indent="6858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3pPr>
    <a:lvl4pPr indent="10287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4pPr>
    <a:lvl5pPr indent="13716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5pPr>
    <a:lvl6pPr indent="17145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6pPr>
    <a:lvl7pPr indent="20574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7pPr>
    <a:lvl8pPr indent="24003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8pPr>
    <a:lvl9pPr indent="2743200" algn="ctr" defTabSz="457200">
      <a:lnSpc>
        <a:spcPts val="5000"/>
      </a:lnSpc>
      <a:tabLst>
        <a:tab pos="1066800" algn="l"/>
      </a:tabLst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38100" cap="flat">
              <a:solidFill>
                <a:srgbClr val="FFFFFF"/>
              </a:solidFill>
              <a:prstDash val="solid"/>
              <a:miter lim="400000"/>
            </a:ln>
          </a:insideH>
          <a:insideV>
            <a:ln w="381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38100" cap="flat">
              <a:solidFill>
                <a:srgbClr val="FFFFFF"/>
              </a:solidFill>
              <a:prstDash val="solid"/>
              <a:miter lim="400000"/>
            </a:ln>
          </a:insideH>
          <a:insideV>
            <a:ln w="381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38100" cap="flat">
              <a:solidFill>
                <a:srgbClr val="FFFFFF"/>
              </a:solidFill>
              <a:prstDash val="solid"/>
              <a:miter lim="400000"/>
            </a:ln>
          </a:insideH>
          <a:insideV>
            <a:ln w="381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38100" cap="flat">
              <a:solidFill>
                <a:srgbClr val="FFFFFF"/>
              </a:solidFill>
              <a:prstDash val="solid"/>
              <a:miter lim="400000"/>
            </a:ln>
          </a:insideH>
          <a:insideV>
            <a:ln w="381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65" autoAdjust="0"/>
  </p:normalViewPr>
  <p:slideViewPr>
    <p:cSldViewPr snapToGrid="0" snapToObjects="1">
      <p:cViewPr varScale="1">
        <p:scale>
          <a:sx n="74" d="100"/>
          <a:sy n="74" d="100"/>
        </p:scale>
        <p:origin x="-163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1190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676400" algn="l"/>
              </a:tabLst>
            </a:lvl1pPr>
            <a:lvl2pPr>
              <a:tabLst>
                <a:tab pos="2133600" algn="l"/>
              </a:tabLst>
            </a:lvl2pPr>
            <a:lvl3pPr>
              <a:tabLst>
                <a:tab pos="2578100" algn="l"/>
              </a:tabLst>
            </a:lvl3pPr>
            <a:lvl4pPr>
              <a:tabLst>
                <a:tab pos="3022600" algn="l"/>
              </a:tabLst>
            </a:lvl4pPr>
            <a:lvl5pPr>
              <a:tabLst>
                <a:tab pos="3479800" algn="l"/>
              </a:tabLst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469900" y="1981200"/>
            <a:ext cx="12065000" cy="7404100"/>
          </a:xfrm>
          <a:prstGeom prst="rect">
            <a:avLst/>
          </a:prstGeom>
          <a:ln w="12700">
            <a:miter lim="400000"/>
          </a:ln>
          <a:effectLst>
            <a:outerShdw blurRad="76200" dist="25400" dir="2700000" rotWithShape="0">
              <a:srgbClr val="000000">
                <a:alpha val="8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tabLst>
                <a:tab pos="1676400" algn="l"/>
              </a:tabLst>
            </a:lvl1pPr>
            <a:lvl2pPr>
              <a:tabLst>
                <a:tab pos="2133600" algn="l"/>
              </a:tabLst>
            </a:lvl2pPr>
            <a:lvl3pPr>
              <a:tabLst>
                <a:tab pos="2578100" algn="l"/>
              </a:tabLst>
            </a:lvl3pPr>
            <a:lvl4pPr>
              <a:tabLst>
                <a:tab pos="3022600" algn="l"/>
              </a:tabLst>
            </a:lvl4pPr>
            <a:lvl5pPr>
              <a:tabLst>
                <a:tab pos="3479800" algn="l"/>
              </a:tabLst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1pPr>
      <a:lvl2pPr indent="2286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2pPr>
      <a:lvl3pPr indent="4572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3pPr>
      <a:lvl4pPr indent="6858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4pPr>
      <a:lvl5pPr indent="9144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5pPr>
      <a:lvl6pPr indent="11430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6pPr>
      <a:lvl7pPr indent="13716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7pPr>
      <a:lvl8pPr indent="16002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8pPr>
      <a:lvl9pPr indent="1828800" algn="ctr" defTabSz="457200">
        <a:lnSpc>
          <a:spcPts val="6700"/>
        </a:lnSpc>
        <a:spcBef>
          <a:spcPts val="200"/>
        </a:spcBef>
        <a:tabLst>
          <a:tab pos="1219200" algn="l"/>
        </a:tabLst>
        <a:defRPr sz="5600">
          <a:solidFill>
            <a:srgbClr val="FF9300"/>
          </a:solidFill>
          <a:latin typeface="Goudy Old Style Italic"/>
          <a:ea typeface="Goudy Old Style Italic"/>
          <a:cs typeface="Goudy Old Style Italic"/>
          <a:sym typeface="Goudy Old Style Italic"/>
        </a:defRPr>
      </a:lvl9pPr>
    </p:titleStyle>
    <p:bodyStyle>
      <a:lvl1pPr marL="10316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1pPr>
      <a:lvl2pPr marL="14888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2pPr>
      <a:lvl3pPr marL="19333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3pPr>
      <a:lvl4pPr marL="23778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4pPr>
      <a:lvl5pPr marL="28350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5pPr>
      <a:lvl6pPr marL="31906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6pPr>
      <a:lvl7pPr marL="35462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7pPr>
      <a:lvl8pPr marL="39018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8pPr>
      <a:lvl9pPr marL="4257476" indent="-714176" defTabSz="457200">
        <a:lnSpc>
          <a:spcPts val="5000"/>
        </a:lnSpc>
        <a:spcBef>
          <a:spcPts val="3600"/>
        </a:spcBef>
        <a:buSzPct val="100000"/>
        <a:buFont typeface="Lucida Grande"/>
        <a:buChar char="‣"/>
        <a:tabLst>
          <a:tab pos="1676400" algn="l"/>
        </a:tabLst>
        <a:defRPr sz="4200" b="1">
          <a:solidFill>
            <a:srgbClr val="FFFFFF"/>
          </a:solidFill>
          <a:latin typeface="+mj-lt"/>
          <a:ea typeface="+mj-ea"/>
          <a:cs typeface="+mj-cs"/>
          <a:sym typeface="Goudy Old Style"/>
        </a:defRPr>
      </a:lvl9pPr>
    </p:bodyStyle>
    <p:otherStyle>
      <a:lvl1pPr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457200">
        <a:lnSpc>
          <a:spcPts val="2100"/>
        </a:lnSpc>
        <a:tabLst>
          <a:tab pos="1066800" algn="l"/>
        </a:tabLst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ts val="5700"/>
              </a:lnSpc>
              <a:buSzTx/>
              <a:buNone/>
              <a:tabLst>
                <a:tab pos="1676400" algn="l"/>
              </a:tabLst>
              <a:defRPr sz="1800" b="0">
                <a:solidFill>
                  <a:srgbClr val="000000"/>
                </a:solidFill>
              </a:defRPr>
            </a:pPr>
            <a:r>
              <a:rPr sz="4800">
                <a:solidFill>
                  <a:srgbClr val="FF9300"/>
                </a:solidFill>
              </a:rPr>
              <a:t>Death from leaving the first works (2:4-5)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The Ephesians had left their first love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We have a collective responsibility</a:t>
            </a:r>
          </a:p>
          <a:p>
            <a:pPr marL="0" lvl="1" indent="0">
              <a:lnSpc>
                <a:spcPts val="5700"/>
              </a:lnSpc>
              <a:buSzTx/>
              <a:buNone/>
              <a:tabLst>
                <a:tab pos="2133600" algn="l"/>
              </a:tabLst>
              <a:defRPr sz="1800" b="0">
                <a:solidFill>
                  <a:srgbClr val="000000"/>
                </a:solidFill>
              </a:defRPr>
            </a:pPr>
            <a:r>
              <a:rPr sz="4800">
                <a:solidFill>
                  <a:srgbClr val="FF9300"/>
                </a:solidFill>
              </a:rPr>
              <a:t>Death from false doctrine (2:14-16)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Brethren at Pergamos tolerated false doctrine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The New Testament warns of false doctrine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ts val="5700"/>
              </a:lnSpc>
              <a:buSzTx/>
              <a:buNone/>
              <a:tabLst>
                <a:tab pos="1676400" algn="l"/>
              </a:tabLst>
              <a:defRPr sz="1800" b="0">
                <a:solidFill>
                  <a:srgbClr val="000000"/>
                </a:solidFill>
              </a:defRPr>
            </a:pPr>
            <a:r>
              <a:rPr sz="4800">
                <a:solidFill>
                  <a:srgbClr val="FF9300"/>
                </a:solidFill>
              </a:rPr>
              <a:t>Death from public sin (2:20-21)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Jezebel encouraged sin among Christians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Need to feel the keenness of sin’s tragedy</a:t>
            </a:r>
          </a:p>
          <a:p>
            <a:pPr marL="0" lvl="1" indent="0">
              <a:lnSpc>
                <a:spcPts val="5700"/>
              </a:lnSpc>
              <a:buSzTx/>
              <a:buNone/>
              <a:tabLst>
                <a:tab pos="2133600" algn="l"/>
              </a:tabLst>
              <a:defRPr sz="1800" b="0">
                <a:solidFill>
                  <a:srgbClr val="000000"/>
                </a:solidFill>
              </a:defRPr>
            </a:pPr>
            <a:r>
              <a:rPr sz="4800">
                <a:solidFill>
                  <a:srgbClr val="FF9300"/>
                </a:solidFill>
              </a:rPr>
              <a:t>Death from weakness (3:2)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They needed to strengthen what remained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People need to be truly transformed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ts val="5700"/>
              </a:lnSpc>
              <a:buSzTx/>
              <a:buNone/>
              <a:tabLst>
                <a:tab pos="1676400" algn="l"/>
              </a:tabLst>
              <a:defRPr sz="1800" b="0">
                <a:solidFill>
                  <a:srgbClr val="000000"/>
                </a:solidFill>
              </a:defRPr>
            </a:pPr>
            <a:r>
              <a:rPr sz="4800">
                <a:solidFill>
                  <a:srgbClr val="FF9300"/>
                </a:solidFill>
              </a:rPr>
              <a:t>Death from failing to evangelize (3:8)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Brethren at Philadelphia had an open door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There will be no harvest if we do not plant</a:t>
            </a:r>
          </a:p>
          <a:p>
            <a:pPr marL="0" lvl="1" indent="0">
              <a:lnSpc>
                <a:spcPts val="5700"/>
              </a:lnSpc>
              <a:buSzTx/>
              <a:buNone/>
              <a:tabLst>
                <a:tab pos="2133600" algn="l"/>
              </a:tabLst>
              <a:defRPr sz="1800" b="0">
                <a:solidFill>
                  <a:srgbClr val="000000"/>
                </a:solidFill>
              </a:defRPr>
            </a:pPr>
            <a:r>
              <a:rPr sz="4800">
                <a:solidFill>
                  <a:srgbClr val="FF9300"/>
                </a:solidFill>
              </a:rPr>
              <a:t>Death from indifference (3:15-17)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Lukewarmness will be utterly rejected</a:t>
            </a:r>
          </a:p>
          <a:p>
            <a:pPr lvl="2">
              <a:tabLst>
                <a:tab pos="2578100" algn="l"/>
              </a:tabLst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FFFFFF"/>
                </a:solidFill>
              </a:rPr>
              <a:t>Strength has very little to do with size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7322" y="977900"/>
            <a:ext cx="12852401" cy="7838976"/>
          </a:xfrm>
          <a:prstGeom prst="rect">
            <a:avLst/>
          </a:prstGeom>
          <a:ln w="12700">
            <a:miter lim="400000"/>
          </a:ln>
          <a:effectLst>
            <a:outerShdw blurRad="76200" dist="25400" dir="2700000" rotWithShape="0">
              <a:srgbClr val="000000">
                <a:alpha val="8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600"/>
              </a:lnSpc>
              <a:tabLst>
                <a:tab pos="1066800" algn="l"/>
              </a:tabLst>
              <a:defRPr sz="17200" b="1">
                <a:latin typeface="+mj-lt"/>
                <a:ea typeface="+mj-ea"/>
                <a:cs typeface="+mj-cs"/>
                <a:sym typeface="Goudy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7200" b="1">
                <a:solidFill>
                  <a:srgbClr val="FFFFFF"/>
                </a:solidFill>
              </a:rPr>
              <a:t>Sadly, all churches eventually die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 thruBlk="1"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oudy Old Style"/>
        <a:ea typeface="Goudy Old Style"/>
        <a:cs typeface="Goudy Old Style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E76AA"/>
        </a:solidFill>
        <a:ln w="508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oudy Old Style"/>
        <a:ea typeface="Goudy Old Style"/>
        <a:cs typeface="Goudy Old Style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E76AA"/>
        </a:solidFill>
        <a:ln w="508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Macintosh PowerPoint</Application>
  <PresentationFormat>Custom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Ramsay Campbell</cp:lastModifiedBy>
  <cp:revision>1</cp:revision>
  <dcterms:modified xsi:type="dcterms:W3CDTF">2015-08-21T04:34:34Z</dcterms:modified>
</cp:coreProperties>
</file>