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9" r:id="rId1"/>
  </p:sldMasterIdLst>
  <p:notesMasterIdLst>
    <p:notesMasterId r:id="rId5"/>
  </p:notesMasterIdLst>
  <p:sldIdLst>
    <p:sldId id="256" r:id="rId2"/>
    <p:sldId id="259"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0000"/>
    <a:srgbClr val="422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84" autoAdjust="0"/>
  </p:normalViewPr>
  <p:slideViewPr>
    <p:cSldViewPr snapToGrid="0">
      <p:cViewPr>
        <p:scale>
          <a:sx n="55" d="100"/>
          <a:sy n="55" d="100"/>
        </p:scale>
        <p:origin x="-1182" y="-432"/>
      </p:cViewPr>
      <p:guideLst>
        <p:guide orient="horz" pos="2160"/>
        <p:guide pos="2880"/>
      </p:guideLst>
    </p:cSldViewPr>
  </p:slideViewPr>
  <p:outlineViewPr>
    <p:cViewPr>
      <p:scale>
        <a:sx n="33" d="100"/>
        <a:sy n="33" d="100"/>
      </p:scale>
      <p:origin x="6"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D07EDC-B88A-415B-97ED-E7D5B49E7827}" type="datetimeFigureOut">
              <a:rPr lang="en-US" smtClean="0"/>
              <a:t>10/17/2015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716C0E-5E4D-45D6-A53A-28E8AA63DD18}" type="slidenum">
              <a:rPr lang="en-US" smtClean="0"/>
              <a:t>‹#›</a:t>
            </a:fld>
            <a:endParaRPr lang="en-US"/>
          </a:p>
        </p:txBody>
      </p:sp>
    </p:spTree>
    <p:extLst>
      <p:ext uri="{BB962C8B-B14F-4D97-AF65-F5344CB8AC3E}">
        <p14:creationId xmlns:p14="http://schemas.microsoft.com/office/powerpoint/2010/main" val="3721696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16C0E-5E4D-45D6-A53A-28E8AA63DD18}" type="slidenum">
              <a:rPr lang="en-US" smtClean="0"/>
              <a:t>1</a:t>
            </a:fld>
            <a:endParaRPr lang="en-US"/>
          </a:p>
        </p:txBody>
      </p:sp>
    </p:spTree>
    <p:extLst>
      <p:ext uri="{BB962C8B-B14F-4D97-AF65-F5344CB8AC3E}">
        <p14:creationId xmlns:p14="http://schemas.microsoft.com/office/powerpoint/2010/main" val="18783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61BEF0D-F0BB-DE4B-95CE-6DB70DBA9567}" type="datetimeFigureOut">
              <a:rPr lang="en-US" smtClean="0"/>
              <a:pPr/>
              <a:t>10/17/2015</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C6B4A9-1611-4792-9094-5F34BCA07E0B}" type="datetimeFigureOut">
              <a:rPr lang="en-US" smtClean="0"/>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61BEF0D-F0BB-DE4B-95CE-6DB70DBA9567}" type="datetimeFigureOut">
              <a:rPr lang="en-US" smtClean="0"/>
              <a:pPr/>
              <a:t>10/17/2015</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61BEF0D-F0BB-DE4B-95CE-6DB70DBA9567}" type="datetimeFigureOut">
              <a:rPr lang="en-US" smtClean="0"/>
              <a:pPr/>
              <a:t>10/17/2015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B712588-04B1-427B-82EE-E8DB90309F08}" type="datetimeFigureOut">
              <a:rPr lang="en-US" smtClean="0"/>
              <a:t>10/17/2015</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6FF9F0C5-380F-41C2-899A-BAC0F0927E1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61BEF0D-F0BB-DE4B-95CE-6DB70DBA9567}" type="datetimeFigureOut">
              <a:rPr lang="en-US" smtClean="0"/>
              <a:pPr/>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D57F1E4F-1CFF-5643-939E-217C01CDF565}"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61BEF0D-F0BB-DE4B-95CE-6DB70DBA9567}" type="datetimeFigureOut">
              <a:rPr lang="en-US" smtClean="0"/>
              <a:pPr/>
              <a:t>10/17/2015</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10/17/2015</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2A54C80-263E-416B-A8E0-580EDEADCBDC}" type="datetimeFigureOut">
              <a:rPr lang="en-US" smtClean="0"/>
              <a:t>10/17/2015</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D57F1E4F-1CFF-5643-939E-217C01CDF565}"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1BEF0D-F0BB-DE4B-95CE-6DB70DBA9567}" type="datetimeFigureOut">
              <a:rPr lang="en-US" smtClean="0"/>
              <a:pPr/>
              <a:t>10/17/2015</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57F1E4F-1CFF-5643-939E-217C01CDF565}"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304365"/>
            <a:ext cx="9144000" cy="2289271"/>
          </a:xfrm>
        </p:spPr>
        <p:txBody>
          <a:bodyPr>
            <a:noAutofit/>
          </a:bodyPr>
          <a:lstStyle/>
          <a:p>
            <a:pPr algn="ctr"/>
            <a:r>
              <a:rPr lang="en-US" sz="8800" b="1" cap="none" dirty="0" smtClean="0">
                <a:solidFill>
                  <a:schemeClr val="tx1"/>
                </a:solidFill>
                <a:latin typeface="Times New Roman" panose="02020603050405020304" pitchFamily="18" charset="0"/>
                <a:cs typeface="Times New Roman" panose="02020603050405020304" pitchFamily="18" charset="0"/>
              </a:rPr>
              <a:t>Pressing on</a:t>
            </a:r>
            <a:r>
              <a:rPr lang="en-US" sz="8800" b="1" cap="none" dirty="0" smtClean="0">
                <a:solidFill>
                  <a:schemeClr val="tx1"/>
                </a:solidFill>
                <a:latin typeface="Times New Roman" panose="02020603050405020304" pitchFamily="18" charset="0"/>
                <a:cs typeface="Times New Roman" panose="02020603050405020304" pitchFamily="18" charset="0"/>
              </a:rPr>
              <a:t> to </a:t>
            </a:r>
            <a:r>
              <a:rPr lang="en-US" sz="8800" b="1" cap="none" dirty="0" smtClean="0">
                <a:solidFill>
                  <a:schemeClr val="tx1"/>
                </a:solidFill>
                <a:latin typeface="Times New Roman" panose="02020603050405020304" pitchFamily="18" charset="0"/>
                <a:cs typeface="Times New Roman" panose="02020603050405020304" pitchFamily="18" charset="0"/>
              </a:rPr>
              <a:t>P</a:t>
            </a:r>
            <a:r>
              <a:rPr lang="en-US" sz="8800" b="1" cap="none" dirty="0" smtClean="0">
                <a:solidFill>
                  <a:schemeClr val="tx1"/>
                </a:solidFill>
                <a:latin typeface="Times New Roman" panose="02020603050405020304" pitchFamily="18" charset="0"/>
                <a:cs typeface="Times New Roman" panose="02020603050405020304" pitchFamily="18" charset="0"/>
              </a:rPr>
              <a:t>erfection</a:t>
            </a:r>
            <a:endParaRPr lang="en-US" sz="8800" b="1" cap="none"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30593" y="4438012"/>
            <a:ext cx="8013407" cy="1096899"/>
          </a:xfrm>
        </p:spPr>
        <p:txBody>
          <a:bodyPr>
            <a:normAutofit/>
          </a:bodyPr>
          <a:lstStyle/>
          <a:p>
            <a:pPr algn="ctr"/>
            <a:r>
              <a:rPr lang="en-US" sz="5400" b="1" i="1" dirty="0" smtClean="0">
                <a:solidFill>
                  <a:srgbClr val="800000"/>
                </a:solidFill>
                <a:latin typeface="Times New Roman" panose="02020603050405020304" pitchFamily="18" charset="0"/>
                <a:cs typeface="Times New Roman" panose="02020603050405020304" pitchFamily="18" charset="0"/>
              </a:rPr>
              <a:t>Hebrews </a:t>
            </a:r>
            <a:r>
              <a:rPr lang="en-US" sz="5400" b="1" i="1" dirty="0" smtClean="0">
                <a:solidFill>
                  <a:srgbClr val="800000"/>
                </a:solidFill>
                <a:latin typeface="Times New Roman" panose="02020603050405020304" pitchFamily="18" charset="0"/>
                <a:cs typeface="Times New Roman" panose="02020603050405020304" pitchFamily="18" charset="0"/>
              </a:rPr>
              <a:t>6:1-3</a:t>
            </a:r>
            <a:endParaRPr lang="en-US" sz="5400" b="1" i="1" dirty="0">
              <a:solidFill>
                <a:srgbClr val="8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076296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43137"/>
            <a:ext cx="9144000" cy="841248"/>
          </a:xfrm>
        </p:spPr>
        <p:txBody>
          <a:bodyPr>
            <a:normAutofit/>
          </a:bodyPr>
          <a:lstStyle/>
          <a:p>
            <a:pPr algn="ctr"/>
            <a:r>
              <a:rPr lang="en-US" sz="4400" b="1" cap="none" dirty="0" smtClean="0">
                <a:solidFill>
                  <a:srgbClr val="800000"/>
                </a:solidFill>
                <a:latin typeface="Times New Roman" panose="02020603050405020304" pitchFamily="18" charset="0"/>
                <a:cs typeface="Times New Roman" panose="02020603050405020304" pitchFamily="18" charset="0"/>
              </a:rPr>
              <a:t>Hebrews 5:12 - 6:3</a:t>
            </a:r>
            <a:endParaRPr lang="en-US" sz="4400" b="1" cap="none" dirty="0">
              <a:solidFill>
                <a:srgbClr val="80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20771" y="759117"/>
            <a:ext cx="9005977" cy="6124754"/>
          </a:xfrm>
          <a:prstGeom prst="rect">
            <a:avLst/>
          </a:prstGeom>
          <a:noFill/>
        </p:spPr>
        <p:txBody>
          <a:bodyPr wrap="square" rtlCol="0">
            <a:spAutoFit/>
          </a:bodyPr>
          <a:lstStyle/>
          <a:p>
            <a:r>
              <a:rPr lang="en-US" sz="2800" b="1" baseline="30000" dirty="0">
                <a:latin typeface="Times New Roman" panose="02020603050405020304" pitchFamily="18" charset="0"/>
                <a:cs typeface="Times New Roman" panose="02020603050405020304" pitchFamily="18" charset="0"/>
              </a:rPr>
              <a:t>12 </a:t>
            </a:r>
            <a:r>
              <a:rPr lang="en-US" sz="2800" dirty="0">
                <a:latin typeface="Times New Roman" panose="02020603050405020304" pitchFamily="18" charset="0"/>
                <a:cs typeface="Times New Roman" panose="02020603050405020304" pitchFamily="18" charset="0"/>
              </a:rPr>
              <a:t>For when by reason of the time ye ought to be teachers, ye have need again that some one teach you the rudiments of the first principles of the oracles of God; and are become such as have need of milk, and not of solid food</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13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For every one that </a:t>
            </a:r>
            <a:r>
              <a:rPr lang="en-US" sz="2800" dirty="0" err="1">
                <a:latin typeface="Times New Roman" panose="02020603050405020304" pitchFamily="18" charset="0"/>
                <a:cs typeface="Times New Roman" panose="02020603050405020304" pitchFamily="18" charset="0"/>
              </a:rPr>
              <a:t>partaketh</a:t>
            </a:r>
            <a:r>
              <a:rPr lang="en-US" sz="2800" dirty="0">
                <a:latin typeface="Times New Roman" panose="02020603050405020304" pitchFamily="18" charset="0"/>
                <a:cs typeface="Times New Roman" panose="02020603050405020304" pitchFamily="18" charset="0"/>
              </a:rPr>
              <a:t> of milk is without experience of the word of righteousness; for he is a babe</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14</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But solid food is for </a:t>
            </a:r>
            <a:r>
              <a:rPr lang="en-US" sz="2800" dirty="0" err="1">
                <a:latin typeface="Times New Roman" panose="02020603050405020304" pitchFamily="18" charset="0"/>
                <a:cs typeface="Times New Roman" panose="02020603050405020304" pitchFamily="18" charset="0"/>
              </a:rPr>
              <a:t>fullgrown</a:t>
            </a:r>
            <a:r>
              <a:rPr lang="en-US" sz="2800" dirty="0">
                <a:latin typeface="Times New Roman" panose="02020603050405020304" pitchFamily="18" charset="0"/>
                <a:cs typeface="Times New Roman" panose="02020603050405020304" pitchFamily="18" charset="0"/>
              </a:rPr>
              <a:t> men, even those who by reason of use have their senses exercised to discern good and evil</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 6:1</a:t>
            </a:r>
            <a:r>
              <a:rPr lang="en-US" sz="2800" dirty="0" smtClean="0">
                <a:latin typeface="Times New Roman" panose="02020603050405020304" pitchFamily="18" charset="0"/>
                <a:cs typeface="Times New Roman" panose="02020603050405020304" pitchFamily="18" charset="0"/>
              </a:rPr>
              <a:t> Wherefore </a:t>
            </a:r>
            <a:r>
              <a:rPr lang="en-US" sz="2800" dirty="0">
                <a:latin typeface="Times New Roman" panose="02020603050405020304" pitchFamily="18" charset="0"/>
                <a:cs typeface="Times New Roman" panose="02020603050405020304" pitchFamily="18" charset="0"/>
              </a:rPr>
              <a:t>leaving the doctrine of the first principles of Christ, let us press on unto perfection; not laying again a foundation of repentance from dead works, and of faith toward God</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the teaching of baptisms, and of laying on of hands, and of resurrection of the dead, and of eternal judgment</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this will we do, if God permit</a:t>
            </a:r>
            <a:r>
              <a:rPr lang="en-US" sz="2800" dirty="0" smtClean="0">
                <a:latin typeface="Times New Roman" panose="02020603050405020304" pitchFamily="18" charset="0"/>
                <a:cs typeface="Times New Roman" panose="02020603050405020304" pitchFamily="18" charset="0"/>
              </a:rPr>
              <a:t>.  (</a:t>
            </a:r>
            <a:r>
              <a:rPr lang="en-US" sz="2800" b="1" dirty="0" smtClean="0">
                <a:solidFill>
                  <a:srgbClr val="800000"/>
                </a:solidFill>
                <a:latin typeface="Times New Roman" panose="02020603050405020304" pitchFamily="18" charset="0"/>
                <a:cs typeface="Times New Roman" panose="02020603050405020304" pitchFamily="18" charset="0"/>
              </a:rPr>
              <a:t>ASV</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215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55"/>
            <a:ext cx="9144000" cy="1245455"/>
          </a:xfrm>
        </p:spPr>
        <p:txBody>
          <a:bodyPr>
            <a:normAutofit/>
          </a:bodyPr>
          <a:lstStyle/>
          <a:p>
            <a:pPr algn="ctr"/>
            <a:r>
              <a:rPr lang="en-US" sz="4200" b="1" cap="none" dirty="0" smtClean="0">
                <a:solidFill>
                  <a:srgbClr val="422100"/>
                </a:solidFill>
                <a:latin typeface="Times New Roman" panose="02020603050405020304" pitchFamily="18" charset="0"/>
                <a:cs typeface="Times New Roman" panose="02020603050405020304" pitchFamily="18" charset="0"/>
              </a:rPr>
              <a:t>Facts about Pressing on to Perfection</a:t>
            </a:r>
            <a:endParaRPr lang="en-US" sz="4200" b="1" cap="none" dirty="0">
              <a:solidFill>
                <a:srgbClr val="4221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224950"/>
            <a:ext cx="9264769" cy="5633050"/>
          </a:xfrm>
        </p:spPr>
        <p:txBody>
          <a:bodyPr>
            <a:normAutofit lnSpcReduction="10000"/>
          </a:bodyPr>
          <a:lstStyle/>
          <a:p>
            <a:pPr>
              <a:lnSpc>
                <a:spcPct val="105000"/>
              </a:lnSpc>
              <a:spcBef>
                <a:spcPts val="0"/>
              </a:spcBef>
              <a:spcAft>
                <a:spcPts val="600"/>
              </a:spcAft>
              <a:buClr>
                <a:srgbClr val="800000"/>
              </a:buClr>
              <a:buSzPct val="100000"/>
              <a:buFont typeface="Arial" panose="020B0604020202020204" pitchFamily="34" charset="0"/>
              <a:buChar char="•"/>
            </a:pPr>
            <a:r>
              <a:rPr lang="en-US" dirty="0" smtClean="0">
                <a:solidFill>
                  <a:srgbClr val="000000"/>
                </a:solidFill>
                <a:latin typeface="Times New Roman" panose="02020603050405020304" pitchFamily="18" charset="0"/>
                <a:cs typeface="Times New Roman" panose="02020603050405020304" pitchFamily="18" charset="0"/>
              </a:rPr>
              <a:t>We should </a:t>
            </a:r>
            <a:r>
              <a:rPr lang="en-US" dirty="0" smtClean="0">
                <a:solidFill>
                  <a:srgbClr val="000000"/>
                </a:solidFill>
                <a:latin typeface="Times New Roman" panose="02020603050405020304" pitchFamily="18" charset="0"/>
                <a:cs typeface="Times New Roman" panose="02020603050405020304" pitchFamily="18" charset="0"/>
              </a:rPr>
              <a:t>be mature </a:t>
            </a:r>
            <a:r>
              <a:rPr lang="en-US" dirty="0" smtClean="0">
                <a:solidFill>
                  <a:srgbClr val="000000"/>
                </a:solidFill>
                <a:latin typeface="Times New Roman" panose="02020603050405020304" pitchFamily="18" charset="0"/>
                <a:cs typeface="Times New Roman" panose="02020603050405020304" pitchFamily="18" charset="0"/>
              </a:rPr>
              <a:t>by reason of time (</a:t>
            </a:r>
            <a:r>
              <a:rPr lang="en-US" sz="3000" b="1" i="1" dirty="0" smtClean="0">
                <a:solidFill>
                  <a:srgbClr val="800000"/>
                </a:solidFill>
                <a:latin typeface="Times New Roman" panose="02020603050405020304" pitchFamily="18" charset="0"/>
                <a:cs typeface="Times New Roman" panose="02020603050405020304" pitchFamily="18" charset="0"/>
              </a:rPr>
              <a:t>5:12</a:t>
            </a:r>
            <a:r>
              <a:rPr lang="en-US" dirty="0" smtClean="0">
                <a:solidFill>
                  <a:srgbClr val="000000"/>
                </a:solidFill>
                <a:latin typeface="Times New Roman" panose="02020603050405020304" pitchFamily="18" charset="0"/>
                <a:cs typeface="Times New Roman" panose="02020603050405020304" pitchFamily="18" charset="0"/>
              </a:rPr>
              <a:t>)</a:t>
            </a:r>
          </a:p>
          <a:p>
            <a:pPr lvl="1">
              <a:lnSpc>
                <a:spcPct val="105000"/>
              </a:lnSpc>
              <a:spcBef>
                <a:spcPts val="0"/>
              </a:spcBef>
              <a:spcAft>
                <a:spcPts val="600"/>
              </a:spcAft>
              <a:buClr>
                <a:schemeClr val="tx1"/>
              </a:buClr>
              <a:buFont typeface="Wingdings" panose="05000000000000000000" pitchFamily="2" charset="2"/>
              <a:buChar char="§"/>
            </a:pPr>
            <a:r>
              <a:rPr lang="en-US" b="1" i="1" dirty="0" smtClean="0">
                <a:solidFill>
                  <a:srgbClr val="800000"/>
                </a:solidFill>
                <a:latin typeface="Times New Roman" panose="02020603050405020304" pitchFamily="18" charset="0"/>
                <a:cs typeface="Times New Roman" panose="02020603050405020304" pitchFamily="18" charset="0"/>
              </a:rPr>
              <a:t>1</a:t>
            </a:r>
            <a:r>
              <a:rPr lang="en-US" sz="2000" b="1" i="1" dirty="0" smtClean="0">
                <a:solidFill>
                  <a:srgbClr val="800000"/>
                </a:solidFill>
                <a:latin typeface="Times New Roman" panose="02020603050405020304" pitchFamily="18" charset="0"/>
                <a:cs typeface="Times New Roman" panose="02020603050405020304" pitchFamily="18" charset="0"/>
              </a:rPr>
              <a:t> </a:t>
            </a:r>
            <a:r>
              <a:rPr lang="en-US" b="1" i="1" dirty="0" smtClean="0">
                <a:solidFill>
                  <a:srgbClr val="800000"/>
                </a:solidFill>
                <a:latin typeface="Times New Roman" panose="02020603050405020304" pitchFamily="18" charset="0"/>
                <a:cs typeface="Times New Roman" panose="02020603050405020304" pitchFamily="18" charset="0"/>
              </a:rPr>
              <a:t>Peter</a:t>
            </a:r>
            <a:r>
              <a:rPr lang="en-US" sz="2000" b="1" i="1" dirty="0" smtClean="0">
                <a:solidFill>
                  <a:srgbClr val="800000"/>
                </a:solidFill>
                <a:latin typeface="Times New Roman" panose="02020603050405020304" pitchFamily="18" charset="0"/>
                <a:cs typeface="Times New Roman" panose="02020603050405020304" pitchFamily="18" charset="0"/>
              </a:rPr>
              <a:t> </a:t>
            </a:r>
            <a:r>
              <a:rPr lang="en-US" b="1" i="1" dirty="0" smtClean="0">
                <a:solidFill>
                  <a:srgbClr val="800000"/>
                </a:solidFill>
                <a:latin typeface="Times New Roman" panose="02020603050405020304" pitchFamily="18" charset="0"/>
                <a:cs typeface="Times New Roman" panose="02020603050405020304" pitchFamily="18" charset="0"/>
              </a:rPr>
              <a:t>2:1-2</a:t>
            </a:r>
            <a:r>
              <a:rPr lang="en-US" sz="18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Start</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as</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babes,</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but</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must</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grow (</a:t>
            </a:r>
            <a:r>
              <a:rPr lang="en-US" sz="2600" b="1" i="1" dirty="0" smtClean="0">
                <a:solidFill>
                  <a:srgbClr val="800000"/>
                </a:solidFill>
                <a:latin typeface="Times New Roman" panose="02020603050405020304" pitchFamily="18" charset="0"/>
                <a:cs typeface="Times New Roman" panose="02020603050405020304" pitchFamily="18" charset="0"/>
              </a:rPr>
              <a:t>1</a:t>
            </a:r>
            <a:r>
              <a:rPr lang="en-US" sz="1800" b="1" i="1" dirty="0" smtClean="0">
                <a:solidFill>
                  <a:srgbClr val="800000"/>
                </a:solidFill>
                <a:latin typeface="Times New Roman" panose="02020603050405020304" pitchFamily="18" charset="0"/>
                <a:cs typeface="Times New Roman" panose="02020603050405020304" pitchFamily="18" charset="0"/>
              </a:rPr>
              <a:t> </a:t>
            </a:r>
            <a:r>
              <a:rPr lang="en-US" sz="2600" b="1" i="1" dirty="0" smtClean="0">
                <a:solidFill>
                  <a:srgbClr val="800000"/>
                </a:solidFill>
                <a:latin typeface="Times New Roman" panose="02020603050405020304" pitchFamily="18" charset="0"/>
                <a:cs typeface="Times New Roman" panose="02020603050405020304" pitchFamily="18" charset="0"/>
              </a:rPr>
              <a:t>Jn.</a:t>
            </a:r>
            <a:r>
              <a:rPr lang="en-US" sz="2000" b="1" i="1" dirty="0" smtClean="0">
                <a:solidFill>
                  <a:srgbClr val="800000"/>
                </a:solidFill>
                <a:latin typeface="Times New Roman" panose="02020603050405020304" pitchFamily="18" charset="0"/>
                <a:cs typeface="Times New Roman" panose="02020603050405020304" pitchFamily="18" charset="0"/>
              </a:rPr>
              <a:t> </a:t>
            </a:r>
            <a:r>
              <a:rPr lang="en-US" sz="2600" b="1" i="1" dirty="0" smtClean="0">
                <a:solidFill>
                  <a:srgbClr val="800000"/>
                </a:solidFill>
                <a:latin typeface="Times New Roman" panose="02020603050405020304" pitchFamily="18" charset="0"/>
                <a:cs typeface="Times New Roman" panose="02020603050405020304" pitchFamily="18" charset="0"/>
              </a:rPr>
              <a:t>2:12-14</a:t>
            </a:r>
            <a:r>
              <a:rPr lang="en-US" dirty="0" smtClean="0">
                <a:solidFill>
                  <a:srgbClr val="000000"/>
                </a:solidFill>
                <a:latin typeface="Times New Roman" panose="02020603050405020304" pitchFamily="18" charset="0"/>
                <a:cs typeface="Times New Roman" panose="02020603050405020304" pitchFamily="18" charset="0"/>
              </a:rPr>
              <a:t>)</a:t>
            </a:r>
          </a:p>
          <a:p>
            <a:pPr lvl="1">
              <a:lnSpc>
                <a:spcPct val="105000"/>
              </a:lnSpc>
              <a:spcBef>
                <a:spcPts val="0"/>
              </a:spcBef>
              <a:spcAft>
                <a:spcPts val="600"/>
              </a:spcAft>
              <a:buClr>
                <a:schemeClr val="tx1"/>
              </a:buClr>
              <a:buFont typeface="Wingdings" panose="05000000000000000000" pitchFamily="2" charset="2"/>
              <a:buChar char="§"/>
            </a:pPr>
            <a:r>
              <a:rPr lang="en-US" b="1" i="1" dirty="0" smtClean="0">
                <a:solidFill>
                  <a:srgbClr val="800000"/>
                </a:solidFill>
                <a:latin typeface="Times New Roman" panose="02020603050405020304" pitchFamily="18" charset="0"/>
                <a:cs typeface="Times New Roman" panose="02020603050405020304" pitchFamily="18" charset="0"/>
              </a:rPr>
              <a:t>1</a:t>
            </a:r>
            <a:r>
              <a:rPr lang="en-US" sz="2000" b="1" i="1" dirty="0" smtClean="0">
                <a:solidFill>
                  <a:srgbClr val="800000"/>
                </a:solidFill>
                <a:latin typeface="Times New Roman" panose="02020603050405020304" pitchFamily="18" charset="0"/>
                <a:cs typeface="Times New Roman" panose="02020603050405020304" pitchFamily="18" charset="0"/>
              </a:rPr>
              <a:t> </a:t>
            </a:r>
            <a:r>
              <a:rPr lang="en-US" b="1" i="1" dirty="0" smtClean="0">
                <a:solidFill>
                  <a:srgbClr val="800000"/>
                </a:solidFill>
                <a:latin typeface="Times New Roman" panose="02020603050405020304" pitchFamily="18" charset="0"/>
                <a:cs typeface="Times New Roman" panose="02020603050405020304" pitchFamily="18" charset="0"/>
              </a:rPr>
              <a:t>Corinthians</a:t>
            </a:r>
            <a:r>
              <a:rPr lang="en-US" sz="2000" b="1" i="1" dirty="0" smtClean="0">
                <a:solidFill>
                  <a:srgbClr val="800000"/>
                </a:solidFill>
                <a:latin typeface="Times New Roman" panose="02020603050405020304" pitchFamily="18" charset="0"/>
                <a:cs typeface="Times New Roman" panose="02020603050405020304" pitchFamily="18" charset="0"/>
              </a:rPr>
              <a:t> </a:t>
            </a:r>
            <a:r>
              <a:rPr lang="en-US" b="1" i="1" dirty="0" smtClean="0">
                <a:solidFill>
                  <a:srgbClr val="800000"/>
                </a:solidFill>
                <a:latin typeface="Times New Roman" panose="02020603050405020304" pitchFamily="18" charset="0"/>
                <a:cs typeface="Times New Roman" panose="02020603050405020304" pitchFamily="18" charset="0"/>
              </a:rPr>
              <a:t>3:1-2</a:t>
            </a:r>
            <a:r>
              <a:rPr lang="en-US" sz="18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Expected at first, but not continuous</a:t>
            </a:r>
            <a:endParaRPr lang="en-US" dirty="0" smtClean="0">
              <a:solidFill>
                <a:srgbClr val="000000"/>
              </a:solidFill>
              <a:latin typeface="Times New Roman" panose="02020603050405020304" pitchFamily="18" charset="0"/>
              <a:cs typeface="Times New Roman" panose="02020603050405020304" pitchFamily="18" charset="0"/>
            </a:endParaRPr>
          </a:p>
          <a:p>
            <a:pPr>
              <a:lnSpc>
                <a:spcPct val="105000"/>
              </a:lnSpc>
              <a:spcBef>
                <a:spcPts val="0"/>
              </a:spcBef>
              <a:spcAft>
                <a:spcPts val="600"/>
              </a:spcAft>
              <a:buClr>
                <a:srgbClr val="800000"/>
              </a:buClr>
              <a:buSzPct val="100000"/>
              <a:buFont typeface="Arial" panose="020B0604020202020204" pitchFamily="34" charset="0"/>
              <a:buChar char="•"/>
            </a:pPr>
            <a:r>
              <a:rPr lang="en-US" dirty="0" smtClean="0">
                <a:solidFill>
                  <a:srgbClr val="000000"/>
                </a:solidFill>
                <a:latin typeface="Times New Roman" panose="02020603050405020304" pitchFamily="18" charset="0"/>
                <a:cs typeface="Times New Roman" panose="02020603050405020304" pitchFamily="18" charset="0"/>
              </a:rPr>
              <a:t>We should </a:t>
            </a:r>
            <a:r>
              <a:rPr lang="en-US" dirty="0" smtClean="0">
                <a:solidFill>
                  <a:srgbClr val="000000"/>
                </a:solidFill>
                <a:latin typeface="Times New Roman" panose="02020603050405020304" pitchFamily="18" charset="0"/>
                <a:cs typeface="Times New Roman" panose="02020603050405020304" pitchFamily="18" charset="0"/>
              </a:rPr>
              <a:t>be mature </a:t>
            </a:r>
            <a:r>
              <a:rPr lang="en-US" dirty="0" smtClean="0">
                <a:solidFill>
                  <a:srgbClr val="000000"/>
                </a:solidFill>
                <a:latin typeface="Times New Roman" panose="02020603050405020304" pitchFamily="18" charset="0"/>
                <a:cs typeface="Times New Roman" panose="02020603050405020304" pitchFamily="18" charset="0"/>
              </a:rPr>
              <a:t>by reason of use (</a:t>
            </a:r>
            <a:r>
              <a:rPr lang="en-US" sz="3000" b="1" i="1" dirty="0" smtClean="0">
                <a:solidFill>
                  <a:srgbClr val="800000"/>
                </a:solidFill>
                <a:latin typeface="Times New Roman" panose="02020603050405020304" pitchFamily="18" charset="0"/>
                <a:cs typeface="Times New Roman" panose="02020603050405020304" pitchFamily="18" charset="0"/>
              </a:rPr>
              <a:t>5:13-14</a:t>
            </a:r>
            <a:r>
              <a:rPr lang="en-US" dirty="0">
                <a:solidFill>
                  <a:srgbClr val="000000"/>
                </a:solidFill>
                <a:latin typeface="Times New Roman" panose="02020603050405020304" pitchFamily="18" charset="0"/>
                <a:cs typeface="Times New Roman" panose="02020603050405020304" pitchFamily="18" charset="0"/>
              </a:rPr>
              <a:t>)</a:t>
            </a:r>
          </a:p>
          <a:p>
            <a:pPr marL="690563" lvl="1" indent="-233363">
              <a:lnSpc>
                <a:spcPct val="105000"/>
              </a:lnSpc>
              <a:spcBef>
                <a:spcPts val="0"/>
              </a:spcBef>
              <a:spcAft>
                <a:spcPts val="600"/>
              </a:spcAft>
              <a:buClr>
                <a:schemeClr val="tx1"/>
              </a:buClr>
              <a:buFont typeface="Wingdings" panose="05000000000000000000" pitchFamily="2" charset="2"/>
              <a:buChar char="§"/>
            </a:pPr>
            <a:r>
              <a:rPr lang="en-US" b="1" i="1" dirty="0" smtClean="0">
                <a:solidFill>
                  <a:srgbClr val="800000"/>
                </a:solidFill>
                <a:latin typeface="Times New Roman" panose="02020603050405020304" pitchFamily="18" charset="0"/>
                <a:cs typeface="Times New Roman" panose="02020603050405020304" pitchFamily="18" charset="0"/>
              </a:rPr>
              <a:t>Ephesians 4:11-16</a:t>
            </a:r>
            <a:r>
              <a:rPr lang="en-US" dirty="0" smtClean="0">
                <a:solidFill>
                  <a:srgbClr val="000000"/>
                </a:solidFill>
                <a:latin typeface="Times New Roman" panose="02020603050405020304" pitchFamily="18" charset="0"/>
                <a:cs typeface="Times New Roman" panose="02020603050405020304" pitchFamily="18" charset="0"/>
              </a:rPr>
              <a:t>  Maturity found in proper use of truth</a:t>
            </a:r>
          </a:p>
          <a:p>
            <a:pPr marL="690563" lvl="1" indent="-233363">
              <a:lnSpc>
                <a:spcPct val="105000"/>
              </a:lnSpc>
              <a:spcBef>
                <a:spcPts val="0"/>
              </a:spcBef>
              <a:spcAft>
                <a:spcPts val="600"/>
              </a:spcAft>
              <a:buClr>
                <a:schemeClr val="tx1"/>
              </a:buClr>
              <a:buFont typeface="Wingdings" panose="05000000000000000000" pitchFamily="2" charset="2"/>
              <a:buChar char="§"/>
            </a:pPr>
            <a:r>
              <a:rPr lang="en-US" b="1" i="1" dirty="0" smtClean="0">
                <a:solidFill>
                  <a:srgbClr val="800000"/>
                </a:solidFill>
                <a:latin typeface="Times New Roman" panose="02020603050405020304" pitchFamily="18" charset="0"/>
                <a:cs typeface="Times New Roman" panose="02020603050405020304" pitchFamily="18" charset="0"/>
              </a:rPr>
              <a:t>1</a:t>
            </a:r>
            <a:r>
              <a:rPr lang="en-US" sz="1800" b="1" i="1" dirty="0" smtClean="0">
                <a:solidFill>
                  <a:srgbClr val="800000"/>
                </a:solidFill>
                <a:latin typeface="Times New Roman" panose="02020603050405020304" pitchFamily="18" charset="0"/>
                <a:cs typeface="Times New Roman" panose="02020603050405020304" pitchFamily="18" charset="0"/>
              </a:rPr>
              <a:t> </a:t>
            </a:r>
            <a:r>
              <a:rPr lang="en-US" b="1" i="1" dirty="0">
                <a:solidFill>
                  <a:srgbClr val="800000"/>
                </a:solidFill>
                <a:latin typeface="Times New Roman" panose="02020603050405020304" pitchFamily="18" charset="0"/>
                <a:cs typeface="Times New Roman" panose="02020603050405020304" pitchFamily="18" charset="0"/>
              </a:rPr>
              <a:t>Corinthians</a:t>
            </a:r>
            <a:r>
              <a:rPr lang="en-US" sz="2000" b="1" i="1" dirty="0">
                <a:solidFill>
                  <a:srgbClr val="800000"/>
                </a:solidFill>
                <a:latin typeface="Times New Roman" panose="02020603050405020304" pitchFamily="18" charset="0"/>
                <a:cs typeface="Times New Roman" panose="02020603050405020304" pitchFamily="18" charset="0"/>
              </a:rPr>
              <a:t> </a:t>
            </a:r>
            <a:r>
              <a:rPr lang="en-US" b="1" i="1" dirty="0" smtClean="0">
                <a:solidFill>
                  <a:srgbClr val="800000"/>
                </a:solidFill>
                <a:latin typeface="Times New Roman" panose="02020603050405020304" pitchFamily="18" charset="0"/>
                <a:cs typeface="Times New Roman" panose="02020603050405020304" pitchFamily="18" charset="0"/>
              </a:rPr>
              <a:t>14:20</a:t>
            </a:r>
            <a:r>
              <a:rPr lang="en-US" sz="18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In</a:t>
            </a:r>
            <a:r>
              <a:rPr lang="en-US" sz="20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understanding,</a:t>
            </a:r>
            <a:r>
              <a:rPr lang="en-US" sz="20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be</a:t>
            </a:r>
            <a:r>
              <a:rPr lang="en-US" sz="20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men</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t>
            </a:r>
            <a:r>
              <a:rPr lang="en-US" sz="2600" b="1" i="1" dirty="0" smtClean="0">
                <a:solidFill>
                  <a:srgbClr val="800000"/>
                </a:solidFill>
                <a:latin typeface="Times New Roman" panose="02020603050405020304" pitchFamily="18" charset="0"/>
                <a:cs typeface="Times New Roman" panose="02020603050405020304" pitchFamily="18" charset="0"/>
              </a:rPr>
              <a:t>1</a:t>
            </a:r>
            <a:r>
              <a:rPr lang="en-US" sz="1400" b="1" i="1" dirty="0" smtClean="0">
                <a:solidFill>
                  <a:srgbClr val="800000"/>
                </a:solidFill>
                <a:latin typeface="Times New Roman" panose="02020603050405020304" pitchFamily="18" charset="0"/>
                <a:cs typeface="Times New Roman" panose="02020603050405020304" pitchFamily="18" charset="0"/>
              </a:rPr>
              <a:t> </a:t>
            </a:r>
            <a:r>
              <a:rPr lang="en-US" sz="2600" b="1" i="1" dirty="0" smtClean="0">
                <a:solidFill>
                  <a:srgbClr val="800000"/>
                </a:solidFill>
                <a:latin typeface="Times New Roman" panose="02020603050405020304" pitchFamily="18" charset="0"/>
                <a:cs typeface="Times New Roman" panose="02020603050405020304" pitchFamily="18" charset="0"/>
              </a:rPr>
              <a:t>Cor.</a:t>
            </a:r>
            <a:r>
              <a:rPr lang="en-US" sz="1600" b="1" i="1" dirty="0" smtClean="0">
                <a:solidFill>
                  <a:srgbClr val="800000"/>
                </a:solidFill>
                <a:latin typeface="Times New Roman" panose="02020603050405020304" pitchFamily="18" charset="0"/>
                <a:cs typeface="Times New Roman" panose="02020603050405020304" pitchFamily="18" charset="0"/>
              </a:rPr>
              <a:t> </a:t>
            </a:r>
            <a:r>
              <a:rPr lang="en-US" sz="2600" b="1" i="1" dirty="0" smtClean="0">
                <a:solidFill>
                  <a:srgbClr val="800000"/>
                </a:solidFill>
                <a:latin typeface="Times New Roman" panose="02020603050405020304" pitchFamily="18" charset="0"/>
                <a:cs typeface="Times New Roman" panose="02020603050405020304" pitchFamily="18" charset="0"/>
              </a:rPr>
              <a:t>2:14</a:t>
            </a:r>
            <a:r>
              <a:rPr lang="en-US" dirty="0" smtClean="0">
                <a:solidFill>
                  <a:srgbClr val="000000"/>
                </a:solidFill>
                <a:latin typeface="Times New Roman" panose="02020603050405020304" pitchFamily="18" charset="0"/>
                <a:cs typeface="Times New Roman" panose="02020603050405020304" pitchFamily="18" charset="0"/>
              </a:rPr>
              <a:t>)</a:t>
            </a:r>
            <a:endParaRPr lang="en-US" dirty="0" smtClean="0">
              <a:solidFill>
                <a:srgbClr val="000000"/>
              </a:solidFill>
              <a:latin typeface="Times New Roman" panose="02020603050405020304" pitchFamily="18" charset="0"/>
              <a:cs typeface="Times New Roman" panose="02020603050405020304" pitchFamily="18" charset="0"/>
            </a:endParaRPr>
          </a:p>
          <a:p>
            <a:pPr>
              <a:lnSpc>
                <a:spcPct val="105000"/>
              </a:lnSpc>
              <a:spcBef>
                <a:spcPts val="0"/>
              </a:spcBef>
              <a:spcAft>
                <a:spcPts val="600"/>
              </a:spcAft>
              <a:buClr>
                <a:srgbClr val="800000"/>
              </a:buClr>
              <a:buSzPct val="100000"/>
              <a:buFont typeface="Arial" panose="020B0604020202020204" pitchFamily="34" charset="0"/>
              <a:buChar char="•"/>
            </a:pPr>
            <a:r>
              <a:rPr lang="en-US" dirty="0" smtClean="0">
                <a:solidFill>
                  <a:srgbClr val="000000"/>
                </a:solidFill>
                <a:latin typeface="Times New Roman" panose="02020603050405020304" pitchFamily="18" charset="0"/>
                <a:cs typeface="Times New Roman" panose="02020603050405020304" pitchFamily="18" charset="0"/>
              </a:rPr>
              <a:t>We mature by going beyond first principles (</a:t>
            </a:r>
            <a:r>
              <a:rPr lang="en-US" sz="3000" b="1" i="1" dirty="0" smtClean="0">
                <a:solidFill>
                  <a:srgbClr val="800000"/>
                </a:solidFill>
                <a:latin typeface="Times New Roman" panose="02020603050405020304" pitchFamily="18" charset="0"/>
                <a:cs typeface="Times New Roman" panose="02020603050405020304" pitchFamily="18" charset="0"/>
              </a:rPr>
              <a:t>6:1-2</a:t>
            </a:r>
            <a:r>
              <a:rPr lang="en-US" dirty="0" smtClean="0">
                <a:solidFill>
                  <a:srgbClr val="000000"/>
                </a:solidFill>
                <a:latin typeface="Times New Roman" panose="02020603050405020304" pitchFamily="18" charset="0"/>
                <a:cs typeface="Times New Roman" panose="02020603050405020304" pitchFamily="18" charset="0"/>
              </a:rPr>
              <a:t>)</a:t>
            </a:r>
            <a:endParaRPr lang="en-US" dirty="0">
              <a:solidFill>
                <a:srgbClr val="000000"/>
              </a:solidFill>
              <a:latin typeface="Times New Roman" panose="02020603050405020304" pitchFamily="18" charset="0"/>
              <a:cs typeface="Times New Roman" panose="02020603050405020304" pitchFamily="18" charset="0"/>
            </a:endParaRPr>
          </a:p>
          <a:p>
            <a:pPr marL="690563" lvl="1" indent="-233363">
              <a:lnSpc>
                <a:spcPct val="105000"/>
              </a:lnSpc>
              <a:spcBef>
                <a:spcPts val="0"/>
              </a:spcBef>
              <a:spcAft>
                <a:spcPts val="600"/>
              </a:spcAft>
              <a:buClr>
                <a:schemeClr val="tx1"/>
              </a:buClr>
              <a:buFont typeface="Wingdings" panose="05000000000000000000" pitchFamily="2" charset="2"/>
              <a:buChar char="§"/>
            </a:pPr>
            <a:r>
              <a:rPr lang="en-US" b="1" i="1" dirty="0" smtClean="0">
                <a:solidFill>
                  <a:srgbClr val="800000"/>
                </a:solidFill>
                <a:latin typeface="Times New Roman" panose="02020603050405020304" pitchFamily="18" charset="0"/>
                <a:cs typeface="Times New Roman" panose="02020603050405020304" pitchFamily="18" charset="0"/>
              </a:rPr>
              <a:t>Colossians 1:9-10</a:t>
            </a:r>
            <a:r>
              <a:rPr lang="en-US" dirty="0" smtClean="0">
                <a:solidFill>
                  <a:srgbClr val="000000"/>
                </a:solidFill>
                <a:latin typeface="Times New Roman" panose="02020603050405020304" pitchFamily="18" charset="0"/>
                <a:cs typeface="Times New Roman" panose="02020603050405020304" pitchFamily="18" charset="0"/>
              </a:rPr>
              <a:t>  Filled… &amp; “increasing in knowledge”</a:t>
            </a:r>
          </a:p>
          <a:p>
            <a:pPr marL="690563" lvl="1" indent="-233363">
              <a:lnSpc>
                <a:spcPct val="105000"/>
              </a:lnSpc>
              <a:spcBef>
                <a:spcPts val="0"/>
              </a:spcBef>
              <a:spcAft>
                <a:spcPts val="600"/>
              </a:spcAft>
              <a:buClr>
                <a:schemeClr val="tx1"/>
              </a:buClr>
              <a:buFont typeface="Wingdings" panose="05000000000000000000" pitchFamily="2" charset="2"/>
              <a:buChar char="§"/>
            </a:pPr>
            <a:r>
              <a:rPr lang="en-US" b="1" i="1" dirty="0" smtClean="0">
                <a:solidFill>
                  <a:srgbClr val="800000"/>
                </a:solidFill>
                <a:latin typeface="Times New Roman" panose="02020603050405020304" pitchFamily="18" charset="0"/>
                <a:cs typeface="Times New Roman" panose="02020603050405020304" pitchFamily="18" charset="0"/>
              </a:rPr>
              <a:t>2 Peter 1:5-11</a:t>
            </a:r>
            <a:r>
              <a:rPr lang="en-US" dirty="0" smtClean="0">
                <a:solidFill>
                  <a:srgbClr val="000000"/>
                </a:solidFill>
                <a:latin typeface="Times New Roman" panose="02020603050405020304" pitchFamily="18" charset="0"/>
                <a:cs typeface="Times New Roman" panose="02020603050405020304" pitchFamily="18" charset="0"/>
              </a:rPr>
              <a:t>  Not just in us, but in us and abounding</a:t>
            </a:r>
          </a:p>
          <a:p>
            <a:pPr marL="690563" lvl="1" indent="-233363">
              <a:lnSpc>
                <a:spcPct val="105000"/>
              </a:lnSpc>
              <a:spcBef>
                <a:spcPts val="0"/>
              </a:spcBef>
              <a:spcAft>
                <a:spcPts val="600"/>
              </a:spcAft>
              <a:buClr>
                <a:schemeClr val="tx1"/>
              </a:buClr>
              <a:buFont typeface="Wingdings" panose="05000000000000000000" pitchFamily="2" charset="2"/>
              <a:buChar char="§"/>
            </a:pPr>
            <a:r>
              <a:rPr lang="en-US" b="1" i="1" dirty="0" smtClean="0">
                <a:solidFill>
                  <a:srgbClr val="800000"/>
                </a:solidFill>
                <a:latin typeface="Times New Roman" panose="02020603050405020304" pitchFamily="18" charset="0"/>
                <a:cs typeface="Times New Roman" panose="02020603050405020304" pitchFamily="18" charset="0"/>
              </a:rPr>
              <a:t>Philippians</a:t>
            </a:r>
            <a:r>
              <a:rPr lang="en-US" sz="2000" b="1" i="1" dirty="0" smtClean="0">
                <a:solidFill>
                  <a:srgbClr val="800000"/>
                </a:solidFill>
                <a:latin typeface="Times New Roman" panose="02020603050405020304" pitchFamily="18" charset="0"/>
                <a:cs typeface="Times New Roman" panose="02020603050405020304" pitchFamily="18" charset="0"/>
              </a:rPr>
              <a:t> </a:t>
            </a:r>
            <a:r>
              <a:rPr lang="en-US" b="1" i="1" dirty="0" smtClean="0">
                <a:solidFill>
                  <a:srgbClr val="800000"/>
                </a:solidFill>
                <a:latin typeface="Times New Roman" panose="02020603050405020304" pitchFamily="18" charset="0"/>
                <a:cs typeface="Times New Roman" panose="02020603050405020304" pitchFamily="18" charset="0"/>
              </a:rPr>
              <a:t>3:12-16</a:t>
            </a:r>
            <a:r>
              <a:rPr lang="en-US" sz="18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Press on, not look back, to perfection</a:t>
            </a:r>
            <a:endParaRPr lang="en-US" dirty="0" smtClean="0">
              <a:solidFill>
                <a:srgbClr val="000000"/>
              </a:solidFill>
              <a:latin typeface="Times New Roman" panose="02020603050405020304" pitchFamily="18" charset="0"/>
              <a:cs typeface="Times New Roman" panose="02020603050405020304" pitchFamily="18" charset="0"/>
            </a:endParaRPr>
          </a:p>
          <a:p>
            <a:pPr>
              <a:lnSpc>
                <a:spcPct val="105000"/>
              </a:lnSpc>
              <a:spcBef>
                <a:spcPts val="0"/>
              </a:spcBef>
              <a:spcAft>
                <a:spcPts val="600"/>
              </a:spcAft>
              <a:buClr>
                <a:srgbClr val="800000"/>
              </a:buClr>
              <a:buSzPct val="100000"/>
              <a:buFont typeface="Arial" panose="020B0604020202020204" pitchFamily="34" charset="0"/>
              <a:buChar char="•"/>
            </a:pPr>
            <a:r>
              <a:rPr lang="en-US" dirty="0" smtClean="0">
                <a:solidFill>
                  <a:srgbClr val="000000"/>
                </a:solidFill>
                <a:latin typeface="Times New Roman" panose="02020603050405020304" pitchFamily="18" charset="0"/>
                <a:cs typeface="Times New Roman" panose="02020603050405020304" pitchFamily="18" charset="0"/>
              </a:rPr>
              <a:t>We</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must</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become</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mature</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because</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it</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is</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God’s</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will</a:t>
            </a:r>
            <a:r>
              <a:rPr lang="en-US" sz="2400"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t>
            </a:r>
            <a:r>
              <a:rPr lang="en-US" sz="3000" b="1" i="1" dirty="0" smtClean="0">
                <a:solidFill>
                  <a:srgbClr val="800000"/>
                </a:solidFill>
                <a:latin typeface="Times New Roman" panose="02020603050405020304" pitchFamily="18" charset="0"/>
                <a:cs typeface="Times New Roman" panose="02020603050405020304" pitchFamily="18" charset="0"/>
              </a:rPr>
              <a:t>6:3</a:t>
            </a:r>
            <a:r>
              <a:rPr lang="en-US" dirty="0" smtClean="0">
                <a:solidFill>
                  <a:srgbClr val="000000"/>
                </a:solidFill>
                <a:latin typeface="Times New Roman" panose="02020603050405020304" pitchFamily="18" charset="0"/>
                <a:cs typeface="Times New Roman" panose="02020603050405020304" pitchFamily="18" charset="0"/>
              </a:rPr>
              <a:t>)</a:t>
            </a:r>
            <a:endParaRPr lang="en-US"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6798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 calcmode="lin" valueType="num">
                                      <p:cBhvr>
                                        <p:cTn id="8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1877</TotalTime>
  <Words>145</Words>
  <Application>Microsoft Office PowerPoint</Application>
  <PresentationFormat>On-screen Show (4:3)</PresentationFormat>
  <Paragraphs>17</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Trek</vt:lpstr>
      <vt:lpstr>Pressing on to Perfection</vt:lpstr>
      <vt:lpstr>Hebrews 5:12 - 6:3</vt:lpstr>
      <vt:lpstr>Facts about Pressing on to Perfection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us go on to perfection”</dc:title>
  <dc:creator>Stan Cox;Harry Osborne</dc:creator>
  <cp:lastModifiedBy>Harry</cp:lastModifiedBy>
  <cp:revision>13</cp:revision>
  <dcterms:created xsi:type="dcterms:W3CDTF">2014-10-05T02:08:42Z</dcterms:created>
  <dcterms:modified xsi:type="dcterms:W3CDTF">2015-10-18T13:22:24Z</dcterms:modified>
</cp:coreProperties>
</file>