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notesMasterIdLst>
    <p:notesMasterId r:id="rId45"/>
  </p:notesMasterIdLst>
  <p:handoutMasterIdLst>
    <p:handoutMasterId r:id="rId46"/>
  </p:handoutMasterIdLst>
  <p:sldIdLst>
    <p:sldId id="276" r:id="rId2"/>
    <p:sldId id="256" r:id="rId3"/>
    <p:sldId id="257" r:id="rId4"/>
    <p:sldId id="543" r:id="rId5"/>
    <p:sldId id="472" r:id="rId6"/>
    <p:sldId id="491" r:id="rId7"/>
    <p:sldId id="544" r:id="rId8"/>
    <p:sldId id="545" r:id="rId9"/>
    <p:sldId id="546" r:id="rId10"/>
    <p:sldId id="259" r:id="rId11"/>
    <p:sldId id="474" r:id="rId12"/>
    <p:sldId id="492" r:id="rId13"/>
    <p:sldId id="493" r:id="rId14"/>
    <p:sldId id="494" r:id="rId15"/>
    <p:sldId id="495" r:id="rId16"/>
    <p:sldId id="502" r:id="rId17"/>
    <p:sldId id="496" r:id="rId18"/>
    <p:sldId id="503" r:id="rId19"/>
    <p:sldId id="505" r:id="rId20"/>
    <p:sldId id="504" r:id="rId21"/>
    <p:sldId id="497" r:id="rId22"/>
    <p:sldId id="506" r:id="rId23"/>
    <p:sldId id="498" r:id="rId24"/>
    <p:sldId id="540" r:id="rId25"/>
    <p:sldId id="509" r:id="rId26"/>
    <p:sldId id="510" r:id="rId27"/>
    <p:sldId id="541" r:id="rId28"/>
    <p:sldId id="511" r:id="rId29"/>
    <p:sldId id="512" r:id="rId30"/>
    <p:sldId id="542" r:id="rId31"/>
    <p:sldId id="513" r:id="rId32"/>
    <p:sldId id="481" r:id="rId33"/>
    <p:sldId id="534" r:id="rId34"/>
    <p:sldId id="537" r:id="rId35"/>
    <p:sldId id="517" r:id="rId36"/>
    <p:sldId id="518" r:id="rId37"/>
    <p:sldId id="519" r:id="rId38"/>
    <p:sldId id="538" r:id="rId39"/>
    <p:sldId id="520" r:id="rId40"/>
    <p:sldId id="521" r:id="rId41"/>
    <p:sldId id="539" r:id="rId42"/>
    <p:sldId id="522" r:id="rId43"/>
    <p:sldId id="523"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8" autoAdjust="0"/>
    <p:restoredTop sz="94672" autoAdjust="0"/>
  </p:normalViewPr>
  <p:slideViewPr>
    <p:cSldViewPr>
      <p:cViewPr varScale="1">
        <p:scale>
          <a:sx n="70" d="100"/>
          <a:sy n="70" d="100"/>
        </p:scale>
        <p:origin x="-510" y="-108"/>
      </p:cViewPr>
      <p:guideLst>
        <p:guide orient="horz" pos="2160"/>
        <p:guide pos="2880"/>
      </p:guideLst>
    </p:cSldViewPr>
  </p:slideViewPr>
  <p:outlineViewPr>
    <p:cViewPr>
      <p:scale>
        <a:sx n="33" d="100"/>
        <a:sy n="33" d="100"/>
      </p:scale>
      <p:origin x="0" y="692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30F075DF-3BD0-4A32-BCDA-CBF9F3167C90}" type="datetimeFigureOut">
              <a:rPr lang="en-US"/>
              <a:pPr/>
              <a:t>11/8/2015</a:t>
            </a:fld>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E218714-E051-4FA5-BEFA-EA4885AAA4AA}" type="slidenum">
              <a:rPr lang="en-US"/>
              <a:pPr/>
              <a:t>‹#›</a:t>
            </a:fld>
            <a:endParaRPr lang="en-US"/>
          </a:p>
        </p:txBody>
      </p:sp>
    </p:spTree>
    <p:extLst>
      <p:ext uri="{BB962C8B-B14F-4D97-AF65-F5344CB8AC3E}">
        <p14:creationId xmlns:p14="http://schemas.microsoft.com/office/powerpoint/2010/main" xmlns="" val="2225964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E986BB9-2649-446F-B0A3-F400982B0522}" type="slidenum">
              <a:rPr lang="en-US"/>
              <a:pPr>
                <a:defRPr/>
              </a:pPr>
              <a:t>‹#›</a:t>
            </a:fld>
            <a:endParaRPr lang="en-US"/>
          </a:p>
        </p:txBody>
      </p:sp>
    </p:spTree>
    <p:extLst>
      <p:ext uri="{BB962C8B-B14F-4D97-AF65-F5344CB8AC3E}">
        <p14:creationId xmlns:p14="http://schemas.microsoft.com/office/powerpoint/2010/main" xmlns="" val="740269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E82088E-0993-476D-B32F-993D6C5F1043}" type="slidenum">
              <a:rPr lang="en-US" smtClean="0"/>
              <a:pPr/>
              <a:t>10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9431E22-80E6-43B6-B853-AD87BC95987A}" type="slidenum">
              <a:rPr lang="en-US" smtClean="0"/>
              <a:pPr/>
              <a:t>2</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40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41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42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43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F59C05F8-869E-4D54-9CC1-DC209CD291E1}"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7DB02C-99B3-4C5D-847F-0D9CBCA62CB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78E4AE9-1913-4871-AD51-304CA9B075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pPr>
              <a:defRPr/>
            </a:pPr>
            <a:endParaRPr lang="en-US"/>
          </a:p>
        </p:txBody>
      </p:sp>
      <p:sp>
        <p:nvSpPr>
          <p:cNvPr id="15" name="Slide Number Placeholder 14"/>
          <p:cNvSpPr>
            <a:spLocks noGrp="1"/>
          </p:cNvSpPr>
          <p:nvPr>
            <p:ph type="sldNum" sz="quarter" idx="11"/>
          </p:nvPr>
        </p:nvSpPr>
        <p:spPr/>
        <p:txBody>
          <a:bodyPr/>
          <a:lstStyle/>
          <a:p>
            <a:pPr>
              <a:defRPr/>
            </a:pPr>
            <a:fld id="{8F7CF777-6248-4343-8B5F-352DCBD9A9F5}" type="slidenum">
              <a:rPr lang="en-US" smtClean="0"/>
              <a:pPr>
                <a:defRPr/>
              </a:pPr>
              <a:t>‹#›</a:t>
            </a:fld>
            <a:endParaRPr lang="en-US"/>
          </a:p>
        </p:txBody>
      </p:sp>
      <p:sp>
        <p:nvSpPr>
          <p:cNvPr id="16" name="Footer Placeholder 15"/>
          <p:cNvSpPr>
            <a:spLocks noGrp="1"/>
          </p:cNvSpPr>
          <p:nvPr>
            <p:ph type="ftr" sz="quarter" idx="12"/>
          </p:nvPr>
        </p:nvSpPr>
        <p:spPr/>
        <p:txBody>
          <a:body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p:txBody>
          <a:bodyPr/>
          <a:lstStyle/>
          <a:p>
            <a:pPr>
              <a:defRPr/>
            </a:pPr>
            <a:fld id="{1553B6F1-0B29-457A-988A-87535D87B095}"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33B5CD7B-ACC7-42D1-A969-9DE4012153D9}"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pPr>
              <a:defRPr/>
            </a:pPr>
            <a:endParaRPr lang="en-US"/>
          </a:p>
        </p:txBody>
      </p:sp>
      <p:sp>
        <p:nvSpPr>
          <p:cNvPr id="15" name="Slide Number Placeholder 14"/>
          <p:cNvSpPr>
            <a:spLocks noGrp="1"/>
          </p:cNvSpPr>
          <p:nvPr>
            <p:ph type="sldNum" sz="quarter" idx="11"/>
          </p:nvPr>
        </p:nvSpPr>
        <p:spPr/>
        <p:txBody>
          <a:bodyPr/>
          <a:lstStyle/>
          <a:p>
            <a:pPr>
              <a:defRPr/>
            </a:pPr>
            <a:fld id="{312CC842-9B13-4972-92E0-DFC4A2275236}" type="slidenum">
              <a:rPr lang="en-US" smtClean="0"/>
              <a:pPr>
                <a:defRPr/>
              </a:pPr>
              <a:t>‹#›</a:t>
            </a:fld>
            <a:endParaRPr lang="en-US"/>
          </a:p>
        </p:txBody>
      </p:sp>
      <p:sp>
        <p:nvSpPr>
          <p:cNvPr id="16" name="Footer Placeholder 15"/>
          <p:cNvSpPr>
            <a:spLocks noGrp="1"/>
          </p:cNvSpPr>
          <p:nvPr>
            <p:ph type="ftr" sz="quarter" idx="12"/>
          </p:nvPr>
        </p:nvSpPr>
        <p:spPr/>
        <p:txBody>
          <a:body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35403EC8-9690-4288-A4A9-B6F0177B8AC5}"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1"/>
          </p:nvPr>
        </p:nvSpPr>
        <p:spPr/>
        <p:txBody>
          <a:bodyPr/>
          <a:lstStyle/>
          <a:p>
            <a:pPr>
              <a:defRPr/>
            </a:pPr>
            <a:fld id="{3BB77CB9-458A-425D-B5BB-7D4ED68A7720}" type="slidenum">
              <a:rPr lang="en-US" smtClean="0"/>
              <a:pPr>
                <a:defRPr/>
              </a:pPr>
              <a:t>‹#›</a:t>
            </a:fld>
            <a:endParaRPr lang="en-US"/>
          </a:p>
        </p:txBody>
      </p:sp>
      <p:sp>
        <p:nvSpPr>
          <p:cNvPr id="7" name="Footer Placeholder 6"/>
          <p:cNvSpPr>
            <a:spLocks noGrp="1"/>
          </p:cNvSpPr>
          <p:nvPr>
            <p:ph type="ftr" sz="quarter" idx="12"/>
          </p:nvPr>
        </p:nvSpPr>
        <p:spPr/>
        <p:txBody>
          <a:body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DC5DCA7A-2C24-49EC-8C61-4F8774A0CCB7}"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pPr>
              <a:defRPr/>
            </a:pPr>
            <a:endParaRPr lang="en-US"/>
          </a:p>
        </p:txBody>
      </p:sp>
      <p:sp>
        <p:nvSpPr>
          <p:cNvPr id="14" name="Slide Number Placeholder 13"/>
          <p:cNvSpPr>
            <a:spLocks noGrp="1"/>
          </p:cNvSpPr>
          <p:nvPr>
            <p:ph type="sldNum" sz="quarter" idx="11"/>
          </p:nvPr>
        </p:nvSpPr>
        <p:spPr/>
        <p:txBody>
          <a:bodyPr/>
          <a:lstStyle/>
          <a:p>
            <a:pPr>
              <a:defRPr/>
            </a:pPr>
            <a:fld id="{17C6F162-84EB-4B35-8405-48BBDF32E9AF}" type="slidenum">
              <a:rPr lang="en-US" smtClean="0"/>
              <a:pPr>
                <a:defRPr/>
              </a:pPr>
              <a:t>‹#›</a:t>
            </a:fld>
            <a:endParaRPr lang="en-US"/>
          </a:p>
        </p:txBody>
      </p:sp>
      <p:sp>
        <p:nvSpPr>
          <p:cNvPr id="15" name="Footer Placeholder 14"/>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a:defRPr/>
            </a:pPr>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a:defRPr/>
            </a:pPr>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pPr>
              <a:defRPr/>
            </a:pPr>
            <a:fld id="{6F5D8529-7322-4923-8C2E-A67687F7DCB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81000" y="381000"/>
            <a:ext cx="8305800" cy="6096000"/>
          </a:xfrm>
        </p:spPr>
        <p:txBody>
          <a:bodyPr/>
          <a:lstStyle/>
          <a:p>
            <a:pPr algn="ctr" eaLnBrk="1" hangingPunct="1">
              <a:buNone/>
            </a:pPr>
            <a:r>
              <a:rPr lang="en-US" sz="4400" dirty="0" smtClean="0"/>
              <a:t>For you are all sons of God through faith in Christ Jesus. </a:t>
            </a:r>
            <a:r>
              <a:rPr lang="en-US" sz="4400" b="1" baseline="30000" dirty="0" smtClean="0"/>
              <a:t>27</a:t>
            </a:r>
            <a:r>
              <a:rPr lang="en-US" sz="4400" dirty="0" smtClean="0"/>
              <a:t> For as many of you as were baptized into Christ have put on Christ.</a:t>
            </a:r>
          </a:p>
          <a:p>
            <a:pPr algn="ctr" eaLnBrk="1" hangingPunct="1">
              <a:buNone/>
            </a:pPr>
            <a:endParaRPr lang="en-US" sz="4400" dirty="0" smtClean="0"/>
          </a:p>
          <a:p>
            <a:pPr algn="ctr" eaLnBrk="1" hangingPunct="1">
              <a:buNone/>
            </a:pPr>
            <a:r>
              <a:rPr lang="en-US" sz="4400" dirty="0" smtClean="0"/>
              <a:t>Gal. 3:26-27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1 Cor. 7:14</a:t>
            </a:r>
          </a:p>
          <a:p>
            <a:pPr lvl="1" eaLnBrk="1" hangingPunct="1">
              <a:lnSpc>
                <a:spcPct val="90000"/>
              </a:lnSpc>
            </a:pPr>
            <a:r>
              <a:rPr lang="en-US" dirty="0" smtClean="0"/>
              <a:t>For the unbelieving husband is sanctified by the wife, and the unbelieving wife is sanctified by the husband; otherwise your children would be unclean, but now they are holy.</a:t>
            </a:r>
            <a:endParaRPr lang="en-US" i="1" dirty="0" smtClean="0"/>
          </a:p>
          <a:p>
            <a:pPr lvl="1" eaLnBrk="1" hangingPunct="1">
              <a:lnSpc>
                <a:spcPct val="90000"/>
              </a:lnSpc>
              <a:buNone/>
            </a:pPr>
            <a:r>
              <a:rPr lang="en-US" b="1" i="1" dirty="0" smtClean="0"/>
              <a:t>			</a:t>
            </a:r>
            <a:endParaRPr lang="en-US" b="1" dirty="0" smtClean="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2 Tim. 1:5</a:t>
            </a:r>
          </a:p>
          <a:p>
            <a:pPr lvl="1" eaLnBrk="1" hangingPunct="1">
              <a:lnSpc>
                <a:spcPct val="90000"/>
              </a:lnSpc>
            </a:pPr>
            <a:r>
              <a:rPr lang="en-US" dirty="0" smtClean="0"/>
              <a:t>when I call to remembrance the genuine faith that is in you, which dwelt first in your grandmother Lois and your mother Eunice, and I am persuaded is in you also.</a:t>
            </a:r>
          </a:p>
          <a:p>
            <a:pPr eaLnBrk="1" hangingPunct="1">
              <a:lnSpc>
                <a:spcPct val="90000"/>
              </a:lnSpc>
            </a:pPr>
            <a:r>
              <a:rPr lang="en-US" dirty="0" smtClean="0"/>
              <a:t>2 Tim. 3:14-15</a:t>
            </a:r>
          </a:p>
          <a:p>
            <a:pPr lvl="1" eaLnBrk="1" hangingPunct="1">
              <a:lnSpc>
                <a:spcPct val="90000"/>
              </a:lnSpc>
            </a:pPr>
            <a:r>
              <a:rPr lang="en-US" dirty="0" smtClean="0"/>
              <a:t> But you must continue in the things which you have learned and been assured of, knowing from whom you have learned </a:t>
            </a:r>
            <a:r>
              <a:rPr lang="en-US" i="1" dirty="0" smtClean="0"/>
              <a:t>them,</a:t>
            </a:r>
            <a:r>
              <a:rPr lang="en-US" dirty="0" smtClean="0"/>
              <a:t> </a:t>
            </a:r>
            <a:r>
              <a:rPr lang="en-US" b="1" baseline="30000" dirty="0" smtClean="0"/>
              <a:t>15</a:t>
            </a:r>
            <a:r>
              <a:rPr lang="en-US" dirty="0" smtClean="0"/>
              <a:t> and that from childhood you have known the Holy Scriptures, which are able to make you wise for salvation through faith which is in Christ Jesus.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Col. 4:5-6</a:t>
            </a:r>
          </a:p>
          <a:p>
            <a:pPr lvl="1" eaLnBrk="1" hangingPunct="1">
              <a:lnSpc>
                <a:spcPct val="90000"/>
              </a:lnSpc>
            </a:pPr>
            <a:r>
              <a:rPr lang="en-US" dirty="0" smtClean="0"/>
              <a:t>Walk in wisdom toward those </a:t>
            </a:r>
            <a:r>
              <a:rPr lang="en-US" i="1" dirty="0" smtClean="0"/>
              <a:t>who are</a:t>
            </a:r>
            <a:r>
              <a:rPr lang="en-US" dirty="0" smtClean="0"/>
              <a:t> outside, redeeming the time. </a:t>
            </a:r>
            <a:r>
              <a:rPr lang="en-US" b="1" baseline="30000" dirty="0" smtClean="0"/>
              <a:t>6</a:t>
            </a:r>
            <a:r>
              <a:rPr lang="en-US" dirty="0" smtClean="0"/>
              <a:t> </a:t>
            </a:r>
            <a:r>
              <a:rPr lang="en-US" i="1" dirty="0" smtClean="0"/>
              <a:t>Let</a:t>
            </a:r>
            <a:r>
              <a:rPr lang="en-US" dirty="0" smtClean="0"/>
              <a:t> your speech always </a:t>
            </a:r>
            <a:r>
              <a:rPr lang="en-US" i="1" dirty="0" smtClean="0"/>
              <a:t>be</a:t>
            </a:r>
            <a:r>
              <a:rPr lang="en-US" dirty="0" smtClean="0"/>
              <a:t> with grace, seasoned with salt, that you may know how you ought to answer each one.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Matt. 5:13-16</a:t>
            </a:r>
          </a:p>
          <a:p>
            <a:pPr lvl="1" eaLnBrk="1" hangingPunct="1">
              <a:lnSpc>
                <a:spcPct val="90000"/>
              </a:lnSpc>
            </a:pPr>
            <a:r>
              <a:rPr lang="en-US" dirty="0" smtClean="0"/>
              <a:t>“You are the salt of the earth; but if the salt loses its flavor, how shall it be seasoned? It is then good for nothing but to be thrown out and trampled underfoot by men. </a:t>
            </a:r>
            <a:br>
              <a:rPr lang="en-US" dirty="0" smtClean="0"/>
            </a:br>
            <a:r>
              <a:rPr lang="en-US" b="1" baseline="30000" dirty="0" smtClean="0"/>
              <a:t>14</a:t>
            </a:r>
            <a:r>
              <a:rPr lang="en-US" dirty="0" smtClean="0"/>
              <a:t> “You are the light of the world. A city that is set on a hill cannot be hidden. </a:t>
            </a:r>
            <a:r>
              <a:rPr lang="en-US" b="1" baseline="30000" dirty="0" smtClean="0"/>
              <a:t>15</a:t>
            </a:r>
            <a:r>
              <a:rPr lang="en-US" dirty="0" smtClean="0"/>
              <a:t> Nor do they light a lamp and put it under a basket, but on a </a:t>
            </a:r>
            <a:r>
              <a:rPr lang="en-US" dirty="0" err="1" smtClean="0"/>
              <a:t>lampstand</a:t>
            </a:r>
            <a:r>
              <a:rPr lang="en-US" dirty="0" smtClean="0"/>
              <a:t>, and it gives light to all </a:t>
            </a:r>
            <a:r>
              <a:rPr lang="en-US" i="1" dirty="0" smtClean="0"/>
              <a:t>who are</a:t>
            </a:r>
            <a:r>
              <a:rPr lang="en-US" dirty="0" smtClean="0"/>
              <a:t> in the house. </a:t>
            </a:r>
            <a:r>
              <a:rPr lang="en-US" b="1" baseline="30000" dirty="0" smtClean="0"/>
              <a:t>16</a:t>
            </a:r>
            <a:r>
              <a:rPr lang="en-US" dirty="0" smtClean="0"/>
              <a:t> Let your light so shine before men, that they may see your good works and glorify your Father in heaven.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2 Cor. 9:2</a:t>
            </a:r>
          </a:p>
          <a:p>
            <a:pPr lvl="1" eaLnBrk="1" hangingPunct="1">
              <a:lnSpc>
                <a:spcPct val="90000"/>
              </a:lnSpc>
            </a:pPr>
            <a:r>
              <a:rPr lang="en-US" dirty="0" smtClean="0"/>
              <a:t>for I know your willingness, about which I boast of you to the Macedonians, that Achaia was ready a year ago; and your zeal has stirred up the majority.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algn="ctr" eaLnBrk="1" hangingPunct="1">
              <a:lnSpc>
                <a:spcPct val="90000"/>
              </a:lnSpc>
              <a:buNone/>
            </a:pPr>
            <a:r>
              <a:rPr lang="en-US" b="1" dirty="0" smtClean="0"/>
              <a:t>THE INFLUENCE OF THE RIGHTEOUS PERSON DOES NOT REMOVE THE </a:t>
            </a:r>
            <a:r>
              <a:rPr lang="en-US" b="1" u="sng" dirty="0" smtClean="0"/>
              <a:t>PERSONAL RESPONSIBILITY</a:t>
            </a:r>
            <a:r>
              <a:rPr lang="en-US" b="1" dirty="0" smtClean="0"/>
              <a:t> OF EACH PERSON</a:t>
            </a:r>
          </a:p>
          <a:p>
            <a:pPr marL="514350" indent="-514350" eaLnBrk="1" hangingPunct="1">
              <a:lnSpc>
                <a:spcPct val="90000"/>
              </a:lnSpc>
              <a:buFont typeface="+mj-lt"/>
              <a:buAutoNum type="arabicPeriod"/>
            </a:pPr>
            <a:r>
              <a:rPr lang="en-US" b="1" u="sng" dirty="0" smtClean="0"/>
              <a:t>In a Marriage</a:t>
            </a:r>
          </a:p>
          <a:p>
            <a:pPr marL="914400" lvl="1" indent="-514350" eaLnBrk="1" hangingPunct="1">
              <a:lnSpc>
                <a:spcPct val="90000"/>
              </a:lnSpc>
            </a:pPr>
            <a:r>
              <a:rPr lang="en-US" sz="3200" dirty="0" smtClean="0"/>
              <a:t>Unbeliever must obey the Gospel</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1 Peter 3:1-2</a:t>
            </a:r>
          </a:p>
          <a:p>
            <a:pPr lvl="1" eaLnBrk="1" hangingPunct="1">
              <a:lnSpc>
                <a:spcPct val="90000"/>
              </a:lnSpc>
            </a:pPr>
            <a:r>
              <a:rPr lang="en-US" dirty="0" smtClean="0"/>
              <a:t>Wives, likewise, </a:t>
            </a:r>
            <a:r>
              <a:rPr lang="en-US" i="1" dirty="0" smtClean="0"/>
              <a:t>be</a:t>
            </a:r>
            <a:r>
              <a:rPr lang="en-US" dirty="0" smtClean="0"/>
              <a:t> submissive to your own husbands, that even if some do not obey the word, they, without a word, may be won by the conduct of their wives, </a:t>
            </a:r>
            <a:r>
              <a:rPr lang="en-US" b="1" baseline="30000" dirty="0" smtClean="0"/>
              <a:t>2</a:t>
            </a:r>
            <a:r>
              <a:rPr lang="en-US" dirty="0" smtClean="0"/>
              <a:t> when they observe your chaste </a:t>
            </a:r>
            <a:r>
              <a:rPr lang="en-US" dirty="0" err="1" smtClean="0"/>
              <a:t>conduct</a:t>
            </a:r>
            <a:r>
              <a:rPr lang="en-US" i="1" dirty="0" err="1" smtClean="0"/>
              <a:t>accompanied</a:t>
            </a:r>
            <a:r>
              <a:rPr lang="en-US" dirty="0" smtClean="0"/>
              <a:t> by fear.</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algn="ctr" eaLnBrk="1" hangingPunct="1">
              <a:lnSpc>
                <a:spcPct val="90000"/>
              </a:lnSpc>
              <a:buNone/>
            </a:pPr>
            <a:r>
              <a:rPr lang="en-US" b="1" dirty="0" smtClean="0"/>
              <a:t>THE INFLUENCE OF THE RIGHTEOUS PERSON DOES NOT REMOVE THE </a:t>
            </a:r>
            <a:r>
              <a:rPr lang="en-US" b="1" u="sng" dirty="0" smtClean="0"/>
              <a:t>PERSONAL RESPONSIBILITY</a:t>
            </a:r>
            <a:r>
              <a:rPr lang="en-US" b="1" dirty="0" smtClean="0"/>
              <a:t> OF EACH PERSON</a:t>
            </a:r>
          </a:p>
          <a:p>
            <a:pPr marL="514350" indent="-514350" eaLnBrk="1" hangingPunct="1">
              <a:lnSpc>
                <a:spcPct val="90000"/>
              </a:lnSpc>
              <a:buFont typeface="+mj-lt"/>
              <a:buAutoNum type="arabicPeriod"/>
            </a:pPr>
            <a:r>
              <a:rPr lang="en-US" b="1" u="sng" dirty="0" smtClean="0"/>
              <a:t>In a Marriage</a:t>
            </a:r>
          </a:p>
          <a:p>
            <a:pPr marL="914400" lvl="1" indent="-514350" eaLnBrk="1" hangingPunct="1">
              <a:lnSpc>
                <a:spcPct val="90000"/>
              </a:lnSpc>
            </a:pPr>
            <a:r>
              <a:rPr lang="en-US" sz="3200" dirty="0" smtClean="0"/>
              <a:t>Unbeliever must obey the Gospel</a:t>
            </a:r>
          </a:p>
          <a:p>
            <a:pPr marL="514350" indent="-514350" eaLnBrk="1" hangingPunct="1">
              <a:lnSpc>
                <a:spcPct val="90000"/>
              </a:lnSpc>
              <a:buFont typeface="+mj-lt"/>
              <a:buAutoNum type="arabicPeriod"/>
            </a:pPr>
            <a:r>
              <a:rPr lang="en-US" b="1" u="sng" dirty="0" smtClean="0"/>
              <a:t>In the Home</a:t>
            </a:r>
          </a:p>
          <a:p>
            <a:pPr marL="914400" lvl="1" indent="-514350" eaLnBrk="1" hangingPunct="1">
              <a:lnSpc>
                <a:spcPct val="90000"/>
              </a:lnSpc>
            </a:pPr>
            <a:r>
              <a:rPr lang="en-US" sz="3200" dirty="0" smtClean="0"/>
              <a:t>Child grows to accountability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Isa. 59:2</a:t>
            </a:r>
          </a:p>
          <a:p>
            <a:pPr lvl="1" eaLnBrk="1" hangingPunct="1">
              <a:lnSpc>
                <a:spcPct val="90000"/>
              </a:lnSpc>
            </a:pPr>
            <a:r>
              <a:rPr lang="en-US" dirty="0" smtClean="0"/>
              <a:t> But your iniquities have separated you from your God; </a:t>
            </a:r>
            <a:br>
              <a:rPr lang="en-US" dirty="0" smtClean="0"/>
            </a:br>
            <a:r>
              <a:rPr lang="en-US" dirty="0" smtClean="0"/>
              <a:t>      And your sins have hidden </a:t>
            </a:r>
            <a:r>
              <a:rPr lang="en-US" i="1" dirty="0" smtClean="0"/>
              <a:t>His</a:t>
            </a:r>
            <a:r>
              <a:rPr lang="en-US" dirty="0" smtClean="0"/>
              <a:t> face from you, </a:t>
            </a:r>
            <a:br>
              <a:rPr lang="en-US" dirty="0" smtClean="0"/>
            </a:br>
            <a:r>
              <a:rPr lang="en-US" dirty="0" smtClean="0"/>
              <a:t>      So that He will not hear.</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219200"/>
            <a:ext cx="8382000" cy="1066800"/>
          </a:xfrm>
        </p:spPr>
        <p:txBody>
          <a:bodyPr/>
          <a:lstStyle/>
          <a:p>
            <a:pPr algn="ctr" eaLnBrk="1" fontAlgn="auto" hangingPunct="1">
              <a:spcAft>
                <a:spcPts val="0"/>
              </a:spcAft>
              <a:defRPr/>
            </a:pPr>
            <a:r>
              <a:rPr lang="en-US" sz="6000" dirty="0" smtClean="0"/>
              <a:t>“Born in the </a:t>
            </a:r>
            <a:r>
              <a:rPr lang="en-US" sz="6000" dirty="0" smtClean="0"/>
              <a:t>Church?”</a:t>
            </a:r>
            <a:endParaRPr lang="en-US" sz="6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algn="ctr" eaLnBrk="1" hangingPunct="1">
              <a:lnSpc>
                <a:spcPct val="90000"/>
              </a:lnSpc>
              <a:buNone/>
            </a:pPr>
            <a:r>
              <a:rPr lang="en-US" b="1" dirty="0" smtClean="0"/>
              <a:t>THE INFLUENCE OF THE RIGHTEOUS PERSON DOES NOT REMOVE THE </a:t>
            </a:r>
            <a:r>
              <a:rPr lang="en-US" b="1" u="sng" dirty="0" smtClean="0"/>
              <a:t>PERSONAL RESPONSIBILITY</a:t>
            </a:r>
            <a:r>
              <a:rPr lang="en-US" b="1" dirty="0" smtClean="0"/>
              <a:t> OF EACH PERSON</a:t>
            </a:r>
          </a:p>
          <a:p>
            <a:pPr marL="514350" indent="-514350" eaLnBrk="1" hangingPunct="1">
              <a:lnSpc>
                <a:spcPct val="90000"/>
              </a:lnSpc>
              <a:buFont typeface="+mj-lt"/>
              <a:buAutoNum type="arabicPeriod"/>
            </a:pPr>
            <a:r>
              <a:rPr lang="en-US" b="1" u="sng" dirty="0" smtClean="0"/>
              <a:t>In a Marriage</a:t>
            </a:r>
          </a:p>
          <a:p>
            <a:pPr marL="914400" lvl="1" indent="-514350" eaLnBrk="1" hangingPunct="1">
              <a:lnSpc>
                <a:spcPct val="90000"/>
              </a:lnSpc>
            </a:pPr>
            <a:r>
              <a:rPr lang="en-US" sz="3200" dirty="0" smtClean="0"/>
              <a:t>Unbeliever must obey the Gospel</a:t>
            </a:r>
          </a:p>
          <a:p>
            <a:pPr marL="514350" indent="-514350" eaLnBrk="1" hangingPunct="1">
              <a:lnSpc>
                <a:spcPct val="90000"/>
              </a:lnSpc>
              <a:buFont typeface="+mj-lt"/>
              <a:buAutoNum type="arabicPeriod"/>
            </a:pPr>
            <a:r>
              <a:rPr lang="en-US" b="1" u="sng" dirty="0" smtClean="0"/>
              <a:t>In the Home</a:t>
            </a:r>
          </a:p>
          <a:p>
            <a:pPr marL="914400" lvl="1" indent="-514350" eaLnBrk="1" hangingPunct="1">
              <a:lnSpc>
                <a:spcPct val="90000"/>
              </a:lnSpc>
            </a:pPr>
            <a:r>
              <a:rPr lang="en-US" sz="3200" dirty="0" smtClean="0"/>
              <a:t>Child grows to accountability</a:t>
            </a:r>
          </a:p>
          <a:p>
            <a:pPr marL="514350" indent="-514350" eaLnBrk="1" hangingPunct="1">
              <a:lnSpc>
                <a:spcPct val="90000"/>
              </a:lnSpc>
              <a:buFont typeface="+mj-lt"/>
              <a:buAutoNum type="arabicPeriod"/>
            </a:pPr>
            <a:r>
              <a:rPr lang="en-US" b="1" u="sng" dirty="0" smtClean="0"/>
              <a:t>In the World</a:t>
            </a:r>
          </a:p>
          <a:p>
            <a:pPr marL="914400" lvl="1" indent="-514350" eaLnBrk="1" hangingPunct="1">
              <a:lnSpc>
                <a:spcPct val="90000"/>
              </a:lnSpc>
            </a:pPr>
            <a:r>
              <a:rPr lang="en-US" sz="3200" dirty="0" smtClean="0"/>
              <a:t>Each person is responsible to God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1 Peter 4:5</a:t>
            </a:r>
          </a:p>
          <a:p>
            <a:pPr lvl="1" eaLnBrk="1" hangingPunct="1">
              <a:lnSpc>
                <a:spcPct val="90000"/>
              </a:lnSpc>
            </a:pPr>
            <a:r>
              <a:rPr lang="en-US" dirty="0" smtClean="0"/>
              <a:t>They will give an account to Him who is ready to judge the living and the dead.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algn="ctr" eaLnBrk="1" hangingPunct="1">
              <a:lnSpc>
                <a:spcPct val="90000"/>
              </a:lnSpc>
              <a:buNone/>
            </a:pPr>
            <a:r>
              <a:rPr lang="en-US" b="1" dirty="0" smtClean="0"/>
              <a:t>THE INFLUENCE OF THE RIGHTEOUS PERSON DOES NOT REMOVE THE </a:t>
            </a:r>
            <a:r>
              <a:rPr lang="en-US" b="1" u="sng" dirty="0" smtClean="0"/>
              <a:t>PERSONAL RESPONSIBILITY</a:t>
            </a:r>
            <a:r>
              <a:rPr lang="en-US" b="1" dirty="0" smtClean="0"/>
              <a:t> OF EACH PERSON</a:t>
            </a:r>
          </a:p>
          <a:p>
            <a:pPr marL="514350" indent="-514350" eaLnBrk="1" hangingPunct="1">
              <a:lnSpc>
                <a:spcPct val="90000"/>
              </a:lnSpc>
              <a:buFont typeface="+mj-lt"/>
              <a:buAutoNum type="arabicPeriod"/>
            </a:pPr>
            <a:r>
              <a:rPr lang="en-US" b="1" u="sng" dirty="0" smtClean="0"/>
              <a:t>In a Marriage</a:t>
            </a:r>
          </a:p>
          <a:p>
            <a:pPr marL="914400" lvl="1" indent="-514350" eaLnBrk="1" hangingPunct="1">
              <a:lnSpc>
                <a:spcPct val="90000"/>
              </a:lnSpc>
            </a:pPr>
            <a:r>
              <a:rPr lang="en-US" sz="3200" dirty="0" smtClean="0"/>
              <a:t>Unbeliever must obey the Gospel</a:t>
            </a:r>
          </a:p>
          <a:p>
            <a:pPr marL="514350" indent="-514350" eaLnBrk="1" hangingPunct="1">
              <a:lnSpc>
                <a:spcPct val="90000"/>
              </a:lnSpc>
              <a:buFont typeface="+mj-lt"/>
              <a:buAutoNum type="arabicPeriod"/>
            </a:pPr>
            <a:r>
              <a:rPr lang="en-US" b="1" u="sng" dirty="0" smtClean="0"/>
              <a:t>In the Home</a:t>
            </a:r>
          </a:p>
          <a:p>
            <a:pPr marL="914400" lvl="1" indent="-514350" eaLnBrk="1" hangingPunct="1">
              <a:lnSpc>
                <a:spcPct val="90000"/>
              </a:lnSpc>
            </a:pPr>
            <a:r>
              <a:rPr lang="en-US" sz="3200" dirty="0" smtClean="0"/>
              <a:t>Child grows to accountability</a:t>
            </a:r>
          </a:p>
          <a:p>
            <a:pPr marL="514350" indent="-514350" eaLnBrk="1" hangingPunct="1">
              <a:lnSpc>
                <a:spcPct val="90000"/>
              </a:lnSpc>
              <a:buFont typeface="+mj-lt"/>
              <a:buAutoNum type="arabicPeriod"/>
            </a:pPr>
            <a:r>
              <a:rPr lang="en-US" b="1" u="sng" dirty="0" smtClean="0"/>
              <a:t>In the World</a:t>
            </a:r>
          </a:p>
          <a:p>
            <a:pPr marL="914400" lvl="1" indent="-514350" eaLnBrk="1" hangingPunct="1">
              <a:lnSpc>
                <a:spcPct val="90000"/>
              </a:lnSpc>
            </a:pPr>
            <a:r>
              <a:rPr lang="en-US" sz="3200" dirty="0" smtClean="0"/>
              <a:t>Each person is responsible to God</a:t>
            </a:r>
          </a:p>
          <a:p>
            <a:pPr marL="514350" indent="-514350" eaLnBrk="1" hangingPunct="1">
              <a:lnSpc>
                <a:spcPct val="90000"/>
              </a:lnSpc>
              <a:buFont typeface="+mj-lt"/>
              <a:buAutoNum type="arabicPeriod"/>
            </a:pPr>
            <a:r>
              <a:rPr lang="en-US" b="1" u="sng" dirty="0" smtClean="0"/>
              <a:t>In the Church</a:t>
            </a:r>
          </a:p>
          <a:p>
            <a:pPr marL="914400" lvl="1" indent="-514350" eaLnBrk="1" hangingPunct="1">
              <a:lnSpc>
                <a:spcPct val="90000"/>
              </a:lnSpc>
            </a:pPr>
            <a:r>
              <a:rPr lang="en-US" sz="3200" dirty="0" smtClean="0"/>
              <a:t>Each bears his own burdens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Gal. 6:5</a:t>
            </a:r>
          </a:p>
          <a:p>
            <a:pPr lvl="1" eaLnBrk="1" hangingPunct="1">
              <a:lnSpc>
                <a:spcPct val="90000"/>
              </a:lnSpc>
            </a:pPr>
            <a:r>
              <a:rPr lang="en-US" dirty="0" smtClean="0"/>
              <a:t>For each one shall bear his own load.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4400" dirty="0" smtClean="0"/>
              <a:t>Faith by Association</a:t>
            </a:r>
          </a:p>
          <a:p>
            <a:pPr lvl="1" eaLnBrk="1" hangingPunct="1">
              <a:lnSpc>
                <a:spcPct val="90000"/>
              </a:lnSpc>
            </a:pPr>
            <a:r>
              <a:rPr lang="en-US" sz="4400" dirty="0" smtClean="0"/>
              <a:t>Is not true Faith</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2800" dirty="0" smtClean="0"/>
              <a:t>John 6:70</a:t>
            </a:r>
          </a:p>
          <a:p>
            <a:pPr lvl="1" eaLnBrk="1" hangingPunct="1">
              <a:lnSpc>
                <a:spcPct val="90000"/>
              </a:lnSpc>
            </a:pPr>
            <a:r>
              <a:rPr lang="en-US" dirty="0" smtClean="0"/>
              <a:t>Jesus answered them, “Did I not choose you, the twelve, and one of you is a devil?”</a:t>
            </a:r>
          </a:p>
          <a:p>
            <a:pPr eaLnBrk="1" hangingPunct="1">
              <a:lnSpc>
                <a:spcPct val="90000"/>
              </a:lnSpc>
            </a:pPr>
            <a:r>
              <a:rPr lang="en-US" sz="2800" dirty="0" smtClean="0"/>
              <a:t>Job 1:1</a:t>
            </a:r>
          </a:p>
          <a:p>
            <a:pPr lvl="1" eaLnBrk="1" hangingPunct="1">
              <a:lnSpc>
                <a:spcPct val="90000"/>
              </a:lnSpc>
            </a:pPr>
            <a:r>
              <a:rPr lang="en-US" dirty="0" smtClean="0"/>
              <a:t>There was a man in the land of </a:t>
            </a:r>
            <a:r>
              <a:rPr lang="en-US" dirty="0" err="1" smtClean="0"/>
              <a:t>Uz</a:t>
            </a:r>
            <a:r>
              <a:rPr lang="en-US" dirty="0" smtClean="0"/>
              <a:t>, whose name </a:t>
            </a:r>
            <a:r>
              <a:rPr lang="en-US" i="1" dirty="0" smtClean="0"/>
              <a:t>was</a:t>
            </a:r>
            <a:r>
              <a:rPr lang="en-US" dirty="0" smtClean="0"/>
              <a:t> Job; and that man was blameless and upright, and one who feared God and shunned evil.</a:t>
            </a:r>
          </a:p>
          <a:p>
            <a:pPr eaLnBrk="1" hangingPunct="1">
              <a:lnSpc>
                <a:spcPct val="90000"/>
              </a:lnSpc>
            </a:pPr>
            <a:r>
              <a:rPr lang="en-US" sz="2800" dirty="0" smtClean="0"/>
              <a:t>Job 2:9-10</a:t>
            </a:r>
          </a:p>
          <a:p>
            <a:pPr lvl="1" eaLnBrk="1" hangingPunct="1">
              <a:lnSpc>
                <a:spcPct val="90000"/>
              </a:lnSpc>
            </a:pPr>
            <a:r>
              <a:rPr lang="en-US" dirty="0" smtClean="0"/>
              <a:t>Then his wife said to him, “Do you still hold fast to your integrity? Curse God and die!” </a:t>
            </a:r>
            <a:br>
              <a:rPr lang="en-US" dirty="0" smtClean="0"/>
            </a:br>
            <a:r>
              <a:rPr lang="en-US" b="1" baseline="30000" dirty="0" smtClean="0"/>
              <a:t>10</a:t>
            </a:r>
            <a:r>
              <a:rPr lang="en-US" dirty="0" smtClean="0"/>
              <a:t> But he said to her, “You speak as one of the foolish women speaks. Shall we indeed accept good from God, and shall we not accept adversity?” In all this Job did not sin with his lips.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5" dur="500"/>
                                        <p:tgtEl>
                                          <p:spTgt spid="17409">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18" dur="500"/>
                                        <p:tgtEl>
                                          <p:spTgt spid="174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John 12:42-43</a:t>
            </a:r>
          </a:p>
          <a:p>
            <a:pPr lvl="1" eaLnBrk="1" hangingPunct="1">
              <a:lnSpc>
                <a:spcPct val="90000"/>
              </a:lnSpc>
            </a:pPr>
            <a:r>
              <a:rPr lang="en-US" dirty="0" smtClean="0"/>
              <a:t>Nevertheless even among the rulers many believed in Him, but because of the Pharisees they did not confess </a:t>
            </a:r>
            <a:r>
              <a:rPr lang="en-US" i="1" dirty="0" smtClean="0"/>
              <a:t>Him,</a:t>
            </a:r>
            <a:r>
              <a:rPr lang="en-US" dirty="0" smtClean="0"/>
              <a:t> lest they should be put out of the synagogue; </a:t>
            </a:r>
            <a:r>
              <a:rPr lang="en-US" b="1" baseline="30000" dirty="0" smtClean="0"/>
              <a:t>43</a:t>
            </a:r>
            <a:r>
              <a:rPr lang="en-US" dirty="0" smtClean="0"/>
              <a:t> for they loved the praise of men more than the praise of God.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4400" dirty="0" smtClean="0"/>
              <a:t>Faith by Association</a:t>
            </a:r>
          </a:p>
          <a:p>
            <a:pPr lvl="1" eaLnBrk="1" hangingPunct="1">
              <a:lnSpc>
                <a:spcPct val="90000"/>
              </a:lnSpc>
            </a:pPr>
            <a:r>
              <a:rPr lang="en-US" sz="4400" dirty="0" smtClean="0"/>
              <a:t>Is not true Faith</a:t>
            </a:r>
          </a:p>
          <a:p>
            <a:pPr eaLnBrk="1" hangingPunct="1">
              <a:lnSpc>
                <a:spcPct val="90000"/>
              </a:lnSpc>
            </a:pPr>
            <a:r>
              <a:rPr lang="en-US" sz="4400" dirty="0" smtClean="0"/>
              <a:t>Repentance by Association</a:t>
            </a:r>
          </a:p>
          <a:p>
            <a:pPr lvl="1" eaLnBrk="1" hangingPunct="1">
              <a:lnSpc>
                <a:spcPct val="90000"/>
              </a:lnSpc>
            </a:pPr>
            <a:r>
              <a:rPr lang="en-US" sz="4400" dirty="0" smtClean="0"/>
              <a:t>Is not true Repentance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afterEffect">
                                  <p:stCondLst>
                                    <p:cond delay="0"/>
                                  </p:stCondLst>
                                  <p:childTnLst>
                                    <p:set>
                                      <p:cBhvr rctx="PPT">
                                        <p:cTn id="6" dur="indefinite"/>
                                        <p:tgtEl>
                                          <p:spTgt spid="17409">
                                            <p:txEl>
                                              <p:pRg st="0" end="0"/>
                                            </p:txEl>
                                          </p:spTgt>
                                        </p:tgtEl>
                                        <p:attrNameLst>
                                          <p:attrName>style.opacity</p:attrName>
                                        </p:attrNameLst>
                                      </p:cBhvr>
                                      <p:to>
                                        <p:strVal val="0.25"/>
                                      </p:to>
                                    </p:set>
                                    <p:animEffect filter="image" prLst="opacity: 0.25">
                                      <p:cBhvr rctx="IE">
                                        <p:cTn id="7" dur="indefinite"/>
                                        <p:tgtEl>
                                          <p:spTgt spid="17409">
                                            <p:txEl>
                                              <p:pRg st="0" end="0"/>
                                            </p:txEl>
                                          </p:spTgt>
                                        </p:tgtEl>
                                      </p:cBhvr>
                                    </p:animEffect>
                                  </p:childTnLst>
                                </p:cTn>
                              </p:par>
                              <p:par>
                                <p:cTn id="8" presetID="9" presetClass="emph" presetSubtype="0" nodeType="withEffect">
                                  <p:stCondLst>
                                    <p:cond delay="0"/>
                                  </p:stCondLst>
                                  <p:childTnLst>
                                    <p:set>
                                      <p:cBhvr rctx="PPT">
                                        <p:cTn id="9" dur="indefinite"/>
                                        <p:tgtEl>
                                          <p:spTgt spid="17409">
                                            <p:txEl>
                                              <p:pRg st="1" end="1"/>
                                            </p:txEl>
                                          </p:spTgt>
                                        </p:tgtEl>
                                        <p:attrNameLst>
                                          <p:attrName>style.opacity</p:attrName>
                                        </p:attrNameLst>
                                      </p:cBhvr>
                                      <p:to>
                                        <p:strVal val="0.25"/>
                                      </p:to>
                                    </p:set>
                                    <p:animEffect filter="image" prLst="opacity: 0.25">
                                      <p:cBhvr rctx="IE">
                                        <p:cTn id="10" dur="indefinite"/>
                                        <p:tgtEl>
                                          <p:spTgt spid="174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Matt. 3:5-9</a:t>
            </a:r>
          </a:p>
          <a:p>
            <a:pPr lvl="1" eaLnBrk="1" hangingPunct="1">
              <a:lnSpc>
                <a:spcPct val="90000"/>
              </a:lnSpc>
            </a:pPr>
            <a:r>
              <a:rPr lang="en-US" dirty="0" smtClean="0"/>
              <a:t>Then Jerusalem, all Judea, and all the region around the Jordan went out to him </a:t>
            </a:r>
            <a:r>
              <a:rPr lang="en-US" b="1" baseline="30000" dirty="0" smtClean="0"/>
              <a:t>6</a:t>
            </a:r>
            <a:r>
              <a:rPr lang="en-US" dirty="0" smtClean="0"/>
              <a:t> and were baptized by him in the Jordan, confessing their sins. </a:t>
            </a:r>
            <a:br>
              <a:rPr lang="en-US" dirty="0" smtClean="0"/>
            </a:br>
            <a:r>
              <a:rPr lang="en-US" b="1" baseline="30000" dirty="0" smtClean="0"/>
              <a:t>7</a:t>
            </a:r>
            <a:r>
              <a:rPr lang="en-US" dirty="0" smtClean="0"/>
              <a:t> But when he saw many of the Pharisees and Sadducees coming to his baptism, he said to them, “Brood of vipers! Who warned you to flee from the wrath to come? </a:t>
            </a:r>
            <a:r>
              <a:rPr lang="en-US" b="1" baseline="30000" dirty="0" smtClean="0"/>
              <a:t>8</a:t>
            </a:r>
            <a:r>
              <a:rPr lang="en-US" dirty="0" smtClean="0"/>
              <a:t> Therefore bear fruits worthy of repentance, </a:t>
            </a:r>
            <a:r>
              <a:rPr lang="en-US" b="1" baseline="30000" dirty="0" smtClean="0"/>
              <a:t>9</a:t>
            </a:r>
            <a:r>
              <a:rPr lang="en-US" dirty="0" smtClean="0"/>
              <a:t> and do not think to say to yourselves, ‘We have Abraham as </a:t>
            </a:r>
            <a:r>
              <a:rPr lang="en-US" i="1" dirty="0" smtClean="0"/>
              <a:t>our</a:t>
            </a:r>
            <a:r>
              <a:rPr lang="en-US" dirty="0" smtClean="0"/>
              <a:t> father.’ For I say to you that God is able to raise up children to Abraham from these stones.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Acts 19:18-20</a:t>
            </a:r>
          </a:p>
          <a:p>
            <a:pPr lvl="1" eaLnBrk="1" hangingPunct="1">
              <a:lnSpc>
                <a:spcPct val="90000"/>
              </a:lnSpc>
            </a:pPr>
            <a:r>
              <a:rPr lang="en-US" dirty="0" smtClean="0"/>
              <a:t>And many who had believed came confessing and telling their deeds. </a:t>
            </a:r>
            <a:r>
              <a:rPr lang="en-US" b="1" baseline="30000" dirty="0" smtClean="0"/>
              <a:t>19</a:t>
            </a:r>
            <a:r>
              <a:rPr lang="en-US" dirty="0" smtClean="0"/>
              <a:t> Also, many of those who had practiced magic brought their books together and burned </a:t>
            </a:r>
            <a:r>
              <a:rPr lang="en-US" i="1" dirty="0" smtClean="0"/>
              <a:t>them</a:t>
            </a:r>
            <a:r>
              <a:rPr lang="en-US" dirty="0" smtClean="0"/>
              <a:t> in the sight of all. And they counted up the value of them, and </a:t>
            </a:r>
            <a:r>
              <a:rPr lang="en-US" i="1" dirty="0" smtClean="0"/>
              <a:t>it</a:t>
            </a:r>
            <a:r>
              <a:rPr lang="en-US" dirty="0" smtClean="0"/>
              <a:t> totaled fifty thousand </a:t>
            </a:r>
            <a:r>
              <a:rPr lang="en-US" i="1" dirty="0" smtClean="0"/>
              <a:t>pieces</a:t>
            </a:r>
            <a:r>
              <a:rPr lang="en-US" dirty="0" smtClean="0"/>
              <a:t> of silver. </a:t>
            </a:r>
            <a:r>
              <a:rPr lang="en-US" b="1" baseline="30000" dirty="0" smtClean="0"/>
              <a:t>20</a:t>
            </a:r>
            <a:r>
              <a:rPr lang="en-US" dirty="0" smtClean="0"/>
              <a:t> So the word of the Lord grew mightily and prevailed.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marL="18288" indent="0" eaLnBrk="1" hangingPunct="1">
              <a:lnSpc>
                <a:spcPct val="90000"/>
              </a:lnSpc>
              <a:buNone/>
            </a:pPr>
            <a:r>
              <a:rPr lang="en-US" sz="4000" u="sng" dirty="0" smtClean="0"/>
              <a:t>Ezek. 18:20</a:t>
            </a:r>
          </a:p>
          <a:p>
            <a:pPr marL="384048" lvl="1" indent="0" eaLnBrk="1" hangingPunct="1">
              <a:lnSpc>
                <a:spcPct val="90000"/>
              </a:lnSpc>
              <a:buNone/>
            </a:pPr>
            <a:r>
              <a:rPr lang="en-US" sz="2800" dirty="0" smtClean="0"/>
              <a:t>The soul who sins shall die. The son shall not bear the guilt of the father, nor the father bear the guilt of the son. The righteousness of the righteous shall be upon himself, and the wickedness of the wicked shall be upon himself.</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4400" dirty="0" smtClean="0"/>
              <a:t>Faith by Association</a:t>
            </a:r>
          </a:p>
          <a:p>
            <a:pPr lvl="1" eaLnBrk="1" hangingPunct="1">
              <a:lnSpc>
                <a:spcPct val="90000"/>
              </a:lnSpc>
            </a:pPr>
            <a:r>
              <a:rPr lang="en-US" sz="4400" dirty="0" smtClean="0"/>
              <a:t>Is not true Faith</a:t>
            </a:r>
          </a:p>
          <a:p>
            <a:pPr eaLnBrk="1" hangingPunct="1">
              <a:lnSpc>
                <a:spcPct val="90000"/>
              </a:lnSpc>
            </a:pPr>
            <a:r>
              <a:rPr lang="en-US" sz="4400" dirty="0" smtClean="0"/>
              <a:t>Repentance by Association</a:t>
            </a:r>
          </a:p>
          <a:p>
            <a:pPr lvl="1" eaLnBrk="1" hangingPunct="1">
              <a:lnSpc>
                <a:spcPct val="90000"/>
              </a:lnSpc>
            </a:pPr>
            <a:r>
              <a:rPr lang="en-US" sz="4400" dirty="0" smtClean="0"/>
              <a:t>Is not true Repentance</a:t>
            </a:r>
          </a:p>
          <a:p>
            <a:pPr eaLnBrk="1" hangingPunct="1">
              <a:lnSpc>
                <a:spcPct val="90000"/>
              </a:lnSpc>
            </a:pPr>
            <a:r>
              <a:rPr lang="en-US" sz="4400" dirty="0" smtClean="0"/>
              <a:t>Worship by Association</a:t>
            </a:r>
          </a:p>
          <a:p>
            <a:pPr lvl="1" eaLnBrk="1" hangingPunct="1">
              <a:lnSpc>
                <a:spcPct val="90000"/>
              </a:lnSpc>
            </a:pPr>
            <a:r>
              <a:rPr lang="en-US" sz="4400" dirty="0" smtClean="0"/>
              <a:t>Is not true Worship</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afterEffect">
                                  <p:stCondLst>
                                    <p:cond delay="0"/>
                                  </p:stCondLst>
                                  <p:childTnLst>
                                    <p:set>
                                      <p:cBhvr rctx="PPT">
                                        <p:cTn id="6" dur="indefinite"/>
                                        <p:tgtEl>
                                          <p:spTgt spid="17409">
                                            <p:txEl>
                                              <p:pRg st="0" end="0"/>
                                            </p:txEl>
                                          </p:spTgt>
                                        </p:tgtEl>
                                        <p:attrNameLst>
                                          <p:attrName>style.opacity</p:attrName>
                                        </p:attrNameLst>
                                      </p:cBhvr>
                                      <p:to>
                                        <p:strVal val="0.25"/>
                                      </p:to>
                                    </p:set>
                                    <p:animEffect filter="image" prLst="opacity: 0.25">
                                      <p:cBhvr rctx="IE">
                                        <p:cTn id="7" dur="indefinite"/>
                                        <p:tgtEl>
                                          <p:spTgt spid="17409">
                                            <p:txEl>
                                              <p:pRg st="0" end="0"/>
                                            </p:txEl>
                                          </p:spTgt>
                                        </p:tgtEl>
                                      </p:cBhvr>
                                    </p:animEffect>
                                  </p:childTnLst>
                                </p:cTn>
                              </p:par>
                            </p:childTnLst>
                          </p:cTn>
                        </p:par>
                        <p:par>
                          <p:cTn id="8" fill="hold">
                            <p:stCondLst>
                              <p:cond delay="0"/>
                            </p:stCondLst>
                            <p:childTnLst>
                              <p:par>
                                <p:cTn id="9" presetID="9" presetClass="emph" presetSubtype="0" nodeType="afterEffect">
                                  <p:stCondLst>
                                    <p:cond delay="0"/>
                                  </p:stCondLst>
                                  <p:childTnLst>
                                    <p:set>
                                      <p:cBhvr rctx="PPT">
                                        <p:cTn id="10" dur="indefinite"/>
                                        <p:tgtEl>
                                          <p:spTgt spid="17409">
                                            <p:txEl>
                                              <p:pRg st="1" end="1"/>
                                            </p:txEl>
                                          </p:spTgt>
                                        </p:tgtEl>
                                        <p:attrNameLst>
                                          <p:attrName>style.opacity</p:attrName>
                                        </p:attrNameLst>
                                      </p:cBhvr>
                                      <p:to>
                                        <p:strVal val="0.25"/>
                                      </p:to>
                                    </p:set>
                                    <p:animEffect filter="image" prLst="opacity: 0.25">
                                      <p:cBhvr rctx="IE">
                                        <p:cTn id="11" dur="indefinite"/>
                                        <p:tgtEl>
                                          <p:spTgt spid="17409">
                                            <p:txEl>
                                              <p:pRg st="1" end="1"/>
                                            </p:txEl>
                                          </p:spTgt>
                                        </p:tgtEl>
                                      </p:cBhvr>
                                    </p:animEffect>
                                  </p:childTnLst>
                                </p:cTn>
                              </p:par>
                            </p:childTnLst>
                          </p:cTn>
                        </p:par>
                        <p:par>
                          <p:cTn id="12" fill="hold">
                            <p:stCondLst>
                              <p:cond delay="0"/>
                            </p:stCondLst>
                            <p:childTnLst>
                              <p:par>
                                <p:cTn id="13" presetID="9" presetClass="emph" presetSubtype="0" nodeType="afterEffect">
                                  <p:stCondLst>
                                    <p:cond delay="0"/>
                                  </p:stCondLst>
                                  <p:childTnLst>
                                    <p:set>
                                      <p:cBhvr rctx="PPT">
                                        <p:cTn id="14" dur="indefinite"/>
                                        <p:tgtEl>
                                          <p:spTgt spid="17409">
                                            <p:txEl>
                                              <p:pRg st="2" end="2"/>
                                            </p:txEl>
                                          </p:spTgt>
                                        </p:tgtEl>
                                        <p:attrNameLst>
                                          <p:attrName>style.opacity</p:attrName>
                                        </p:attrNameLst>
                                      </p:cBhvr>
                                      <p:to>
                                        <p:strVal val="0.25"/>
                                      </p:to>
                                    </p:set>
                                    <p:animEffect filter="image" prLst="opacity: 0.25">
                                      <p:cBhvr rctx="IE">
                                        <p:cTn id="15" dur="indefinite"/>
                                        <p:tgtEl>
                                          <p:spTgt spid="17409">
                                            <p:txEl>
                                              <p:pRg st="2" end="2"/>
                                            </p:txEl>
                                          </p:spTgt>
                                        </p:tgtEl>
                                      </p:cBhvr>
                                    </p:animEffect>
                                  </p:childTnLst>
                                </p:cTn>
                              </p:par>
                            </p:childTnLst>
                          </p:cTn>
                        </p:par>
                        <p:par>
                          <p:cTn id="16" fill="hold">
                            <p:stCondLst>
                              <p:cond delay="0"/>
                            </p:stCondLst>
                            <p:childTnLst>
                              <p:par>
                                <p:cTn id="17" presetID="9" presetClass="emph" presetSubtype="0" nodeType="afterEffect">
                                  <p:stCondLst>
                                    <p:cond delay="0"/>
                                  </p:stCondLst>
                                  <p:childTnLst>
                                    <p:set>
                                      <p:cBhvr rctx="PPT">
                                        <p:cTn id="18" dur="indefinite"/>
                                        <p:tgtEl>
                                          <p:spTgt spid="17409">
                                            <p:txEl>
                                              <p:pRg st="3" end="3"/>
                                            </p:txEl>
                                          </p:spTgt>
                                        </p:tgtEl>
                                        <p:attrNameLst>
                                          <p:attrName>style.opacity</p:attrName>
                                        </p:attrNameLst>
                                      </p:cBhvr>
                                      <p:to>
                                        <p:strVal val="0.25"/>
                                      </p:to>
                                    </p:set>
                                    <p:animEffect filter="image" prLst="opacity: 0.25">
                                      <p:cBhvr rctx="IE">
                                        <p:cTn id="19" dur="indefinite"/>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John 4:23-24</a:t>
            </a:r>
          </a:p>
          <a:p>
            <a:pPr lvl="1" eaLnBrk="1" hangingPunct="1">
              <a:lnSpc>
                <a:spcPct val="90000"/>
              </a:lnSpc>
            </a:pPr>
            <a:r>
              <a:rPr lang="en-US" dirty="0" smtClean="0"/>
              <a:t>But the hour is coming, and now is, when the true worshipers will worship the Father in spirit and truth; for the Father is seeking such to worship Him. </a:t>
            </a:r>
            <a:r>
              <a:rPr lang="en-US" b="1" baseline="30000" dirty="0" smtClean="0"/>
              <a:t>24</a:t>
            </a:r>
            <a:r>
              <a:rPr lang="en-US" dirty="0" smtClean="0"/>
              <a:t> God </a:t>
            </a:r>
            <a:r>
              <a:rPr lang="en-US" i="1" dirty="0" smtClean="0"/>
              <a:t>is</a:t>
            </a:r>
            <a:r>
              <a:rPr lang="en-US" dirty="0" smtClean="0"/>
              <a:t> Spirit, and those who worship Him must worship in spirit and truth.”</a:t>
            </a:r>
          </a:p>
          <a:p>
            <a:pPr eaLnBrk="1" hangingPunct="1">
              <a:lnSpc>
                <a:spcPct val="90000"/>
              </a:lnSpc>
            </a:pPr>
            <a:r>
              <a:rPr lang="en-US" dirty="0" smtClean="0"/>
              <a:t>Hebrews 10:24-25</a:t>
            </a:r>
          </a:p>
          <a:p>
            <a:pPr lvl="1" eaLnBrk="1" hangingPunct="1">
              <a:lnSpc>
                <a:spcPct val="90000"/>
              </a:lnSpc>
            </a:pPr>
            <a:r>
              <a:rPr lang="en-US" dirty="0" smtClean="0"/>
              <a:t> And let us consider one another in order to stir up love and good works, </a:t>
            </a:r>
            <a:r>
              <a:rPr lang="en-US" b="1" baseline="30000" dirty="0" smtClean="0"/>
              <a:t>25</a:t>
            </a:r>
            <a:r>
              <a:rPr lang="en-US" dirty="0" smtClean="0"/>
              <a:t> not forsaking the assembling of ourselves together, as </a:t>
            </a:r>
            <a:r>
              <a:rPr lang="en-US" i="1" dirty="0" smtClean="0"/>
              <a:t>is</a:t>
            </a:r>
            <a:r>
              <a:rPr lang="en-US" dirty="0" smtClean="0"/>
              <a:t> the manner of some, but exhorting </a:t>
            </a:r>
            <a:r>
              <a:rPr lang="en-US" i="1" dirty="0" smtClean="0"/>
              <a:t>one another,</a:t>
            </a:r>
            <a:r>
              <a:rPr lang="en-US" dirty="0" smtClean="0"/>
              <a:t> and so much the more as you see the Day approaching.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Matthew 15:8-9</a:t>
            </a:r>
          </a:p>
          <a:p>
            <a:pPr lvl="1" eaLnBrk="1" hangingPunct="1">
              <a:lnSpc>
                <a:spcPct val="90000"/>
              </a:lnSpc>
            </a:pPr>
            <a:r>
              <a:rPr lang="en-US" i="1" dirty="0" smtClean="0"/>
              <a:t>These</a:t>
            </a:r>
            <a:r>
              <a:rPr lang="en-US" dirty="0" smtClean="0"/>
              <a:t> </a:t>
            </a:r>
            <a:r>
              <a:rPr lang="en-US" i="1" dirty="0" smtClean="0"/>
              <a:t>people</a:t>
            </a:r>
            <a:r>
              <a:rPr lang="en-US" dirty="0" smtClean="0"/>
              <a:t> </a:t>
            </a:r>
            <a:r>
              <a:rPr lang="en-US" i="1" dirty="0" smtClean="0"/>
              <a:t>draw near to Me with their mouth,</a:t>
            </a:r>
            <a:r>
              <a:rPr lang="en-US" dirty="0" smtClean="0"/>
              <a:t/>
            </a:r>
            <a:br>
              <a:rPr lang="en-US" dirty="0" smtClean="0"/>
            </a:br>
            <a:r>
              <a:rPr lang="en-US" dirty="0" smtClean="0"/>
              <a:t>      </a:t>
            </a:r>
            <a:r>
              <a:rPr lang="en-US" i="1" dirty="0" smtClean="0"/>
              <a:t>And</a:t>
            </a:r>
            <a:r>
              <a:rPr lang="en-US" baseline="30000" dirty="0" smtClean="0"/>
              <a:t> </a:t>
            </a:r>
            <a:r>
              <a:rPr lang="en-US" i="1" dirty="0" smtClean="0"/>
              <a:t>honor Me with</a:t>
            </a:r>
            <a:r>
              <a:rPr lang="en-US" dirty="0" smtClean="0"/>
              <a:t> </a:t>
            </a:r>
            <a:r>
              <a:rPr lang="en-US" i="1" dirty="0" smtClean="0"/>
              <a:t>their</a:t>
            </a:r>
            <a:r>
              <a:rPr lang="en-US" dirty="0" smtClean="0"/>
              <a:t> </a:t>
            </a:r>
            <a:r>
              <a:rPr lang="en-US" i="1" dirty="0" smtClean="0"/>
              <a:t>lips,</a:t>
            </a:r>
            <a:r>
              <a:rPr lang="en-US" dirty="0" smtClean="0"/>
              <a:t/>
            </a:r>
            <a:br>
              <a:rPr lang="en-US" dirty="0" smtClean="0"/>
            </a:br>
            <a:r>
              <a:rPr lang="en-US" dirty="0" smtClean="0"/>
              <a:t>      </a:t>
            </a:r>
            <a:r>
              <a:rPr lang="en-US" i="1" dirty="0" smtClean="0"/>
              <a:t>But their heart is far from Me.</a:t>
            </a:r>
            <a:r>
              <a:rPr lang="en-US" dirty="0" smtClean="0"/>
              <a:t/>
            </a:r>
            <a:br>
              <a:rPr lang="en-US" dirty="0" smtClean="0"/>
            </a:br>
            <a:r>
              <a:rPr lang="en-US" dirty="0" smtClean="0"/>
              <a:t>       </a:t>
            </a:r>
            <a:r>
              <a:rPr lang="en-US" b="1" baseline="30000" dirty="0" smtClean="0"/>
              <a:t>9</a:t>
            </a:r>
            <a:r>
              <a:rPr lang="en-US" dirty="0" smtClean="0"/>
              <a:t> </a:t>
            </a:r>
            <a:r>
              <a:rPr lang="en-US" i="1" dirty="0" smtClean="0"/>
              <a:t>And in vain they worship Me,</a:t>
            </a:r>
            <a:r>
              <a:rPr lang="en-US" dirty="0" smtClean="0"/>
              <a:t/>
            </a:r>
            <a:br>
              <a:rPr lang="en-US" dirty="0" smtClean="0"/>
            </a:br>
            <a:r>
              <a:rPr lang="en-US" dirty="0" smtClean="0"/>
              <a:t>      </a:t>
            </a:r>
            <a:r>
              <a:rPr lang="en-US" i="1" dirty="0" smtClean="0"/>
              <a:t> Teaching</a:t>
            </a:r>
            <a:r>
              <a:rPr lang="en-US" dirty="0" smtClean="0"/>
              <a:t> </a:t>
            </a:r>
            <a:r>
              <a:rPr lang="en-US" i="1" dirty="0" smtClean="0"/>
              <a:t>as</a:t>
            </a:r>
            <a:r>
              <a:rPr lang="en-US" dirty="0" smtClean="0"/>
              <a:t> </a:t>
            </a:r>
            <a:r>
              <a:rPr lang="en-US" i="1" dirty="0" smtClean="0"/>
              <a:t>doctrines the commandments of men.’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1 Cor. 11:27-31</a:t>
            </a:r>
          </a:p>
          <a:p>
            <a:pPr lvl="1" eaLnBrk="1" hangingPunct="1">
              <a:lnSpc>
                <a:spcPct val="90000"/>
              </a:lnSpc>
            </a:pPr>
            <a:r>
              <a:rPr lang="en-US" dirty="0" smtClean="0"/>
              <a:t>Therefore whoever eats this bread or drinks </a:t>
            </a:r>
            <a:r>
              <a:rPr lang="en-US" i="1" dirty="0" smtClean="0"/>
              <a:t>this</a:t>
            </a:r>
            <a:r>
              <a:rPr lang="en-US" dirty="0" smtClean="0"/>
              <a:t> cup of the Lord in an unworthy manner will be guilty of the body and blood of the Lord. </a:t>
            </a:r>
            <a:r>
              <a:rPr lang="en-US" b="1" baseline="30000" dirty="0" smtClean="0"/>
              <a:t>28</a:t>
            </a:r>
            <a:r>
              <a:rPr lang="en-US" dirty="0" smtClean="0"/>
              <a:t> But let a man examine himself, and so let him eat of the bread and drink of the cup. </a:t>
            </a:r>
            <a:r>
              <a:rPr lang="en-US" b="1" baseline="30000" dirty="0" smtClean="0"/>
              <a:t>29</a:t>
            </a:r>
            <a:r>
              <a:rPr lang="en-US" dirty="0" smtClean="0"/>
              <a:t> For he who eats and drinks in an unworthy manner eats and drinks judgment to himself, not discerning the Lord’s body. </a:t>
            </a:r>
            <a:r>
              <a:rPr lang="en-US" b="1" baseline="30000" dirty="0" smtClean="0"/>
              <a:t>30</a:t>
            </a:r>
            <a:r>
              <a:rPr lang="en-US" dirty="0" smtClean="0"/>
              <a:t> For this reason many </a:t>
            </a:r>
            <a:r>
              <a:rPr lang="en-US" i="1" dirty="0" smtClean="0"/>
              <a:t>are</a:t>
            </a:r>
            <a:r>
              <a:rPr lang="en-US" dirty="0" smtClean="0"/>
              <a:t> weak and sick among you, and many sleep. </a:t>
            </a:r>
            <a:r>
              <a:rPr lang="en-US" b="1" baseline="30000" dirty="0" smtClean="0"/>
              <a:t>31</a:t>
            </a:r>
            <a:r>
              <a:rPr lang="en-US" dirty="0" smtClean="0"/>
              <a:t> For if we would judge ourselves, we would not be judged.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4400" dirty="0" smtClean="0"/>
              <a:t>Morality by Association</a:t>
            </a:r>
          </a:p>
          <a:p>
            <a:pPr lvl="1" eaLnBrk="1" hangingPunct="1">
              <a:lnSpc>
                <a:spcPct val="90000"/>
              </a:lnSpc>
            </a:pPr>
            <a:r>
              <a:rPr lang="en-US" sz="4400" dirty="0" smtClean="0"/>
              <a:t>Is not true Morality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Titus 2:11-13</a:t>
            </a:r>
          </a:p>
          <a:p>
            <a:pPr lvl="1" eaLnBrk="1" hangingPunct="1">
              <a:lnSpc>
                <a:spcPct val="90000"/>
              </a:lnSpc>
            </a:pPr>
            <a:r>
              <a:rPr lang="en-US" dirty="0" smtClean="0"/>
              <a:t>For the grace of God that brings salvation has appeared to all men, </a:t>
            </a:r>
            <a:r>
              <a:rPr lang="en-US" b="1" baseline="30000" dirty="0" smtClean="0"/>
              <a:t>12</a:t>
            </a:r>
            <a:r>
              <a:rPr lang="en-US" dirty="0" smtClean="0"/>
              <a:t> teaching us that, denying ungodliness and worldly lusts, we should live soberly, righteously, and godly in the present age, </a:t>
            </a:r>
            <a:r>
              <a:rPr lang="en-US" b="1" baseline="30000" dirty="0" smtClean="0"/>
              <a:t>13</a:t>
            </a:r>
            <a:r>
              <a:rPr lang="en-US" dirty="0" smtClean="0"/>
              <a:t> looking for the blessed hope and glorious appearing of our great God and Savior Jesus Christ,</a:t>
            </a:r>
          </a:p>
          <a:p>
            <a:pPr eaLnBrk="1" hangingPunct="1">
              <a:lnSpc>
                <a:spcPct val="90000"/>
              </a:lnSpc>
            </a:pPr>
            <a:r>
              <a:rPr lang="en-US" dirty="0" smtClean="0"/>
              <a:t>1 John 3:3</a:t>
            </a:r>
          </a:p>
          <a:p>
            <a:pPr lvl="1" eaLnBrk="1" hangingPunct="1">
              <a:lnSpc>
                <a:spcPct val="90000"/>
              </a:lnSpc>
            </a:pPr>
            <a:r>
              <a:rPr lang="en-US" dirty="0" smtClean="0"/>
              <a:t>And everyone who has this hope in Him purifies himself, just as He is pure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Matthew 7:21-23</a:t>
            </a:r>
          </a:p>
          <a:p>
            <a:pPr lvl="1" eaLnBrk="1" hangingPunct="1">
              <a:lnSpc>
                <a:spcPct val="90000"/>
              </a:lnSpc>
            </a:pPr>
            <a:r>
              <a:rPr lang="en-US" dirty="0" smtClean="0"/>
              <a:t>For from within, out of the heart of men, proceed evil thoughts, adulteries, fornications, murders, </a:t>
            </a:r>
            <a:r>
              <a:rPr lang="en-US" b="1" baseline="30000" dirty="0" smtClean="0"/>
              <a:t>22</a:t>
            </a:r>
            <a:r>
              <a:rPr lang="en-US" dirty="0" smtClean="0"/>
              <a:t>thefts, covetousness, wickedness, deceit, lewdness, an evil eye, blasphemy, pride, foolishness. </a:t>
            </a:r>
            <a:r>
              <a:rPr lang="en-US" b="1" baseline="30000" dirty="0" smtClean="0"/>
              <a:t>23</a:t>
            </a:r>
            <a:r>
              <a:rPr lang="en-US" dirty="0" smtClean="0"/>
              <a:t> All these evil things come from within and defile a man.”</a:t>
            </a:r>
          </a:p>
          <a:p>
            <a:pPr eaLnBrk="1" hangingPunct="1">
              <a:lnSpc>
                <a:spcPct val="90000"/>
              </a:lnSpc>
            </a:pPr>
            <a:r>
              <a:rPr lang="en-US" dirty="0" smtClean="0"/>
              <a:t>Col. 3:12</a:t>
            </a:r>
          </a:p>
          <a:p>
            <a:pPr lvl="1" eaLnBrk="1" hangingPunct="1">
              <a:lnSpc>
                <a:spcPct val="90000"/>
              </a:lnSpc>
            </a:pPr>
            <a:r>
              <a:rPr lang="en-US" dirty="0" smtClean="0"/>
              <a:t>Therefore, as </a:t>
            </a:r>
            <a:r>
              <a:rPr lang="en-US" i="1" dirty="0" smtClean="0"/>
              <a:t>the</a:t>
            </a:r>
            <a:r>
              <a:rPr lang="en-US" dirty="0" smtClean="0"/>
              <a:t> elect of God, holy and beloved, put on tender mercies, kindness, humility, meekness, longsuffering;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2800" dirty="0" smtClean="0"/>
              <a:t>Eph. 5:8-14</a:t>
            </a:r>
          </a:p>
          <a:p>
            <a:pPr lvl="1" eaLnBrk="1" hangingPunct="1">
              <a:lnSpc>
                <a:spcPct val="90000"/>
              </a:lnSpc>
            </a:pPr>
            <a:r>
              <a:rPr lang="en-US" dirty="0" smtClean="0"/>
              <a:t>For you were once darkness, but now </a:t>
            </a:r>
            <a:r>
              <a:rPr lang="en-US" i="1" dirty="0" smtClean="0"/>
              <a:t>you are</a:t>
            </a:r>
            <a:r>
              <a:rPr lang="en-US" dirty="0" smtClean="0"/>
              <a:t> light in the Lord. Walk as children of light </a:t>
            </a:r>
            <a:r>
              <a:rPr lang="en-US" b="1" baseline="30000" dirty="0" smtClean="0"/>
              <a:t>9</a:t>
            </a:r>
            <a:r>
              <a:rPr lang="en-US" dirty="0" smtClean="0"/>
              <a:t> (for the fruit of the Spirit</a:t>
            </a:r>
            <a:r>
              <a:rPr lang="en-US" baseline="30000" dirty="0" smtClean="0"/>
              <a:t> </a:t>
            </a:r>
            <a:r>
              <a:rPr lang="en-US" i="1" dirty="0" smtClean="0"/>
              <a:t>is</a:t>
            </a:r>
            <a:r>
              <a:rPr lang="en-US" dirty="0" smtClean="0"/>
              <a:t> in all goodness, righteousness, and truth), </a:t>
            </a:r>
            <a:r>
              <a:rPr lang="en-US" b="1" baseline="30000" dirty="0" smtClean="0"/>
              <a:t>10</a:t>
            </a:r>
            <a:r>
              <a:rPr lang="en-US" dirty="0" smtClean="0"/>
              <a:t> finding out what is acceptable to the Lord. </a:t>
            </a:r>
            <a:r>
              <a:rPr lang="en-US" b="1" baseline="30000" dirty="0" smtClean="0"/>
              <a:t>11</a:t>
            </a:r>
            <a:r>
              <a:rPr lang="en-US" dirty="0" smtClean="0"/>
              <a:t> And have no fellowship with the unfruitful works of darkness, but rather expose </a:t>
            </a:r>
            <a:r>
              <a:rPr lang="en-US" i="1" dirty="0" smtClean="0"/>
              <a:t>them.</a:t>
            </a:r>
            <a:r>
              <a:rPr lang="en-US" dirty="0" smtClean="0"/>
              <a:t> </a:t>
            </a:r>
            <a:r>
              <a:rPr lang="en-US" b="1" baseline="30000" dirty="0" smtClean="0"/>
              <a:t>12</a:t>
            </a:r>
            <a:r>
              <a:rPr lang="en-US" dirty="0" smtClean="0"/>
              <a:t> For it is shameful even to speak of those things which are done by them in secret. </a:t>
            </a:r>
            <a:r>
              <a:rPr lang="en-US" b="1" baseline="30000" dirty="0" smtClean="0"/>
              <a:t>13</a:t>
            </a:r>
            <a:r>
              <a:rPr lang="en-US" dirty="0" smtClean="0"/>
              <a:t> But all things that are exposed are made manifest by the light, for whatever makes manifest is light. </a:t>
            </a:r>
            <a:r>
              <a:rPr lang="en-US" b="1" baseline="30000" dirty="0" smtClean="0"/>
              <a:t>14</a:t>
            </a:r>
            <a:r>
              <a:rPr lang="en-US" dirty="0" smtClean="0"/>
              <a:t> Therefore He says: </a:t>
            </a:r>
            <a:br>
              <a:rPr lang="en-US" dirty="0" smtClean="0"/>
            </a:br>
            <a:r>
              <a:rPr lang="en-US" dirty="0" smtClean="0"/>
              <a:t>      “ Awake, you who sleep, </a:t>
            </a:r>
            <a:br>
              <a:rPr lang="en-US" dirty="0" smtClean="0"/>
            </a:br>
            <a:r>
              <a:rPr lang="en-US" dirty="0" smtClean="0"/>
              <a:t>      Arise from the dead, </a:t>
            </a:r>
            <a:br>
              <a:rPr lang="en-US" dirty="0" smtClean="0"/>
            </a:br>
            <a:r>
              <a:rPr lang="en-US" dirty="0" smtClean="0"/>
              <a:t>      And Christ will give you light.”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4400" dirty="0" smtClean="0"/>
              <a:t>Morality by Association</a:t>
            </a:r>
          </a:p>
          <a:p>
            <a:pPr lvl="1" eaLnBrk="1" hangingPunct="1">
              <a:lnSpc>
                <a:spcPct val="90000"/>
              </a:lnSpc>
            </a:pPr>
            <a:r>
              <a:rPr lang="en-US" sz="4400" dirty="0" smtClean="0"/>
              <a:t>Is not true Morality</a:t>
            </a:r>
          </a:p>
          <a:p>
            <a:pPr eaLnBrk="1" hangingPunct="1">
              <a:lnSpc>
                <a:spcPct val="90000"/>
              </a:lnSpc>
            </a:pPr>
            <a:r>
              <a:rPr lang="en-US" sz="4400" dirty="0" smtClean="0"/>
              <a:t>Evangelism by Association</a:t>
            </a:r>
          </a:p>
          <a:p>
            <a:pPr lvl="1" eaLnBrk="1" hangingPunct="1">
              <a:lnSpc>
                <a:spcPct val="90000"/>
              </a:lnSpc>
            </a:pPr>
            <a:r>
              <a:rPr lang="en-US" sz="4400" dirty="0" smtClean="0"/>
              <a:t>Is not true Evangelism</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afterEffect">
                                  <p:stCondLst>
                                    <p:cond delay="0"/>
                                  </p:stCondLst>
                                  <p:childTnLst>
                                    <p:set>
                                      <p:cBhvr rctx="PPT">
                                        <p:cTn id="6" dur="indefinite"/>
                                        <p:tgtEl>
                                          <p:spTgt spid="17409">
                                            <p:txEl>
                                              <p:pRg st="0" end="0"/>
                                            </p:txEl>
                                          </p:spTgt>
                                        </p:tgtEl>
                                        <p:attrNameLst>
                                          <p:attrName>style.opacity</p:attrName>
                                        </p:attrNameLst>
                                      </p:cBhvr>
                                      <p:to>
                                        <p:strVal val="0.25"/>
                                      </p:to>
                                    </p:set>
                                    <p:animEffect filter="image" prLst="opacity: 0.25">
                                      <p:cBhvr rctx="IE">
                                        <p:cTn id="7" dur="indefinite"/>
                                        <p:tgtEl>
                                          <p:spTgt spid="17409">
                                            <p:txEl>
                                              <p:pRg st="0" end="0"/>
                                            </p:txEl>
                                          </p:spTgt>
                                        </p:tgtEl>
                                      </p:cBhvr>
                                    </p:animEffect>
                                  </p:childTnLst>
                                </p:cTn>
                              </p:par>
                            </p:childTnLst>
                          </p:cTn>
                        </p:par>
                        <p:par>
                          <p:cTn id="8" fill="hold">
                            <p:stCondLst>
                              <p:cond delay="0"/>
                            </p:stCondLst>
                            <p:childTnLst>
                              <p:par>
                                <p:cTn id="9" presetID="9" presetClass="emph" presetSubtype="0" nodeType="afterEffect">
                                  <p:stCondLst>
                                    <p:cond delay="0"/>
                                  </p:stCondLst>
                                  <p:childTnLst>
                                    <p:set>
                                      <p:cBhvr rctx="PPT">
                                        <p:cTn id="10" dur="indefinite"/>
                                        <p:tgtEl>
                                          <p:spTgt spid="17409">
                                            <p:txEl>
                                              <p:pRg st="1" end="1"/>
                                            </p:txEl>
                                          </p:spTgt>
                                        </p:tgtEl>
                                        <p:attrNameLst>
                                          <p:attrName>style.opacity</p:attrName>
                                        </p:attrNameLst>
                                      </p:cBhvr>
                                      <p:to>
                                        <p:strVal val="0.25"/>
                                      </p:to>
                                    </p:set>
                                    <p:animEffect filter="image" prLst="opacity: 0.25">
                                      <p:cBhvr rctx="IE">
                                        <p:cTn id="11" dur="indefinite"/>
                                        <p:tgtEl>
                                          <p:spTgt spid="174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2600" dirty="0" smtClean="0"/>
              <a:t>John 1:40-41</a:t>
            </a:r>
          </a:p>
          <a:p>
            <a:pPr lvl="1" eaLnBrk="1" hangingPunct="1">
              <a:lnSpc>
                <a:spcPct val="90000"/>
              </a:lnSpc>
            </a:pPr>
            <a:r>
              <a:rPr lang="en-US" sz="2600" dirty="0" smtClean="0"/>
              <a:t>One of the two who heard John </a:t>
            </a:r>
            <a:r>
              <a:rPr lang="en-US" sz="2600" i="1" dirty="0" smtClean="0"/>
              <a:t>speak,</a:t>
            </a:r>
            <a:r>
              <a:rPr lang="en-US" sz="2600" dirty="0" smtClean="0"/>
              <a:t> and followed Him, was Andrew, Simon Peter’s brother. </a:t>
            </a:r>
            <a:r>
              <a:rPr lang="en-US" sz="2600" b="1" baseline="30000" dirty="0" smtClean="0"/>
              <a:t>41</a:t>
            </a:r>
            <a:r>
              <a:rPr lang="en-US" sz="2600" dirty="0" smtClean="0"/>
              <a:t> He first found his own brother Simon, and said to him, “We have found the Messiah” (which is translated, the Christ).</a:t>
            </a:r>
          </a:p>
          <a:p>
            <a:pPr eaLnBrk="1" hangingPunct="1">
              <a:lnSpc>
                <a:spcPct val="90000"/>
              </a:lnSpc>
            </a:pPr>
            <a:r>
              <a:rPr lang="en-US" sz="2600" dirty="0" smtClean="0"/>
              <a:t>Acts 2:41</a:t>
            </a:r>
          </a:p>
          <a:p>
            <a:pPr lvl="1" eaLnBrk="1" hangingPunct="1">
              <a:lnSpc>
                <a:spcPct val="90000"/>
              </a:lnSpc>
            </a:pPr>
            <a:r>
              <a:rPr lang="en-US" sz="2600" dirty="0" smtClean="0"/>
              <a:t>Then those who gladly received his word were baptized; and that day about three thousand souls were added </a:t>
            </a:r>
            <a:r>
              <a:rPr lang="en-US" sz="2600" i="1" dirty="0" smtClean="0"/>
              <a:t>to them.</a:t>
            </a:r>
          </a:p>
          <a:p>
            <a:pPr eaLnBrk="1" hangingPunct="1">
              <a:lnSpc>
                <a:spcPct val="90000"/>
              </a:lnSpc>
            </a:pPr>
            <a:r>
              <a:rPr lang="en-US" sz="2600" dirty="0" smtClean="0"/>
              <a:t>Acts 8:5-6</a:t>
            </a:r>
          </a:p>
          <a:p>
            <a:pPr lvl="1" eaLnBrk="1" hangingPunct="1">
              <a:lnSpc>
                <a:spcPct val="90000"/>
              </a:lnSpc>
            </a:pPr>
            <a:r>
              <a:rPr lang="en-US" sz="2600" dirty="0" smtClean="0"/>
              <a:t>Then Philip went down to the city of Samaria and preached Christ to them. </a:t>
            </a:r>
            <a:r>
              <a:rPr lang="en-US" sz="2600" b="1" baseline="30000" dirty="0" smtClean="0"/>
              <a:t>6</a:t>
            </a:r>
            <a:r>
              <a:rPr lang="en-US" sz="2600" dirty="0" smtClean="0"/>
              <a:t> And the multitudes with one accord heeded the things spoken by Philip, hearing and seeing the miracles which he did.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5" dur="500"/>
                                        <p:tgtEl>
                                          <p:spTgt spid="17409">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18" dur="500"/>
                                        <p:tgtEl>
                                          <p:spTgt spid="174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marL="18288" indent="0" eaLnBrk="1" hangingPunct="1">
              <a:lnSpc>
                <a:spcPct val="90000"/>
              </a:lnSpc>
              <a:buNone/>
            </a:pPr>
            <a:r>
              <a:rPr lang="en-US" sz="4000" dirty="0" smtClean="0"/>
              <a:t>Luke 15:1-2</a:t>
            </a:r>
          </a:p>
          <a:p>
            <a:pPr marL="384048" lvl="1" indent="0" eaLnBrk="1" hangingPunct="1">
              <a:lnSpc>
                <a:spcPct val="90000"/>
              </a:lnSpc>
              <a:buNone/>
            </a:pPr>
            <a:r>
              <a:rPr lang="en-US" sz="2800" dirty="0" smtClean="0"/>
              <a:t>Then all the tax collectors and the sinners drew near to Him to hear Him. </a:t>
            </a:r>
            <a:r>
              <a:rPr lang="en-US" sz="2800" b="1" baseline="30000" dirty="0" smtClean="0"/>
              <a:t>2</a:t>
            </a:r>
            <a:r>
              <a:rPr lang="en-US" sz="2800" dirty="0" smtClean="0"/>
              <a:t> And the Pharisees and scribes complained, saying, “This Man receives sinners and eats with them.”</a:t>
            </a:r>
          </a:p>
          <a:p>
            <a:pPr marL="384048" lvl="1" indent="0" eaLnBrk="1" hangingPunct="1">
              <a:lnSpc>
                <a:spcPct val="90000"/>
              </a:lnSpc>
              <a:buNone/>
            </a:pPr>
            <a:endParaRPr lang="en-US" sz="2800" dirty="0" smtClean="0"/>
          </a:p>
        </p:txBody>
      </p:sp>
    </p:spTree>
    <p:extLst>
      <p:ext uri="{BB962C8B-B14F-4D97-AF65-F5344CB8AC3E}">
        <p14:creationId xmlns:p14="http://schemas.microsoft.com/office/powerpoint/2010/main" xmlns="" val="402189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Effect transition="in" filter="blinds(horizontal)">
                                      <p:cBhvr>
                                        <p:cTn id="7" dur="500"/>
                                        <p:tgtEl>
                                          <p:spTgt spid="1740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1" end="1"/>
                                            </p:txEl>
                                          </p:spTgt>
                                        </p:tgtEl>
                                        <p:attrNameLst>
                                          <p:attrName>style.visibility</p:attrName>
                                        </p:attrNameLst>
                                      </p:cBhvr>
                                      <p:to>
                                        <p:strVal val="visible"/>
                                      </p:to>
                                    </p:set>
                                    <p:animEffect transition="in" filter="blinds(horizontal)">
                                      <p:cBhvr>
                                        <p:cTn id="10" dur="500"/>
                                        <p:tgtEl>
                                          <p:spTgt spid="174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Eph. 4:16</a:t>
            </a:r>
          </a:p>
          <a:p>
            <a:pPr lvl="1" eaLnBrk="1" hangingPunct="1">
              <a:lnSpc>
                <a:spcPct val="90000"/>
              </a:lnSpc>
            </a:pPr>
            <a:r>
              <a:rPr lang="en-US" dirty="0" smtClean="0"/>
              <a:t>from whom the whole body, joined and knit together by what every joint supplies, according to the effective working by which every part does its share, causes growth of the body for the edifying of itself in love.</a:t>
            </a:r>
          </a:p>
          <a:p>
            <a:pPr eaLnBrk="1" hangingPunct="1">
              <a:lnSpc>
                <a:spcPct val="90000"/>
              </a:lnSpc>
            </a:pPr>
            <a:r>
              <a:rPr lang="en-US" dirty="0" smtClean="0"/>
              <a:t>2 John 10-11</a:t>
            </a:r>
          </a:p>
          <a:p>
            <a:pPr lvl="1" eaLnBrk="1" hangingPunct="1">
              <a:lnSpc>
                <a:spcPct val="90000"/>
              </a:lnSpc>
            </a:pPr>
            <a:r>
              <a:rPr lang="en-US" dirty="0" smtClean="0"/>
              <a:t>If anyone comes to you and does not bring this doctrine, do not receive him into your house nor greet him; </a:t>
            </a:r>
            <a:r>
              <a:rPr lang="en-US" b="1" baseline="30000" dirty="0" smtClean="0"/>
              <a:t>11</a:t>
            </a:r>
            <a:r>
              <a:rPr lang="en-US" dirty="0" smtClean="0"/>
              <a:t> for he who greets him shares in his evil deeds.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4400" dirty="0" smtClean="0"/>
              <a:t>Morality by Association</a:t>
            </a:r>
          </a:p>
          <a:p>
            <a:pPr lvl="1" eaLnBrk="1" hangingPunct="1">
              <a:lnSpc>
                <a:spcPct val="90000"/>
              </a:lnSpc>
            </a:pPr>
            <a:r>
              <a:rPr lang="en-US" sz="4400" dirty="0" smtClean="0"/>
              <a:t>Is not true Morality</a:t>
            </a:r>
          </a:p>
          <a:p>
            <a:pPr eaLnBrk="1" hangingPunct="1">
              <a:lnSpc>
                <a:spcPct val="90000"/>
              </a:lnSpc>
            </a:pPr>
            <a:r>
              <a:rPr lang="en-US" sz="4400" dirty="0" smtClean="0"/>
              <a:t>Evangelism by Association</a:t>
            </a:r>
          </a:p>
          <a:p>
            <a:pPr lvl="1" eaLnBrk="1" hangingPunct="1">
              <a:lnSpc>
                <a:spcPct val="90000"/>
              </a:lnSpc>
            </a:pPr>
            <a:r>
              <a:rPr lang="en-US" sz="4400" dirty="0" smtClean="0"/>
              <a:t>Is not true Evangelism</a:t>
            </a:r>
          </a:p>
          <a:p>
            <a:pPr eaLnBrk="1" hangingPunct="1">
              <a:lnSpc>
                <a:spcPct val="90000"/>
              </a:lnSpc>
            </a:pPr>
            <a:r>
              <a:rPr lang="en-US" sz="4400" dirty="0" smtClean="0"/>
              <a:t>Salvation by Association</a:t>
            </a:r>
          </a:p>
          <a:p>
            <a:pPr lvl="1" eaLnBrk="1" hangingPunct="1">
              <a:lnSpc>
                <a:spcPct val="90000"/>
              </a:lnSpc>
            </a:pPr>
            <a:r>
              <a:rPr lang="en-US" sz="4400" dirty="0" smtClean="0"/>
              <a:t>Is not true Salvation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afterEffect">
                                  <p:stCondLst>
                                    <p:cond delay="0"/>
                                  </p:stCondLst>
                                  <p:childTnLst>
                                    <p:set>
                                      <p:cBhvr rctx="PPT">
                                        <p:cTn id="6" dur="indefinite"/>
                                        <p:tgtEl>
                                          <p:spTgt spid="17409">
                                            <p:txEl>
                                              <p:pRg st="0" end="0"/>
                                            </p:txEl>
                                          </p:spTgt>
                                        </p:tgtEl>
                                        <p:attrNameLst>
                                          <p:attrName>style.opacity</p:attrName>
                                        </p:attrNameLst>
                                      </p:cBhvr>
                                      <p:to>
                                        <p:strVal val="0.25"/>
                                      </p:to>
                                    </p:set>
                                    <p:animEffect filter="image" prLst="opacity: 0.25">
                                      <p:cBhvr rctx="IE">
                                        <p:cTn id="7" dur="indefinite"/>
                                        <p:tgtEl>
                                          <p:spTgt spid="17409">
                                            <p:txEl>
                                              <p:pRg st="0" end="0"/>
                                            </p:txEl>
                                          </p:spTgt>
                                        </p:tgtEl>
                                      </p:cBhvr>
                                    </p:animEffect>
                                  </p:childTnLst>
                                </p:cTn>
                              </p:par>
                            </p:childTnLst>
                          </p:cTn>
                        </p:par>
                        <p:par>
                          <p:cTn id="8" fill="hold">
                            <p:stCondLst>
                              <p:cond delay="0"/>
                            </p:stCondLst>
                            <p:childTnLst>
                              <p:par>
                                <p:cTn id="9" presetID="9" presetClass="emph" presetSubtype="0" nodeType="afterEffect">
                                  <p:stCondLst>
                                    <p:cond delay="0"/>
                                  </p:stCondLst>
                                  <p:childTnLst>
                                    <p:set>
                                      <p:cBhvr rctx="PPT">
                                        <p:cTn id="10" dur="indefinite"/>
                                        <p:tgtEl>
                                          <p:spTgt spid="17409">
                                            <p:txEl>
                                              <p:pRg st="1" end="1"/>
                                            </p:txEl>
                                          </p:spTgt>
                                        </p:tgtEl>
                                        <p:attrNameLst>
                                          <p:attrName>style.opacity</p:attrName>
                                        </p:attrNameLst>
                                      </p:cBhvr>
                                      <p:to>
                                        <p:strVal val="0.25"/>
                                      </p:to>
                                    </p:set>
                                    <p:animEffect filter="image" prLst="opacity: 0.25">
                                      <p:cBhvr rctx="IE">
                                        <p:cTn id="11" dur="indefinite"/>
                                        <p:tgtEl>
                                          <p:spTgt spid="17409">
                                            <p:txEl>
                                              <p:pRg st="1" end="1"/>
                                            </p:txEl>
                                          </p:spTgt>
                                        </p:tgtEl>
                                      </p:cBhvr>
                                    </p:animEffect>
                                  </p:childTnLst>
                                </p:cTn>
                              </p:par>
                            </p:childTnLst>
                          </p:cTn>
                        </p:par>
                        <p:par>
                          <p:cTn id="12" fill="hold">
                            <p:stCondLst>
                              <p:cond delay="0"/>
                            </p:stCondLst>
                            <p:childTnLst>
                              <p:par>
                                <p:cTn id="13" presetID="9" presetClass="emph" presetSubtype="0" nodeType="afterEffect">
                                  <p:stCondLst>
                                    <p:cond delay="0"/>
                                  </p:stCondLst>
                                  <p:childTnLst>
                                    <p:set>
                                      <p:cBhvr rctx="PPT">
                                        <p:cTn id="14" dur="indefinite"/>
                                        <p:tgtEl>
                                          <p:spTgt spid="17409">
                                            <p:txEl>
                                              <p:pRg st="2" end="2"/>
                                            </p:txEl>
                                          </p:spTgt>
                                        </p:tgtEl>
                                        <p:attrNameLst>
                                          <p:attrName>style.opacity</p:attrName>
                                        </p:attrNameLst>
                                      </p:cBhvr>
                                      <p:to>
                                        <p:strVal val="0.25"/>
                                      </p:to>
                                    </p:set>
                                    <p:animEffect filter="image" prLst="opacity: 0.25">
                                      <p:cBhvr rctx="IE">
                                        <p:cTn id="15" dur="indefinite"/>
                                        <p:tgtEl>
                                          <p:spTgt spid="17409">
                                            <p:txEl>
                                              <p:pRg st="2" end="2"/>
                                            </p:txEl>
                                          </p:spTgt>
                                        </p:tgtEl>
                                      </p:cBhvr>
                                    </p:animEffect>
                                  </p:childTnLst>
                                </p:cTn>
                              </p:par>
                            </p:childTnLst>
                          </p:cTn>
                        </p:par>
                        <p:par>
                          <p:cTn id="16" fill="hold">
                            <p:stCondLst>
                              <p:cond delay="0"/>
                            </p:stCondLst>
                            <p:childTnLst>
                              <p:par>
                                <p:cTn id="17" presetID="9" presetClass="emph" presetSubtype="0" nodeType="afterEffect">
                                  <p:stCondLst>
                                    <p:cond delay="0"/>
                                  </p:stCondLst>
                                  <p:childTnLst>
                                    <p:set>
                                      <p:cBhvr rctx="PPT">
                                        <p:cTn id="18" dur="indefinite"/>
                                        <p:tgtEl>
                                          <p:spTgt spid="17409">
                                            <p:txEl>
                                              <p:pRg st="3" end="3"/>
                                            </p:txEl>
                                          </p:spTgt>
                                        </p:tgtEl>
                                        <p:attrNameLst>
                                          <p:attrName>style.opacity</p:attrName>
                                        </p:attrNameLst>
                                      </p:cBhvr>
                                      <p:to>
                                        <p:strVal val="0.25"/>
                                      </p:to>
                                    </p:set>
                                    <p:animEffect filter="image" prLst="opacity: 0.25">
                                      <p:cBhvr rctx="IE">
                                        <p:cTn id="19" dur="indefinite"/>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Luke 13:23-27</a:t>
            </a:r>
          </a:p>
          <a:p>
            <a:pPr lvl="1" eaLnBrk="1" hangingPunct="1">
              <a:lnSpc>
                <a:spcPct val="90000"/>
              </a:lnSpc>
            </a:pPr>
            <a:r>
              <a:rPr lang="en-US" dirty="0" smtClean="0"/>
              <a:t>Then one said to Him, “Lord, are there few who are saved?” </a:t>
            </a:r>
            <a:br>
              <a:rPr lang="en-US" dirty="0" smtClean="0"/>
            </a:br>
            <a:r>
              <a:rPr lang="en-US" dirty="0" smtClean="0"/>
              <a:t>And He said to them, </a:t>
            </a:r>
            <a:r>
              <a:rPr lang="en-US" b="1" baseline="30000" dirty="0" smtClean="0"/>
              <a:t>24</a:t>
            </a:r>
            <a:r>
              <a:rPr lang="en-US" dirty="0" smtClean="0"/>
              <a:t> “Strive to enter through the narrow gate, for many, I say to you, will seek to enter and will not be able. </a:t>
            </a:r>
            <a:r>
              <a:rPr lang="en-US" b="1" baseline="30000" dirty="0" smtClean="0"/>
              <a:t>25</a:t>
            </a:r>
            <a:r>
              <a:rPr lang="en-US" dirty="0" smtClean="0"/>
              <a:t> When once the Master of the house has risen up and shut the door, and you begin to stand outside and knock at the door, saying, ‘Lord, Lord, open for us,’ and He will answer and say to you, ‘I do not know you, where you are from,’ </a:t>
            </a:r>
            <a:r>
              <a:rPr lang="en-US" b="1" baseline="30000" dirty="0" smtClean="0"/>
              <a:t>26</a:t>
            </a:r>
            <a:r>
              <a:rPr lang="en-US" dirty="0" smtClean="0"/>
              <a:t> then you will begin to say, ‘We ate and drank in Your presence, and You taught in our streets.’ </a:t>
            </a:r>
            <a:r>
              <a:rPr lang="en-US" b="1" baseline="30000" dirty="0" smtClean="0"/>
              <a:t>27</a:t>
            </a:r>
            <a:r>
              <a:rPr lang="en-US" dirty="0" smtClean="0"/>
              <a:t> But He will say, ‘I tell you I do not know you, where you are from. Depart from Me, all you workers of iniquity.’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Matt. 7:21</a:t>
            </a:r>
          </a:p>
          <a:p>
            <a:pPr lvl="1" eaLnBrk="1" hangingPunct="1">
              <a:lnSpc>
                <a:spcPct val="90000"/>
              </a:lnSpc>
            </a:pPr>
            <a:r>
              <a:rPr lang="en-US" dirty="0" smtClean="0"/>
              <a:t>“Not everyone who says to Me, ‘Lord, Lord,’ shall enter the kingdom of heaven, but he who does the will of My Father in heaven.</a:t>
            </a:r>
          </a:p>
          <a:p>
            <a:pPr eaLnBrk="1" hangingPunct="1">
              <a:lnSpc>
                <a:spcPct val="90000"/>
              </a:lnSpc>
            </a:pPr>
            <a:r>
              <a:rPr lang="en-US" dirty="0" smtClean="0"/>
              <a:t>Acts 2:38-39</a:t>
            </a:r>
          </a:p>
          <a:p>
            <a:pPr lvl="1" eaLnBrk="1" hangingPunct="1">
              <a:lnSpc>
                <a:spcPct val="90000"/>
              </a:lnSpc>
            </a:pPr>
            <a:r>
              <a:rPr lang="en-US" dirty="0" smtClean="0"/>
              <a:t>Then Peter said to them, “Repent, and let every one of you be baptized in the name of Jesus Christ for the remission of sins; and you shall receive the gift of the Holy Spirit. </a:t>
            </a:r>
            <a:r>
              <a:rPr lang="en-US" b="1" baseline="30000" dirty="0" smtClean="0"/>
              <a:t>39</a:t>
            </a:r>
            <a:r>
              <a:rPr lang="en-US" dirty="0" smtClean="0"/>
              <a:t> For the promise is to you and to your children, and to all who are afar off, as many as the Lord our God will call.”</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marL="18288" indent="0" eaLnBrk="1" hangingPunct="1">
              <a:lnSpc>
                <a:spcPct val="90000"/>
              </a:lnSpc>
              <a:buNone/>
            </a:pPr>
            <a:r>
              <a:rPr lang="en-US" sz="4000" dirty="0" smtClean="0"/>
              <a:t>Luke 13:23-27</a:t>
            </a:r>
          </a:p>
          <a:p>
            <a:pPr marL="384048" lvl="1" indent="0" eaLnBrk="1" hangingPunct="1">
              <a:lnSpc>
                <a:spcPct val="90000"/>
              </a:lnSpc>
              <a:buNone/>
            </a:pPr>
            <a:r>
              <a:rPr lang="en-US" sz="2400" dirty="0" smtClean="0"/>
              <a:t>Then one said to Him, “Lord, are there few who are saved?” </a:t>
            </a:r>
            <a:br>
              <a:rPr lang="en-US" sz="2400" dirty="0" smtClean="0"/>
            </a:br>
            <a:r>
              <a:rPr lang="en-US" sz="2400" dirty="0" smtClean="0"/>
              <a:t>And He said to them, </a:t>
            </a:r>
            <a:r>
              <a:rPr lang="en-US" sz="2400" b="1" baseline="30000" dirty="0" smtClean="0"/>
              <a:t>24</a:t>
            </a:r>
            <a:r>
              <a:rPr lang="en-US" sz="2400" dirty="0" smtClean="0"/>
              <a:t> “Strive to enter through the narrow gate, for many, I say to you, will seek to enter and will not be able. </a:t>
            </a:r>
            <a:r>
              <a:rPr lang="en-US" sz="2400" b="1" baseline="30000" dirty="0" smtClean="0"/>
              <a:t>25</a:t>
            </a:r>
            <a:r>
              <a:rPr lang="en-US" sz="2400" dirty="0" smtClean="0"/>
              <a:t> When once the Master of the house has risen up and shut the door, and you begin to stand outside and knock at the door, saying, ‘Lord, Lord, open for us,’ and He will answer and say to you, ‘I do not know you, where you are from,’ </a:t>
            </a:r>
            <a:r>
              <a:rPr lang="en-US" sz="2400" b="1" baseline="30000" dirty="0" smtClean="0"/>
              <a:t>26</a:t>
            </a:r>
            <a:r>
              <a:rPr lang="en-US" sz="2400" dirty="0" smtClean="0"/>
              <a:t> then you will begin to say, ‘We ate and drank in Your presence, and You taught in our streets.’ </a:t>
            </a:r>
            <a:r>
              <a:rPr lang="en-US" sz="2400" b="1" baseline="30000" dirty="0" smtClean="0"/>
              <a:t>27</a:t>
            </a:r>
            <a:r>
              <a:rPr lang="en-US" sz="2400" dirty="0" smtClean="0"/>
              <a:t> But He will say, ‘I tell you I do not know you, where you are from. Depart from Me, all you workers of iniquity.’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chor="t" anchorCtr="0">
            <a:normAutofit fontScale="92500" lnSpcReduction="20000"/>
          </a:bodyPr>
          <a:lstStyle/>
          <a:p>
            <a:pPr algn="ctr" eaLnBrk="1" hangingPunct="1">
              <a:lnSpc>
                <a:spcPct val="90000"/>
              </a:lnSpc>
              <a:buNone/>
            </a:pPr>
            <a:r>
              <a:rPr lang="en-US" sz="3600" b="1" dirty="0" smtClean="0"/>
              <a:t>The </a:t>
            </a:r>
            <a:r>
              <a:rPr lang="en-US" sz="3600" b="1" u="sng" dirty="0" smtClean="0"/>
              <a:t>INFLUENCE</a:t>
            </a:r>
            <a:r>
              <a:rPr lang="en-US" sz="3600" b="1" dirty="0" smtClean="0"/>
              <a:t> of a Righteous Person is Powerful and Necessary</a:t>
            </a:r>
            <a:endParaRPr lang="en-US" sz="4000" b="1" dirty="0" smtClean="0"/>
          </a:p>
          <a:p>
            <a:pPr marL="514350" indent="-514350" eaLnBrk="1" hangingPunct="1">
              <a:lnSpc>
                <a:spcPct val="90000"/>
              </a:lnSpc>
              <a:buFont typeface="+mj-lt"/>
              <a:buAutoNum type="arabicPeriod"/>
            </a:pPr>
            <a:endParaRPr lang="en-US" sz="3200" b="1" dirty="0" smtClean="0"/>
          </a:p>
          <a:p>
            <a:pPr marL="514350" indent="-514350" eaLnBrk="1" hangingPunct="1">
              <a:lnSpc>
                <a:spcPct val="90000"/>
              </a:lnSpc>
              <a:buFont typeface="+mj-lt"/>
              <a:buAutoNum type="arabicPeriod"/>
            </a:pPr>
            <a:r>
              <a:rPr lang="en-US" sz="3900" b="1" dirty="0" smtClean="0"/>
              <a:t>In a Marriage</a:t>
            </a:r>
          </a:p>
          <a:p>
            <a:pPr marL="731520" lvl="2" indent="0">
              <a:lnSpc>
                <a:spcPct val="90000"/>
              </a:lnSpc>
              <a:buNone/>
            </a:pPr>
            <a:r>
              <a:rPr lang="en-US" sz="2800" b="1" i="1" dirty="0" smtClean="0"/>
              <a:t>1 Cor. 7:14</a:t>
            </a:r>
          </a:p>
          <a:p>
            <a:pPr marL="514350" indent="-514350" eaLnBrk="1" hangingPunct="1">
              <a:lnSpc>
                <a:spcPct val="90000"/>
              </a:lnSpc>
              <a:buFont typeface="+mj-lt"/>
              <a:buAutoNum type="arabicPeriod"/>
            </a:pPr>
            <a:endParaRPr lang="en-US" sz="3200" b="1" dirty="0" smtClean="0"/>
          </a:p>
          <a:p>
            <a:pPr marL="514350" indent="-514350" eaLnBrk="1" hangingPunct="1">
              <a:lnSpc>
                <a:spcPct val="90000"/>
              </a:lnSpc>
              <a:buFont typeface="+mj-lt"/>
              <a:buAutoNum type="arabicPeriod"/>
            </a:pPr>
            <a:r>
              <a:rPr lang="en-US" sz="3900" b="1" dirty="0" smtClean="0"/>
              <a:t>In a Home</a:t>
            </a:r>
          </a:p>
          <a:p>
            <a:pPr marL="731520" lvl="2" indent="0">
              <a:lnSpc>
                <a:spcPct val="90000"/>
              </a:lnSpc>
              <a:buNone/>
            </a:pPr>
            <a:r>
              <a:rPr lang="en-US" sz="2800" b="1" i="1" dirty="0" smtClean="0"/>
              <a:t>2 Tim 1:5, 3:14-15</a:t>
            </a:r>
          </a:p>
          <a:p>
            <a:pPr marL="514350" indent="-514350" eaLnBrk="1" hangingPunct="1">
              <a:lnSpc>
                <a:spcPct val="90000"/>
              </a:lnSpc>
              <a:buFont typeface="+mj-lt"/>
              <a:buAutoNum type="arabicPeriod"/>
            </a:pPr>
            <a:endParaRPr lang="en-US" sz="3200" b="1" dirty="0" smtClean="0"/>
          </a:p>
          <a:p>
            <a:pPr marL="514350" indent="-514350" eaLnBrk="1" hangingPunct="1">
              <a:lnSpc>
                <a:spcPct val="90000"/>
              </a:lnSpc>
              <a:buFont typeface="+mj-lt"/>
              <a:buAutoNum type="arabicPeriod"/>
            </a:pPr>
            <a:r>
              <a:rPr lang="en-US" sz="3900" b="1" dirty="0" smtClean="0"/>
              <a:t>In the World</a:t>
            </a:r>
          </a:p>
          <a:p>
            <a:pPr marL="731520" lvl="2" indent="0">
              <a:lnSpc>
                <a:spcPct val="90000"/>
              </a:lnSpc>
              <a:buNone/>
            </a:pPr>
            <a:r>
              <a:rPr lang="en-US" sz="2800" b="1" i="1" dirty="0" smtClean="0"/>
              <a:t>Col. 4-5-6, Matt. 5:13-16</a:t>
            </a:r>
          </a:p>
          <a:p>
            <a:pPr marL="514350" indent="-514350" eaLnBrk="1" hangingPunct="1">
              <a:lnSpc>
                <a:spcPct val="90000"/>
              </a:lnSpc>
              <a:buFont typeface="+mj-lt"/>
              <a:buAutoNum type="arabicPeriod"/>
            </a:pPr>
            <a:endParaRPr lang="en-US" sz="3200" b="1" dirty="0" smtClean="0"/>
          </a:p>
          <a:p>
            <a:pPr marL="514350" indent="-514350" eaLnBrk="1" hangingPunct="1">
              <a:lnSpc>
                <a:spcPct val="90000"/>
              </a:lnSpc>
              <a:buFont typeface="+mj-lt"/>
              <a:buAutoNum type="arabicPeriod"/>
            </a:pPr>
            <a:r>
              <a:rPr lang="en-US" sz="3900" b="1" dirty="0" smtClean="0"/>
              <a:t>In the Church</a:t>
            </a:r>
          </a:p>
          <a:p>
            <a:pPr marL="731520" lvl="2" indent="0">
              <a:lnSpc>
                <a:spcPct val="90000"/>
              </a:lnSpc>
              <a:buNone/>
            </a:pPr>
            <a:r>
              <a:rPr lang="en-US" sz="2800" b="1" i="1" dirty="0" smtClean="0"/>
              <a:t>2 Cor. 9:2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09">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0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09">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09">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0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chor="t" anchorCtr="0">
            <a:normAutofit fontScale="92500" lnSpcReduction="20000"/>
          </a:bodyPr>
          <a:lstStyle/>
          <a:p>
            <a:pPr algn="ctr" eaLnBrk="1" hangingPunct="1">
              <a:lnSpc>
                <a:spcPct val="120000"/>
              </a:lnSpc>
              <a:buNone/>
            </a:pPr>
            <a:r>
              <a:rPr lang="en-US" sz="3600" b="1" dirty="0" smtClean="0"/>
              <a:t>The Influence of the Righteous does not </a:t>
            </a:r>
            <a:r>
              <a:rPr lang="en-US" sz="3600" b="1" u="sng" dirty="0" smtClean="0"/>
              <a:t>REMOVE</a:t>
            </a:r>
            <a:r>
              <a:rPr lang="en-US" sz="3600" b="1" dirty="0" smtClean="0"/>
              <a:t> the responsibility of a person</a:t>
            </a:r>
          </a:p>
          <a:p>
            <a:pPr algn="ctr" eaLnBrk="1" hangingPunct="1">
              <a:lnSpc>
                <a:spcPct val="90000"/>
              </a:lnSpc>
              <a:buNone/>
            </a:pPr>
            <a:endParaRPr lang="en-US" sz="3200" b="1" dirty="0" smtClean="0"/>
          </a:p>
          <a:p>
            <a:pPr marL="514350" indent="-514350" eaLnBrk="1" hangingPunct="1">
              <a:lnSpc>
                <a:spcPct val="90000"/>
              </a:lnSpc>
              <a:buFont typeface="+mj-lt"/>
              <a:buAutoNum type="arabicPeriod"/>
            </a:pPr>
            <a:r>
              <a:rPr lang="en-US" sz="3900" b="1" dirty="0" smtClean="0"/>
              <a:t>In a Marriage</a:t>
            </a:r>
          </a:p>
          <a:p>
            <a:pPr marL="731520" lvl="2" indent="0">
              <a:lnSpc>
                <a:spcPct val="90000"/>
              </a:lnSpc>
              <a:buNone/>
            </a:pPr>
            <a:r>
              <a:rPr lang="en-US" sz="2800" b="1" i="1" dirty="0" smtClean="0"/>
              <a:t>Unbeliever must obey the Gospel, 1 Pet.3:1-2</a:t>
            </a:r>
          </a:p>
          <a:p>
            <a:pPr marL="514350" indent="-514350" eaLnBrk="1" hangingPunct="1">
              <a:lnSpc>
                <a:spcPct val="90000"/>
              </a:lnSpc>
              <a:buFont typeface="+mj-lt"/>
              <a:buAutoNum type="arabicPeriod"/>
            </a:pPr>
            <a:endParaRPr lang="en-US" sz="3200" b="1" dirty="0" smtClean="0"/>
          </a:p>
          <a:p>
            <a:pPr marL="514350" indent="-514350" eaLnBrk="1" hangingPunct="1">
              <a:lnSpc>
                <a:spcPct val="90000"/>
              </a:lnSpc>
              <a:buFont typeface="+mj-lt"/>
              <a:buAutoNum type="arabicPeriod"/>
            </a:pPr>
            <a:r>
              <a:rPr lang="en-US" sz="3900" b="1" dirty="0" smtClean="0"/>
              <a:t>In a Home</a:t>
            </a:r>
          </a:p>
          <a:p>
            <a:pPr marL="731520" lvl="2" indent="0">
              <a:lnSpc>
                <a:spcPct val="90000"/>
              </a:lnSpc>
              <a:buNone/>
            </a:pPr>
            <a:r>
              <a:rPr lang="en-US" sz="2800" b="1" i="1" dirty="0" smtClean="0"/>
              <a:t>Child grows to accountability, Isa. 59:2</a:t>
            </a:r>
          </a:p>
          <a:p>
            <a:pPr marL="514350" indent="-514350" eaLnBrk="1" hangingPunct="1">
              <a:lnSpc>
                <a:spcPct val="90000"/>
              </a:lnSpc>
              <a:buFont typeface="+mj-lt"/>
              <a:buAutoNum type="arabicPeriod"/>
            </a:pPr>
            <a:endParaRPr lang="en-US" sz="3200" b="1" dirty="0" smtClean="0"/>
          </a:p>
          <a:p>
            <a:pPr marL="514350" indent="-514350" eaLnBrk="1" hangingPunct="1">
              <a:lnSpc>
                <a:spcPct val="90000"/>
              </a:lnSpc>
              <a:buFont typeface="+mj-lt"/>
              <a:buAutoNum type="arabicPeriod"/>
            </a:pPr>
            <a:r>
              <a:rPr lang="en-US" sz="3900" b="1" dirty="0" smtClean="0"/>
              <a:t>In the World</a:t>
            </a:r>
          </a:p>
          <a:p>
            <a:pPr marL="731520" lvl="2" indent="0">
              <a:lnSpc>
                <a:spcPct val="90000"/>
              </a:lnSpc>
              <a:buNone/>
            </a:pPr>
            <a:r>
              <a:rPr lang="en-US" sz="2800" b="1" i="1" dirty="0" smtClean="0"/>
              <a:t>Each Person is Responsible to God, 1 Pet. 4:4-5</a:t>
            </a:r>
          </a:p>
          <a:p>
            <a:pPr marL="514350" indent="-514350" eaLnBrk="1" hangingPunct="1">
              <a:lnSpc>
                <a:spcPct val="90000"/>
              </a:lnSpc>
              <a:buFont typeface="+mj-lt"/>
              <a:buAutoNum type="arabicPeriod"/>
            </a:pPr>
            <a:endParaRPr lang="en-US" sz="3200" b="1" dirty="0" smtClean="0"/>
          </a:p>
          <a:p>
            <a:pPr marL="514350" indent="-514350" eaLnBrk="1" hangingPunct="1">
              <a:lnSpc>
                <a:spcPct val="90000"/>
              </a:lnSpc>
              <a:buFont typeface="+mj-lt"/>
              <a:buAutoNum type="arabicPeriod"/>
            </a:pPr>
            <a:r>
              <a:rPr lang="en-US" sz="3900" b="1" dirty="0" smtClean="0"/>
              <a:t>In the Church</a:t>
            </a:r>
          </a:p>
          <a:p>
            <a:pPr marL="731520" lvl="2" indent="0">
              <a:lnSpc>
                <a:spcPct val="90000"/>
              </a:lnSpc>
              <a:buNone/>
            </a:pPr>
            <a:r>
              <a:rPr lang="en-US" sz="2800" b="1" i="1" dirty="0" smtClean="0"/>
              <a:t>Each bears his own burden, Gal. 6:4-5</a:t>
            </a:r>
          </a:p>
        </p:txBody>
      </p:sp>
    </p:spTree>
    <p:extLst>
      <p:ext uri="{BB962C8B-B14F-4D97-AF65-F5344CB8AC3E}">
        <p14:creationId xmlns:p14="http://schemas.microsoft.com/office/powerpoint/2010/main" xmlns="" val="68524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09">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0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09">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09">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0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chor="t" anchorCtr="0">
            <a:normAutofit/>
          </a:bodyPr>
          <a:lstStyle/>
          <a:p>
            <a:pPr marL="0" indent="0" eaLnBrk="1" hangingPunct="1">
              <a:lnSpc>
                <a:spcPct val="90000"/>
              </a:lnSpc>
              <a:buNone/>
            </a:pPr>
            <a:r>
              <a:rPr lang="en-US" sz="2800" b="1" u="sng" dirty="0" smtClean="0"/>
              <a:t>Faith by Proximity is NOT true Faith</a:t>
            </a:r>
          </a:p>
          <a:p>
            <a:pPr marL="731520" lvl="2" indent="0">
              <a:lnSpc>
                <a:spcPct val="90000"/>
              </a:lnSpc>
              <a:buNone/>
            </a:pPr>
            <a:r>
              <a:rPr lang="en-US" sz="2800" b="1" i="1" dirty="0" smtClean="0"/>
              <a:t>John 6:70, Job 1:1; 2:9-10</a:t>
            </a:r>
          </a:p>
          <a:p>
            <a:pPr marL="731520" lvl="2" indent="0">
              <a:lnSpc>
                <a:spcPct val="90000"/>
              </a:lnSpc>
              <a:buNone/>
            </a:pPr>
            <a:endParaRPr lang="en-US" sz="2800" b="1" i="1" dirty="0" smtClean="0"/>
          </a:p>
          <a:p>
            <a:pPr marL="731520" lvl="2" indent="0">
              <a:lnSpc>
                <a:spcPct val="90000"/>
              </a:lnSpc>
              <a:buNone/>
            </a:pPr>
            <a:endParaRPr lang="en-US" sz="2800" b="1" i="1" dirty="0" smtClean="0"/>
          </a:p>
          <a:p>
            <a:pPr marL="0" indent="0">
              <a:lnSpc>
                <a:spcPct val="90000"/>
              </a:lnSpc>
              <a:buNone/>
            </a:pPr>
            <a:r>
              <a:rPr lang="en-US" sz="2800" b="1" u="sng" dirty="0" smtClean="0"/>
              <a:t>Repentance </a:t>
            </a:r>
            <a:r>
              <a:rPr lang="en-US" sz="2800" b="1" u="sng" dirty="0"/>
              <a:t>by Proximity is NOT true </a:t>
            </a:r>
            <a:r>
              <a:rPr lang="en-US" sz="2800" b="1" u="sng" dirty="0" smtClean="0"/>
              <a:t>Repentance</a:t>
            </a:r>
          </a:p>
          <a:p>
            <a:pPr marL="731520" lvl="2" indent="0">
              <a:lnSpc>
                <a:spcPct val="90000"/>
              </a:lnSpc>
              <a:buNone/>
            </a:pPr>
            <a:r>
              <a:rPr lang="en-US" sz="2800" b="1" i="1" dirty="0" smtClean="0"/>
              <a:t>Matt. 3:5-9, Acts 19:18-20</a:t>
            </a:r>
          </a:p>
          <a:p>
            <a:pPr marL="731520" lvl="2" indent="0">
              <a:lnSpc>
                <a:spcPct val="90000"/>
              </a:lnSpc>
              <a:buNone/>
            </a:pPr>
            <a:endParaRPr lang="en-US" sz="3200" b="1" dirty="0" smtClean="0"/>
          </a:p>
          <a:p>
            <a:pPr marL="731520" lvl="2" indent="0">
              <a:lnSpc>
                <a:spcPct val="90000"/>
              </a:lnSpc>
              <a:buNone/>
            </a:pPr>
            <a:endParaRPr lang="en-US" sz="3200" b="1" dirty="0" smtClean="0"/>
          </a:p>
          <a:p>
            <a:pPr marL="0" indent="0">
              <a:lnSpc>
                <a:spcPct val="90000"/>
              </a:lnSpc>
              <a:buNone/>
            </a:pPr>
            <a:r>
              <a:rPr lang="en-US" sz="2800" b="1" u="sng" dirty="0" smtClean="0"/>
              <a:t>Worship </a:t>
            </a:r>
            <a:r>
              <a:rPr lang="en-US" sz="2800" b="1" u="sng" dirty="0"/>
              <a:t>by Proximity is NOT true </a:t>
            </a:r>
            <a:r>
              <a:rPr lang="en-US" sz="2800" b="1" u="sng" dirty="0" smtClean="0"/>
              <a:t>Worship</a:t>
            </a:r>
            <a:endParaRPr lang="en-US" sz="2800" b="1" u="sng" dirty="0"/>
          </a:p>
          <a:p>
            <a:pPr marL="731520" lvl="2" indent="0">
              <a:lnSpc>
                <a:spcPct val="90000"/>
              </a:lnSpc>
              <a:buNone/>
            </a:pPr>
            <a:r>
              <a:rPr lang="en-US" sz="2800" b="1" i="1" dirty="0" smtClean="0"/>
              <a:t>John 4:23-24, Heb. 10:24-25, Matt. 15:8-9, </a:t>
            </a:r>
          </a:p>
          <a:p>
            <a:pPr marL="731520" lvl="2" indent="0">
              <a:lnSpc>
                <a:spcPct val="90000"/>
              </a:lnSpc>
              <a:buNone/>
            </a:pPr>
            <a:r>
              <a:rPr lang="en-US" sz="2800" b="1" i="1" dirty="0" smtClean="0"/>
              <a:t>1 Cor. 11:27-29</a:t>
            </a:r>
          </a:p>
        </p:txBody>
      </p:sp>
    </p:spTree>
    <p:extLst>
      <p:ext uri="{BB962C8B-B14F-4D97-AF65-F5344CB8AC3E}">
        <p14:creationId xmlns:p14="http://schemas.microsoft.com/office/powerpoint/2010/main" xmlns="" val="262833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0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0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09">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0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chor="t" anchorCtr="0">
            <a:normAutofit/>
          </a:bodyPr>
          <a:lstStyle/>
          <a:p>
            <a:pPr marL="0" indent="0">
              <a:lnSpc>
                <a:spcPct val="90000"/>
              </a:lnSpc>
              <a:buNone/>
            </a:pPr>
            <a:r>
              <a:rPr lang="en-US" sz="2800" b="1" u="sng" dirty="0" smtClean="0"/>
              <a:t>Morality </a:t>
            </a:r>
            <a:r>
              <a:rPr lang="en-US" sz="2800" b="1" u="sng" dirty="0"/>
              <a:t>by Proximity is NOT true </a:t>
            </a:r>
            <a:r>
              <a:rPr lang="en-US" sz="2800" b="1" u="sng" dirty="0" smtClean="0"/>
              <a:t>Morality</a:t>
            </a:r>
          </a:p>
          <a:p>
            <a:pPr marL="0" lvl="2" indent="0">
              <a:lnSpc>
                <a:spcPct val="90000"/>
              </a:lnSpc>
              <a:buNone/>
            </a:pPr>
            <a:r>
              <a:rPr lang="en-US" sz="3500" b="1" dirty="0"/>
              <a:t>	</a:t>
            </a:r>
            <a:r>
              <a:rPr lang="en-US" sz="2800" b="1" i="1" dirty="0" smtClean="0"/>
              <a:t>Tit. 2:11-13, Mark 7:21-23, Eph. 5:8-14</a:t>
            </a:r>
          </a:p>
          <a:p>
            <a:pPr marL="0" lvl="2" indent="0">
              <a:lnSpc>
                <a:spcPct val="90000"/>
              </a:lnSpc>
              <a:buNone/>
            </a:pPr>
            <a:endParaRPr lang="en-US" sz="3500" b="1" dirty="0" smtClean="0"/>
          </a:p>
          <a:p>
            <a:pPr marL="0" lvl="2" indent="0">
              <a:lnSpc>
                <a:spcPct val="90000"/>
              </a:lnSpc>
              <a:buNone/>
            </a:pPr>
            <a:endParaRPr lang="en-US" sz="3500" b="1" dirty="0"/>
          </a:p>
          <a:p>
            <a:pPr marL="0" indent="0">
              <a:lnSpc>
                <a:spcPct val="90000"/>
              </a:lnSpc>
              <a:buNone/>
            </a:pPr>
            <a:r>
              <a:rPr lang="en-US" sz="2700" b="1" u="sng" dirty="0"/>
              <a:t>Evangelism by Proximity is NOT true </a:t>
            </a:r>
            <a:r>
              <a:rPr lang="en-US" sz="2700" b="1" u="sng" dirty="0" smtClean="0"/>
              <a:t>Evangelism</a:t>
            </a:r>
            <a:endParaRPr lang="en-US" sz="2700" b="1" u="sng" dirty="0"/>
          </a:p>
          <a:p>
            <a:pPr marL="731520" lvl="2" indent="0">
              <a:lnSpc>
                <a:spcPct val="90000"/>
              </a:lnSpc>
              <a:buNone/>
            </a:pPr>
            <a:r>
              <a:rPr lang="en-US" sz="2800" b="1" i="1" dirty="0"/>
              <a:t>John 1:40-41, Acts 2:41; 8:5-6, Eph. 4:</a:t>
            </a:r>
            <a:r>
              <a:rPr lang="en-US" sz="2800" b="1" i="1" dirty="0" smtClean="0"/>
              <a:t>16</a:t>
            </a:r>
          </a:p>
          <a:p>
            <a:pPr marL="731520" lvl="2" indent="0">
              <a:lnSpc>
                <a:spcPct val="90000"/>
              </a:lnSpc>
              <a:buNone/>
            </a:pPr>
            <a:endParaRPr lang="en-US" sz="2800" b="1" i="1" dirty="0" smtClean="0"/>
          </a:p>
          <a:p>
            <a:pPr marL="731520" lvl="2" indent="0">
              <a:lnSpc>
                <a:spcPct val="90000"/>
              </a:lnSpc>
              <a:buNone/>
            </a:pPr>
            <a:endParaRPr lang="en-US" sz="2800" b="1" i="1" dirty="0"/>
          </a:p>
          <a:p>
            <a:pPr marL="0" indent="0">
              <a:lnSpc>
                <a:spcPct val="90000"/>
              </a:lnSpc>
              <a:buNone/>
            </a:pPr>
            <a:r>
              <a:rPr lang="en-US" sz="2800" b="1" u="sng" dirty="0" smtClean="0"/>
              <a:t>Salvation </a:t>
            </a:r>
            <a:r>
              <a:rPr lang="en-US" sz="2800" b="1" u="sng" dirty="0"/>
              <a:t>by Proximity is NOT true </a:t>
            </a:r>
            <a:r>
              <a:rPr lang="en-US" sz="2800" b="1" u="sng" dirty="0" smtClean="0"/>
              <a:t>Salvation</a:t>
            </a:r>
            <a:endParaRPr lang="en-US" sz="2800" b="1" u="sng" dirty="0"/>
          </a:p>
          <a:p>
            <a:pPr marL="731520" lvl="2" indent="0">
              <a:lnSpc>
                <a:spcPct val="90000"/>
              </a:lnSpc>
              <a:buNone/>
            </a:pPr>
            <a:r>
              <a:rPr lang="en-US" sz="2800" b="1" i="1" dirty="0" smtClean="0"/>
              <a:t>John 1:40-41, Acts 2:41; 8:5-6, Eph. 4:16</a:t>
            </a:r>
          </a:p>
        </p:txBody>
      </p:sp>
    </p:spTree>
    <p:extLst>
      <p:ext uri="{BB962C8B-B14F-4D97-AF65-F5344CB8AC3E}">
        <p14:creationId xmlns:p14="http://schemas.microsoft.com/office/powerpoint/2010/main" xmlns="" val="345240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0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0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0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19414</TotalTime>
  <Words>908</Words>
  <Application>Microsoft Office PowerPoint</Application>
  <PresentationFormat>On-screen Show (4:3)</PresentationFormat>
  <Paragraphs>214</Paragraphs>
  <Slides>43</Slides>
  <Notes>43</Notes>
  <HiddenSlides>33</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Elemental</vt:lpstr>
      <vt:lpstr>Slide 1</vt:lpstr>
      <vt:lpstr>“Born in the Church?”</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Hogland</dc:creator>
  <cp:lastModifiedBy>administrator</cp:lastModifiedBy>
  <cp:revision>562</cp:revision>
  <dcterms:created xsi:type="dcterms:W3CDTF">2009-07-07T21:37:33Z</dcterms:created>
  <dcterms:modified xsi:type="dcterms:W3CDTF">2015-11-08T16:22:30Z</dcterms:modified>
</cp:coreProperties>
</file>