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305" r:id="rId3"/>
    <p:sldId id="260" r:id="rId4"/>
    <p:sldId id="261" r:id="rId5"/>
    <p:sldId id="262" r:id="rId6"/>
    <p:sldId id="304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3F2A15"/>
    <a:srgbClr val="6B4723"/>
    <a:srgbClr val="66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444F3FB-F02D-49E4-A9C4-2629352E3A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03E3C-ECE7-4DEC-A73E-2AB3223B80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1692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95B1F-D941-49C6-9FE4-1D5E5406ED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77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47C9A-21F8-435A-9656-6AA5E24C85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40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923F0-C0FC-4CDD-9519-4A64D8CD68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2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CD010-6EC0-4A8D-9E9C-12A7225768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17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73C9F-D3A7-43BB-9645-9DDEA53CB1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40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EFBC5-9302-4784-BF5F-A1B3DE8B4F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68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4028C-BF55-41A4-84EE-D1D5779713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02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63297-08C6-45BF-8488-3A9E1C396D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11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6FADE-BFE8-4168-B8C1-0982D9375F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564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3F2A15"/>
            </a:gs>
            <a:gs pos="100000">
              <a:srgbClr val="6B472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07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fld id="{A1A02121-91B3-4D06-8135-AF134B5B50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1"/>
            <a:ext cx="9144000" cy="2057399"/>
          </a:xfrm>
          <a:effectLst/>
        </p:spPr>
        <p:txBody>
          <a:bodyPr/>
          <a:lstStyle/>
          <a:p>
            <a:r>
              <a:rPr lang="en-US" altLang="en-US" sz="6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Saying One Thing, But Revealed by Total Speech</a:t>
            </a:r>
            <a:endParaRPr lang="en-US" altLang="en-US" sz="6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77000" y="2895600"/>
            <a:ext cx="2667000" cy="1600200"/>
          </a:xfrm>
        </p:spPr>
        <p:txBody>
          <a:bodyPr/>
          <a:lstStyle/>
          <a:p>
            <a:r>
              <a:rPr lang="en-US" alt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14:66-70</a:t>
            </a:r>
            <a:endParaRPr lang="en-US" altLang="en-US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2199"/>
            <a:ext cx="6515102" cy="4343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/>
              </a:rPr>
              <a:t>Mark 14:66-70</a:t>
            </a:r>
            <a:endParaRPr lang="en-US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8991600" cy="5706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200" b="1" baseline="30000" dirty="0"/>
              <a:t>66 </a:t>
            </a:r>
            <a:r>
              <a:rPr lang="en-US" sz="3200" dirty="0"/>
              <a:t>Now as Peter was below in the courtyard, one of the servant girls of the high priest came. </a:t>
            </a:r>
            <a:r>
              <a:rPr lang="en-US" sz="3200" b="1" baseline="30000" dirty="0"/>
              <a:t>67 </a:t>
            </a:r>
            <a:r>
              <a:rPr lang="en-US" sz="3200" dirty="0"/>
              <a:t>And when she saw Peter warming himself, she looked at him and said, “You also were with Jesus of Nazareth</a:t>
            </a:r>
            <a:r>
              <a:rPr lang="en-US" sz="3200" dirty="0" smtClean="0"/>
              <a:t>.” </a:t>
            </a:r>
            <a:r>
              <a:rPr lang="en-US" sz="3200" b="1" baseline="30000" dirty="0" smtClean="0"/>
              <a:t>68</a:t>
            </a:r>
            <a:r>
              <a:rPr lang="en-US" sz="3200" b="1" baseline="30000" dirty="0"/>
              <a:t> </a:t>
            </a:r>
            <a:r>
              <a:rPr lang="en-US" sz="3200" dirty="0"/>
              <a:t>But he denied it, saying, “I neither know nor understand what you are saying.” And he went out on the porch, and a rooster crowed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69</a:t>
            </a:r>
            <a:r>
              <a:rPr lang="en-US" sz="3200" b="1" baseline="30000" dirty="0"/>
              <a:t> </a:t>
            </a:r>
            <a:r>
              <a:rPr lang="en-US" sz="3200" dirty="0"/>
              <a:t>And the servant girl saw him again, and began to say to those who stood by, “This is one of them.” </a:t>
            </a:r>
            <a:r>
              <a:rPr lang="en-US" sz="3200" b="1" baseline="30000" dirty="0"/>
              <a:t>70 </a:t>
            </a:r>
            <a:r>
              <a:rPr lang="en-US" sz="3200" dirty="0"/>
              <a:t>But he denied it again</a:t>
            </a:r>
            <a:r>
              <a:rPr lang="en-US" sz="3200" dirty="0" smtClean="0"/>
              <a:t>. And </a:t>
            </a:r>
            <a:r>
              <a:rPr lang="en-US" sz="3200" dirty="0"/>
              <a:t>a little later those who stood by said to Peter again, “</a:t>
            </a:r>
            <a:r>
              <a:rPr lang="en-US" sz="3200" b="1" i="1" dirty="0">
                <a:solidFill>
                  <a:srgbClr val="FFFF00"/>
                </a:solidFill>
              </a:rPr>
              <a:t>Surely you are one of them; for you are a Galilean, and your speech shows it</a:t>
            </a:r>
            <a:r>
              <a:rPr lang="en-US" sz="3200" b="1" i="1" dirty="0" smtClean="0">
                <a:solidFill>
                  <a:srgbClr val="FFFF00"/>
                </a:solidFill>
              </a:rPr>
              <a:t>.</a:t>
            </a:r>
            <a:r>
              <a:rPr lang="en-US" sz="3200" dirty="0" smtClean="0"/>
              <a:t>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41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1447800"/>
          </a:xfrm>
          <a:effectLst/>
        </p:spPr>
        <p:txBody>
          <a:bodyPr/>
          <a:lstStyle/>
          <a:p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Principle: Content </a:t>
            </a:r>
            <a:r>
              <a:rPr lang="en-US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Speech Explained by Origin of Speech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Claim or feigned speech may give favorable view</a:t>
            </a: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overall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speech provides objective basis 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judge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out of the abundance of the heart, the mouth 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speaks… every idle word…”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12:34-37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“Idle words” give best picture of true character</a:t>
            </a:r>
          </a:p>
          <a:p>
            <a:pPr lvl="1">
              <a:spcBef>
                <a:spcPts val="0"/>
              </a:spcBef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Speech provides exoneration from false charges</a:t>
            </a:r>
          </a:p>
          <a:p>
            <a:pPr lvl="1">
              <a:spcBef>
                <a:spcPts val="0"/>
              </a:spcBef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Speech provides evidence of guilt </a:t>
            </a:r>
            <a:r>
              <a:rPr lang="en-US" altLang="en-US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altLang="en-US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 charges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Speech comes from the heart (</a:t>
            </a:r>
            <a:r>
              <a:rPr lang="en-US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15:18-20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Defilement of </a:t>
            </a:r>
            <a:r>
              <a:rPr lang="en-US" altLang="en-US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speech </a:t>
            </a:r>
            <a:r>
              <a:rPr lang="en-US" altLang="en-US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shows defilement of heart</a:t>
            </a:r>
          </a:p>
          <a:p>
            <a:pPr lvl="1">
              <a:spcBef>
                <a:spcPts val="0"/>
              </a:spcBef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Apostasy proceeds from heart to speech to actions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Speech unguarded or under duress tends to reveal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1371599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FF00"/>
                </a:solidFill>
                <a:effectLst/>
              </a:rPr>
              <a:t>Our Commitment </a:t>
            </a:r>
            <a:r>
              <a:rPr lang="en-US" altLang="en-US" b="1" dirty="0">
                <a:solidFill>
                  <a:srgbClr val="FFFF00"/>
                </a:solidFill>
                <a:effectLst/>
              </a:rPr>
              <a:t>to </a:t>
            </a:r>
            <a:r>
              <a:rPr lang="en-US" altLang="en-US" b="1" dirty="0" smtClean="0">
                <a:solidFill>
                  <a:srgbClr val="FFFF00"/>
                </a:solidFill>
                <a:effectLst/>
              </a:rPr>
              <a:t>Truth Is </a:t>
            </a:r>
            <a:r>
              <a:rPr lang="en-US" altLang="en-US" b="1" dirty="0">
                <a:solidFill>
                  <a:srgbClr val="FFFF00"/>
                </a:solidFill>
                <a:effectLst/>
              </a:rPr>
              <a:t>Known by Nature </a:t>
            </a:r>
            <a:r>
              <a:rPr lang="en-US" altLang="en-US" b="1" dirty="0" smtClean="0">
                <a:solidFill>
                  <a:srgbClr val="FFFF00"/>
                </a:solidFill>
                <a:effectLst/>
              </a:rPr>
              <a:t>of Total </a:t>
            </a:r>
            <a:r>
              <a:rPr lang="en-US" altLang="en-US" b="1" dirty="0">
                <a:solidFill>
                  <a:srgbClr val="FFFF00"/>
                </a:solidFill>
                <a:effectLst/>
              </a:rPr>
              <a:t>Speech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76400"/>
            <a:ext cx="9067800" cy="51054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Must declare </a:t>
            </a:r>
            <a:r>
              <a:rPr lang="en-US" altLang="en-US" dirty="0">
                <a:effectLst/>
              </a:rPr>
              <a:t>whole counsel of God (</a:t>
            </a:r>
            <a:r>
              <a:rPr lang="en-US" altLang="en-US" b="1" i="1" dirty="0">
                <a:solidFill>
                  <a:schemeClr val="tx2"/>
                </a:solidFill>
                <a:effectLst/>
              </a:rPr>
              <a:t>Acts 20:26f</a:t>
            </a:r>
            <a:r>
              <a:rPr lang="en-US" altLang="en-US" dirty="0">
                <a:effectLst/>
              </a:rPr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66FFFF"/>
                </a:solidFill>
                <a:effectLst/>
              </a:rPr>
              <a:t>Hearer responsible to examine by Scripture (</a:t>
            </a:r>
            <a:r>
              <a:rPr lang="en-US" altLang="en-US" b="1" i="1" dirty="0">
                <a:solidFill>
                  <a:schemeClr val="tx2"/>
                </a:solidFill>
                <a:effectLst/>
              </a:rPr>
              <a:t>Acts </a:t>
            </a: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17:11</a:t>
            </a:r>
            <a:r>
              <a:rPr lang="en-US" altLang="en-US" dirty="0" smtClean="0">
                <a:solidFill>
                  <a:srgbClr val="66FFFF"/>
                </a:solidFill>
                <a:effectLst/>
              </a:rPr>
              <a:t>)</a:t>
            </a:r>
            <a:endParaRPr lang="en-US" altLang="en-US" dirty="0">
              <a:effectLst/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Must speak </a:t>
            </a:r>
            <a:r>
              <a:rPr lang="en-US" altLang="en-US" dirty="0">
                <a:effectLst/>
              </a:rPr>
              <a:t>truth </a:t>
            </a:r>
            <a:r>
              <a:rPr lang="en-US" altLang="en-US" dirty="0" smtClean="0">
                <a:effectLst/>
              </a:rPr>
              <a:t>of gospel, not just for self, but </a:t>
            </a:r>
            <a:r>
              <a:rPr lang="en-US" altLang="en-US" dirty="0">
                <a:effectLst/>
              </a:rPr>
              <a:t>so all may know it &amp; grow in it (</a:t>
            </a:r>
            <a:r>
              <a:rPr lang="en-US" altLang="en-US" b="1" i="1" dirty="0">
                <a:solidFill>
                  <a:schemeClr val="tx2"/>
                </a:solidFill>
                <a:effectLst/>
              </a:rPr>
              <a:t>Col. </a:t>
            </a: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1:3-6</a:t>
            </a:r>
            <a:r>
              <a:rPr lang="en-US" altLang="en-US" dirty="0">
                <a:effectLst/>
              </a:rPr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Must have burning </a:t>
            </a:r>
            <a:r>
              <a:rPr lang="en-US" altLang="en-US" dirty="0">
                <a:effectLst/>
              </a:rPr>
              <a:t>drive to speak </a:t>
            </a:r>
            <a:r>
              <a:rPr lang="en-US" altLang="en-US" dirty="0" smtClean="0">
                <a:effectLst/>
              </a:rPr>
              <a:t>truth </a:t>
            </a:r>
            <a:r>
              <a:rPr lang="en-US" altLang="en-US" dirty="0">
                <a:effectLst/>
              </a:rPr>
              <a:t>(</a:t>
            </a:r>
            <a:r>
              <a:rPr lang="en-US" altLang="en-US" b="1" i="1" dirty="0">
                <a:solidFill>
                  <a:schemeClr val="tx2"/>
                </a:solidFill>
                <a:effectLst/>
              </a:rPr>
              <a:t>Jer. 20:8-9</a:t>
            </a:r>
            <a:r>
              <a:rPr lang="en-US" altLang="en-US" dirty="0">
                <a:effectLst/>
              </a:rPr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altLang="en-US" dirty="0">
                <a:solidFill>
                  <a:srgbClr val="66FFFF"/>
                </a:solidFill>
                <a:effectLst/>
              </a:rPr>
              <a:t>Speak it despite threat of persecution (</a:t>
            </a:r>
            <a:r>
              <a:rPr lang="en-US" altLang="en-US" b="1" i="1" dirty="0">
                <a:solidFill>
                  <a:schemeClr val="tx2"/>
                </a:solidFill>
                <a:effectLst/>
              </a:rPr>
              <a:t>Acts </a:t>
            </a: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4:18-31</a:t>
            </a:r>
            <a:r>
              <a:rPr lang="en-US" altLang="en-US" dirty="0" smtClean="0">
                <a:solidFill>
                  <a:srgbClr val="66FFFF"/>
                </a:solidFill>
                <a:effectLst/>
              </a:rPr>
              <a:t>)</a:t>
            </a:r>
            <a:endParaRPr lang="en-US" altLang="en-US" dirty="0">
              <a:solidFill>
                <a:srgbClr val="66FFFF"/>
              </a:solidFill>
              <a:effectLst/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altLang="en-US" dirty="0">
                <a:solidFill>
                  <a:srgbClr val="66FFFF"/>
                </a:solidFill>
                <a:effectLst/>
              </a:rPr>
              <a:t>Speak it despite popular opposition (</a:t>
            </a:r>
            <a:r>
              <a:rPr lang="en-US" altLang="en-US" b="1" i="1" dirty="0">
                <a:solidFill>
                  <a:schemeClr val="tx2"/>
                </a:solidFill>
                <a:effectLst/>
              </a:rPr>
              <a:t>2 Tim. </a:t>
            </a: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4:1-5</a:t>
            </a:r>
            <a:r>
              <a:rPr lang="en-US" altLang="en-US" dirty="0">
                <a:solidFill>
                  <a:srgbClr val="66FFFF"/>
                </a:solidFill>
                <a:effectLst/>
              </a:rPr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altLang="en-US" dirty="0">
                <a:solidFill>
                  <a:srgbClr val="66FFFF"/>
                </a:solidFill>
                <a:effectLst/>
              </a:rPr>
              <a:t>Preach with fervor &amp; without shame (</a:t>
            </a:r>
            <a:r>
              <a:rPr lang="en-US" altLang="en-US" b="1" i="1" dirty="0">
                <a:solidFill>
                  <a:schemeClr val="tx2"/>
                </a:solidFill>
                <a:effectLst/>
              </a:rPr>
              <a:t>Rom. </a:t>
            </a: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1:14-17</a:t>
            </a:r>
            <a:r>
              <a:rPr lang="en-US" altLang="en-US" dirty="0" smtClean="0">
                <a:solidFill>
                  <a:srgbClr val="66FFFF"/>
                </a:solidFill>
                <a:effectLst/>
              </a:rPr>
              <a:t>)</a:t>
            </a:r>
            <a:endParaRPr lang="en-US" altLang="en-US" dirty="0">
              <a:solidFill>
                <a:schemeClr val="accent2"/>
              </a:solidFill>
              <a:effectLst/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All of us </a:t>
            </a:r>
            <a:r>
              <a:rPr lang="en-US" altLang="en-US" dirty="0">
                <a:effectLst/>
              </a:rPr>
              <a:t>must speak as oracles of God (</a:t>
            </a:r>
            <a:r>
              <a:rPr lang="en-US" altLang="en-US" b="1" i="1" dirty="0">
                <a:solidFill>
                  <a:schemeClr val="tx2"/>
                </a:solidFill>
                <a:effectLst/>
              </a:rPr>
              <a:t>1 Pet. 4:11</a:t>
            </a:r>
            <a:r>
              <a:rPr lang="en-US" altLang="en-US" dirty="0" smtClean="0">
                <a:effectLst/>
              </a:rPr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Our overall speech will show our true commitment</a:t>
            </a:r>
            <a:endParaRPr lang="en-US" alt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599"/>
          </a:xfrm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of </a:t>
            </a:r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Apostasy Is Also </a:t>
            </a:r>
            <a:r>
              <a:rPr lang="en-US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Known by Nature of </a:t>
            </a:r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Speech</a:t>
            </a:r>
            <a:endParaRPr lang="en-US" alt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506" y="1483659"/>
            <a:ext cx="9018494" cy="5334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 is effectively spread by smooth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fair speech 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designed to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deceive (</a:t>
            </a:r>
            <a:r>
              <a:rPr lang="en-US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</a:t>
            </a:r>
            <a:r>
              <a:rPr lang="en-US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16:17-18</a:t>
            </a:r>
            <a:r>
              <a:rPr lang="en-US" alt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Cor. 4:1-6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Deception caused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persuasive words (</a:t>
            </a:r>
            <a:r>
              <a:rPr lang="en-US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2:4-8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Private teaching of destructive 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doctrine often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 among saints by accepted brethren (</a:t>
            </a:r>
            <a:r>
              <a:rPr lang="en-US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2:1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Various ways to speak message of digression: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alt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Proclaim error that contradicts truth (</a:t>
            </a:r>
            <a:r>
              <a:rPr lang="en-US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</a:t>
            </a:r>
            <a:r>
              <a:rPr lang="en-US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2:16-18</a:t>
            </a:r>
            <a:r>
              <a:rPr lang="en-US" alt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altLang="en-US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alt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Justify enticement to fleshly lust (</a:t>
            </a:r>
            <a:r>
              <a:rPr lang="en-US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2:18-19</a:t>
            </a:r>
            <a:r>
              <a:rPr lang="en-US" alt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alt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uncertain sound of confusion (</a:t>
            </a:r>
            <a:r>
              <a:rPr lang="en-US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Cor. </a:t>
            </a:r>
            <a:r>
              <a:rPr lang="en-US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14:7-9</a:t>
            </a:r>
            <a:r>
              <a:rPr lang="en-US" alt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Reject teachers of truth &amp; undermine them (</a:t>
            </a:r>
            <a:r>
              <a:rPr lang="en-US" alt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Jn. 9-11</a:t>
            </a:r>
            <a:r>
              <a:rPr lang="en-US" alt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altLang="en-US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Recognize by comparing to truth (</a:t>
            </a:r>
            <a:r>
              <a:rPr lang="en-US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4:1-6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>
              <a:lnSpc>
                <a:spcPct val="88000"/>
              </a:lnSpc>
            </a:pPr>
            <a:r>
              <a:rPr lang="en-US" b="1" dirty="0" smtClean="0">
                <a:solidFill>
                  <a:srgbClr val="FFFF00"/>
                </a:solidFill>
                <a:effectLst/>
              </a:rPr>
              <a:t>What Would These Things Say about Our Real Thinking &amp; Direction?</a:t>
            </a:r>
            <a:endParaRPr lang="en-US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562600"/>
          </a:xfrm>
        </p:spPr>
        <p:txBody>
          <a:bodyPr/>
          <a:lstStyle/>
          <a:p>
            <a:pPr>
              <a:lnSpc>
                <a:spcPct val="88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“Bible doesn’t say not to, so I think it’s okay”</a:t>
            </a:r>
          </a:p>
          <a:p>
            <a:pPr>
              <a:lnSpc>
                <a:spcPct val="88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“I know he’s in a denominational church, but he’s a good Christian man”</a:t>
            </a:r>
          </a:p>
          <a:p>
            <a:pPr>
              <a:lnSpc>
                <a:spcPct val="88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“</a:t>
            </a:r>
            <a:r>
              <a:rPr lang="en-US" dirty="0">
                <a:effectLst/>
              </a:rPr>
              <a:t>D</a:t>
            </a:r>
            <a:r>
              <a:rPr lang="en-US" dirty="0" smtClean="0">
                <a:effectLst/>
              </a:rPr>
              <a:t>evotional material &amp; songs of denominational sources just make me feel more spiritual than…”</a:t>
            </a:r>
          </a:p>
          <a:p>
            <a:pPr>
              <a:lnSpc>
                <a:spcPct val="88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“We are too picky about authority – after all, we do a lot of things without biblical authority”</a:t>
            </a:r>
          </a:p>
          <a:p>
            <a:pPr>
              <a:lnSpc>
                <a:spcPct val="88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“</a:t>
            </a:r>
            <a:r>
              <a:rPr lang="en-US" dirty="0">
                <a:effectLst/>
              </a:rPr>
              <a:t>T</a:t>
            </a:r>
            <a:r>
              <a:rPr lang="en-US" dirty="0" smtClean="0">
                <a:effectLst/>
              </a:rPr>
              <a:t>each the truth </a:t>
            </a:r>
            <a:r>
              <a:rPr lang="en-US" dirty="0" smtClean="0">
                <a:effectLst/>
              </a:rPr>
              <a:t>and </a:t>
            </a:r>
            <a:r>
              <a:rPr lang="en-US" dirty="0" smtClean="0">
                <a:effectLst/>
              </a:rPr>
              <a:t>leave everyone else alone”</a:t>
            </a:r>
          </a:p>
          <a:p>
            <a:pPr>
              <a:lnSpc>
                <a:spcPct val="88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“He teaches on morality so much because he has a dirty mind”</a:t>
            </a:r>
          </a:p>
          <a:p>
            <a:pPr>
              <a:lnSpc>
                <a:spcPct val="88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“Unity-In-Diversity is the only unity possible”</a:t>
            </a:r>
          </a:p>
          <a:p>
            <a:pPr>
              <a:lnSpc>
                <a:spcPct val="88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“Surely God wouldn’t condemn us just because…”</a:t>
            </a:r>
          </a:p>
        </p:txBody>
      </p:sp>
    </p:spTree>
    <p:extLst>
      <p:ext uri="{BB962C8B-B14F-4D97-AF65-F5344CB8AC3E}">
        <p14:creationId xmlns:p14="http://schemas.microsoft.com/office/powerpoint/2010/main" val="309252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Orb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Office\Templates\Orbit.pot</Template>
  <TotalTime>45027</TotalTime>
  <Words>490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Orbit</vt:lpstr>
      <vt:lpstr>Saying One Thing, But Revealed by Total Speech</vt:lpstr>
      <vt:lpstr>Mark 14:66-70</vt:lpstr>
      <vt:lpstr>Principle: Content of Speech Explained by Origin of Speech</vt:lpstr>
      <vt:lpstr>Our Commitment to Truth Is Known by Nature of Total Speech</vt:lpstr>
      <vt:lpstr>Evidence of Apostasy Is Also Known by Nature of Our Speech</vt:lpstr>
      <vt:lpstr>What Would These Things Say about Our Real Thinking &amp; Direction?</vt:lpstr>
    </vt:vector>
  </TitlesOfParts>
  <Company>User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User</dc:creator>
  <cp:lastModifiedBy>Harry</cp:lastModifiedBy>
  <cp:revision>60</cp:revision>
  <dcterms:created xsi:type="dcterms:W3CDTF">2002-08-24T21:12:37Z</dcterms:created>
  <dcterms:modified xsi:type="dcterms:W3CDTF">2016-01-10T13:26:39Z</dcterms:modified>
</cp:coreProperties>
</file>