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3" r:id="rId1"/>
  </p:sldMasterIdLst>
  <p:sldIdLst>
    <p:sldId id="257" r:id="rId2"/>
    <p:sldId id="268" r:id="rId3"/>
    <p:sldId id="270" r:id="rId4"/>
    <p:sldId id="271" r:id="rId5"/>
    <p:sldId id="279" r:id="rId6"/>
    <p:sldId id="267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6633"/>
    <a:srgbClr val="00FFFF"/>
    <a:srgbClr val="FFFF66"/>
    <a:srgbClr val="000000"/>
    <a:srgbClr val="2E0000"/>
    <a:srgbClr val="990000"/>
    <a:srgbClr val="F5E121"/>
    <a:srgbClr val="9DECF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0512F-0AC8-4560-9DAF-14A82DE137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27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3F134-DC62-4FF7-86C6-AD9165802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4157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FDA0F-ED50-40C2-9C52-C47827F38D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3397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A2356-8D86-48A4-AB9A-52AE3E3AB5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7481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0ABA6-6F89-41FD-979A-7B3C422D49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67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9D748-213D-4226-98F8-57A83D520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8598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DFD0-8CAB-4582-A400-249B42A802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01136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95332-118A-4604-95FE-769B30112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8421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897EF-A9C3-4F37-9429-829A55C593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15876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B3A8F-18D4-4BB8-A6C7-FE459FFB9A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487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8455F-1EDF-4DD3-83A3-54031339F8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0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2E0000"/>
            </a:gs>
            <a:gs pos="100000">
              <a:srgbClr val="99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5B640F7-74E0-425C-A9FC-E58C3E2EA7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00400"/>
            <a:ext cx="91440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5400" b="1" i="1" dirty="0" smtClean="0">
                <a:latin typeface="Times New Roman" pitchFamily="18" charset="0"/>
                <a:cs typeface="Times New Roman" pitchFamily="18" charset="0"/>
              </a:rPr>
              <a:t>Philippians 1:3-11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755338"/>
            <a:ext cx="9144000" cy="12926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7800" b="1" dirty="0" smtClean="0">
                <a:solidFill>
                  <a:srgbClr val="F5E121"/>
                </a:solidFill>
              </a:rPr>
              <a:t>A Call to Excellence</a:t>
            </a:r>
            <a:endParaRPr lang="en-US" sz="7800" b="1" dirty="0">
              <a:solidFill>
                <a:srgbClr val="F5E12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7809" y="1382554"/>
            <a:ext cx="89916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thank my God upon every remembrance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you, </a:t>
            </a: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in every prayer of mine making request for you all with joy, 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your fellowship in the gospel from the first day until now, 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confident of this very thing, that He who has begun a good work in you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complete it until the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of Jesus Christ; 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as it is right for me to think this of you all, because I have you in my heart, inasmuch as both in my chains and in the defense and confirmation of the gospel, you all are partakers with me of grace. 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God is my witness, how greatly I long for you all with the affection of Jesus Christ.</a:t>
            </a:r>
            <a:endParaRPr lang="en-US" sz="3000" dirty="0">
              <a:solidFill>
                <a:srgbClr val="F5E1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"/>
            <a:ext cx="91440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5E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Philippians </a:t>
            </a:r>
            <a:r>
              <a:rPr lang="en-US" b="1" dirty="0" smtClean="0">
                <a:solidFill>
                  <a:srgbClr val="F5E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1:3-8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F5E121"/>
                </a:solidFill>
                <a:latin typeface="Times New Roman" pitchFamily="18" charset="0"/>
                <a:cs typeface="Times New Roman" pitchFamily="18" charset="0"/>
              </a:rPr>
              <a:t>Paul’s Prayer for the </a:t>
            </a:r>
            <a:r>
              <a:rPr lang="en-US" sz="4800" b="1" dirty="0" smtClean="0">
                <a:solidFill>
                  <a:srgbClr val="F5E121"/>
                </a:solidFill>
                <a:latin typeface="Times New Roman" pitchFamily="18" charset="0"/>
                <a:cs typeface="Times New Roman" pitchFamily="18" charset="0"/>
              </a:rPr>
              <a:t>Philippians</a:t>
            </a:r>
            <a:endParaRPr lang="en-US" dirty="0">
              <a:solidFill>
                <a:srgbClr val="F5E1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219200"/>
            <a:ext cx="9067800" cy="5562600"/>
          </a:xfrm>
        </p:spPr>
        <p:txBody>
          <a:bodyPr>
            <a:normAutofit/>
          </a:bodyPr>
          <a:lstStyle/>
          <a:p>
            <a:pPr marL="608076" indent="-571500" eaLnBrk="1" fontAlgn="auto" hangingPunct="1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Paul says he prayed often for them</a:t>
            </a:r>
          </a:p>
          <a:p>
            <a:pPr marL="608076" indent="-571500" eaLnBrk="1" fontAlgn="auto" hangingPunct="1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Thankful for every remembrance of brethren at Philippi</a:t>
            </a:r>
          </a:p>
          <a:p>
            <a:pPr marL="608076" indent="-571500" eaLnBrk="1" fontAlgn="auto" hangingPunct="1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Thankful for their support in the gospel</a:t>
            </a:r>
          </a:p>
          <a:p>
            <a:pPr marL="905256" lvl="1" indent="-457200" eaLnBrk="1" fontAlgn="auto" hangingPunct="1">
              <a:spcAft>
                <a:spcPts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Support seen in monetary assistance</a:t>
            </a:r>
          </a:p>
          <a:p>
            <a:pPr marL="905256" lvl="1" indent="-457200" eaLnBrk="1" fontAlgn="auto" hangingPunct="1">
              <a:spcAft>
                <a:spcPts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Support seen in their defense of truth</a:t>
            </a:r>
          </a:p>
          <a:p>
            <a:pPr marL="608076" indent="-571500" eaLnBrk="1" fontAlgn="auto" hangingPunct="1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Paul: “I have you in my heart”</a:t>
            </a:r>
          </a:p>
          <a:p>
            <a:pPr marL="608076" indent="-571500" eaLnBrk="1" fontAlgn="auto" hangingPunct="1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good example of fruitful Christians seeking to grow even more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981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Was Their Focus for </a:t>
            </a:r>
            <a:r>
              <a:rPr lang="en-US" sz="6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Guidance &amp; Growth?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52400" y="1600200"/>
            <a:ext cx="899160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300" b="1" baseline="30000" dirty="0" smtClean="0"/>
              <a:t>9</a:t>
            </a:r>
            <a:r>
              <a:rPr lang="en-US" sz="3300" b="1" baseline="30000" dirty="0"/>
              <a:t> </a:t>
            </a:r>
            <a:r>
              <a:rPr lang="en-US" sz="3300" dirty="0"/>
              <a:t>And this I pray, that your love may abound still more and more in knowledge and </a:t>
            </a:r>
            <a:r>
              <a:rPr lang="en-US" sz="3300" dirty="0" smtClean="0"/>
              <a:t>all discernment, </a:t>
            </a:r>
            <a:r>
              <a:rPr lang="en-US" sz="3300" b="1" baseline="30000" dirty="0" smtClean="0"/>
              <a:t>10</a:t>
            </a:r>
            <a:r>
              <a:rPr lang="en-US" sz="3300" b="1" baseline="30000" dirty="0"/>
              <a:t> </a:t>
            </a:r>
            <a:r>
              <a:rPr lang="en-US" sz="3300" dirty="0"/>
              <a:t>that you may approve the things that </a:t>
            </a:r>
            <a:r>
              <a:rPr lang="en-US" sz="3300" dirty="0" smtClean="0"/>
              <a:t>are excellent, that </a:t>
            </a:r>
            <a:r>
              <a:rPr lang="en-US" sz="3300" dirty="0"/>
              <a:t>you may be sincere and without offense till the day of Christ, </a:t>
            </a:r>
            <a:r>
              <a:rPr lang="en-US" sz="3300" b="1" baseline="30000" dirty="0"/>
              <a:t>11 </a:t>
            </a:r>
            <a:r>
              <a:rPr lang="en-US" sz="3300" dirty="0"/>
              <a:t>being filled with the fruits of righteousness which are by Jesus Christ, to the glory and praise of God.</a:t>
            </a:r>
            <a:endParaRPr lang="en-US" sz="3300" dirty="0">
              <a:solidFill>
                <a:srgbClr val="F5E12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"/>
            <a:ext cx="9144000" cy="1143000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rgbClr val="F5E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Philippians </a:t>
            </a:r>
            <a:r>
              <a:rPr lang="en-US" sz="4800" b="1" dirty="0" smtClean="0">
                <a:solidFill>
                  <a:srgbClr val="F5E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1:9-11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133600"/>
            <a:ext cx="9144000" cy="1600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“…that you may approve the things that are excellent…”</a:t>
            </a:r>
            <a:endParaRPr lang="en-US" sz="4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97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F5E121"/>
                </a:solidFill>
                <a:latin typeface="Times New Roman" pitchFamily="18" charset="0"/>
                <a:cs typeface="Times New Roman" pitchFamily="18" charset="0"/>
              </a:rPr>
              <a:t>Approving the Things That Are </a:t>
            </a:r>
            <a:r>
              <a:rPr lang="en-US" sz="5000" b="1" dirty="0" smtClean="0">
                <a:solidFill>
                  <a:srgbClr val="F5E12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5000" b="1" cap="small" dirty="0" smtClean="0">
                <a:solidFill>
                  <a:srgbClr val="F5E121"/>
                </a:solidFill>
                <a:latin typeface="Times New Roman" pitchFamily="18" charset="0"/>
                <a:cs typeface="Times New Roman" pitchFamily="18" charset="0"/>
              </a:rPr>
              <a:t>xcellent</a:t>
            </a:r>
            <a:endParaRPr lang="en-US" sz="5000" b="1" cap="small" dirty="0">
              <a:solidFill>
                <a:srgbClr val="F5E1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608076" indent="-5715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“That you may approve…”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905256" lvl="1" indent="-45720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rgbClr val="9DEC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3200" dirty="0" smtClean="0">
                <a:solidFill>
                  <a:srgbClr val="9DECFF"/>
                </a:solidFill>
                <a:latin typeface="Times New Roman" pitchFamily="18" charset="0"/>
                <a:cs typeface="Times New Roman" pitchFamily="18" charset="0"/>
              </a:rPr>
              <a:t>ord “approve” used of </a:t>
            </a:r>
            <a:r>
              <a:rPr lang="en-US" sz="3200" b="1" i="1" dirty="0" smtClean="0">
                <a:solidFill>
                  <a:srgbClr val="9DECFF"/>
                </a:solidFill>
                <a:latin typeface="Times New Roman" pitchFamily="18" charset="0"/>
                <a:cs typeface="Times New Roman" pitchFamily="18" charset="0"/>
              </a:rPr>
              <a:t>examining</a:t>
            </a:r>
            <a:r>
              <a:rPr lang="en-US" sz="3200" dirty="0" smtClean="0">
                <a:solidFill>
                  <a:srgbClr val="9DECFF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200" b="1" i="1" dirty="0" smtClean="0">
                <a:solidFill>
                  <a:srgbClr val="9DECFF"/>
                </a:solidFill>
                <a:latin typeface="Times New Roman" pitchFamily="18" charset="0"/>
                <a:cs typeface="Times New Roman" pitchFamily="18" charset="0"/>
              </a:rPr>
              <a:t>showing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608076" indent="-5715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distinguishing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excellence:</a:t>
            </a:r>
          </a:p>
          <a:p>
            <a:pPr marL="905256" lvl="1" indent="-45720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solidFill>
                  <a:srgbClr val="9DECFF"/>
                </a:solidFill>
                <a:latin typeface="Times New Roman" pitchFamily="18" charset="0"/>
                <a:cs typeface="Times New Roman" pitchFamily="18" charset="0"/>
              </a:rPr>
              <a:t>“Excellent” = distinguish what is better or excels</a:t>
            </a:r>
          </a:p>
          <a:p>
            <a:pPr marL="905256" lvl="1" indent="-45720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solidFill>
                  <a:srgbClr val="9DECFF"/>
                </a:solidFill>
                <a:latin typeface="Times New Roman" pitchFamily="18" charset="0"/>
                <a:cs typeface="Times New Roman" pitchFamily="18" charset="0"/>
              </a:rPr>
              <a:t>Greater value of man to bird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Matt. 6:26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905256" lvl="1" indent="-45720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solidFill>
                  <a:srgbClr val="9DECFF"/>
                </a:solidFill>
                <a:latin typeface="Times New Roman" pitchFamily="18" charset="0"/>
                <a:cs typeface="Times New Roman" pitchFamily="18" charset="0"/>
              </a:rPr>
              <a:t>“Spread” is actually “excellence”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Acts 13:49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905256" lvl="1" indent="-45720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solidFill>
                  <a:srgbClr val="9DECFF"/>
                </a:solidFill>
                <a:latin typeface="Times New Roman" pitchFamily="18" charset="0"/>
                <a:cs typeface="Times New Roman" pitchFamily="18" charset="0"/>
              </a:rPr>
              <a:t>Jews </a:t>
            </a:r>
            <a:r>
              <a:rPr lang="en-US" sz="3200" dirty="0">
                <a:solidFill>
                  <a:srgbClr val="9DEC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solidFill>
                  <a:srgbClr val="9DECFF"/>
                </a:solidFill>
                <a:latin typeface="Times New Roman" pitchFamily="18" charset="0"/>
                <a:cs typeface="Times New Roman" pitchFamily="18" charset="0"/>
              </a:rPr>
              <a:t>ould know</a:t>
            </a:r>
            <a:r>
              <a:rPr lang="en-US" sz="2800" dirty="0" smtClean="0">
                <a:solidFill>
                  <a:srgbClr val="9DE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9DECFF"/>
                </a:solidFill>
                <a:latin typeface="Times New Roman" pitchFamily="18" charset="0"/>
                <a:cs typeface="Times New Roman" pitchFamily="18" charset="0"/>
              </a:rPr>
              <a:t>excellent</a:t>
            </a:r>
            <a:r>
              <a:rPr lang="en-US" sz="2800" dirty="0" smtClean="0">
                <a:solidFill>
                  <a:srgbClr val="9DE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9DECFF"/>
                </a:solidFill>
                <a:latin typeface="Times New Roman" pitchFamily="18" charset="0"/>
                <a:cs typeface="Times New Roman" pitchFamily="18" charset="0"/>
              </a:rPr>
              <a:t>things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Rom.</a:t>
            </a:r>
            <a:r>
              <a:rPr lang="en-US" sz="20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2:17-18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08076" indent="-5715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called to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lives of mediocrity, but “virtue” or “moral excellence”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2 Pet. 1:5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4582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F5E1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Putting Excellence into </a:t>
            </a:r>
            <a:r>
              <a:rPr lang="en-US" sz="4800" b="1" dirty="0">
                <a:solidFill>
                  <a:srgbClr val="F5E1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Practice </a:t>
            </a:r>
            <a:r>
              <a:rPr lang="en-US" sz="4800" b="1" dirty="0" smtClean="0">
                <a:solidFill>
                  <a:srgbClr val="F5E1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Our Daily </a:t>
            </a:r>
            <a:r>
              <a:rPr lang="en-US" sz="4800" b="1" dirty="0">
                <a:solidFill>
                  <a:srgbClr val="F5E1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Lives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752600"/>
            <a:ext cx="9067800" cy="5105400"/>
          </a:xfrm>
        </p:spPr>
        <p:txBody>
          <a:bodyPr>
            <a:normAutofit lnSpcReduction="10000"/>
          </a:bodyPr>
          <a:lstStyle/>
          <a:p>
            <a:pPr marL="608076" indent="-571500" eaLnBrk="1" fontAlgn="auto" hangingPunct="1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Demands excellence seen in all realms:</a:t>
            </a:r>
          </a:p>
          <a:p>
            <a:pPr marL="905256" lvl="1" indent="-457200" eaLnBrk="1" fontAlgn="auto" hangingPunct="1">
              <a:spcAft>
                <a:spcPts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In Moral Living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Eph. </a:t>
            </a:r>
            <a:r>
              <a:rPr lang="en-US" sz="32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4:17-24f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5256" lvl="1" indent="-457200" eaLnBrk="1" fontAlgn="auto" hangingPunct="1">
              <a:spcAft>
                <a:spcPts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Worship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Col. 3:16-17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5256" lvl="1" indent="-457200" eaLnBrk="1" fontAlgn="auto" hangingPunct="1">
              <a:spcAft>
                <a:spcPts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Speech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Col. 4:6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905256" lvl="1" indent="-457200" eaLnBrk="1" fontAlgn="auto" hangingPunct="1">
              <a:spcAft>
                <a:spcPts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Fruitfulness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Col. </a:t>
            </a:r>
            <a:r>
              <a:rPr lang="en-US" sz="32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1:9-11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5256" lvl="1" indent="-457200" eaLnBrk="1" fontAlgn="auto" hangingPunct="1">
              <a:spcAft>
                <a:spcPts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Thought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Phil. 4:8-9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5256" lvl="1" indent="-457200" eaLnBrk="1" fontAlgn="auto" hangingPunct="1">
              <a:spcAft>
                <a:spcPts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Usefulness to Our Brethren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Heb. 10:24-25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905256" lvl="1" indent="-457200" eaLnBrk="1" fontAlgn="auto" hangingPunct="1">
              <a:spcAft>
                <a:spcPts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In Facing Temptations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Eph. </a:t>
            </a:r>
            <a:r>
              <a:rPr lang="en-US" sz="3200" b="1" i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6:10-16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8076" indent="-571500" eaLnBrk="1" fontAlgn="auto" hangingPunct="1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truly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seeking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best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Lord?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F5E1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Result of Lives Guided </a:t>
            </a:r>
            <a:r>
              <a:rPr lang="en-US" sz="4800" b="1" dirty="0" smtClean="0">
                <a:solidFill>
                  <a:srgbClr val="F5E1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4800" b="1" dirty="0">
                <a:solidFill>
                  <a:srgbClr val="F5E1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Excellence </a:t>
            </a:r>
            <a:r>
              <a:rPr lang="en-US" sz="4800" b="1" dirty="0" smtClean="0">
                <a:solidFill>
                  <a:srgbClr val="F5E1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4800" b="1" dirty="0">
                <a:solidFill>
                  <a:srgbClr val="F5E1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God’s Will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839200" cy="5029200"/>
          </a:xfrm>
        </p:spPr>
        <p:txBody>
          <a:bodyPr>
            <a:normAutofit/>
          </a:bodyPr>
          <a:lstStyle/>
          <a:p>
            <a:pPr marL="644652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Triumph over Satan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Rev. </a:t>
            </a:r>
            <a:r>
              <a:rPr lang="en-US" sz="3600" b="1" i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12:10-11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44652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Fellowship with God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Jn. </a:t>
            </a:r>
            <a:r>
              <a:rPr lang="en-US" sz="3600" b="1" i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1:6-7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44652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“More than conquerors”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Rom. </a:t>
            </a:r>
            <a:r>
              <a:rPr lang="en-US" sz="3600" b="1" i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8:37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44652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Heirs of God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Rom. 8:17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44652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Calling &amp; election sure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2 Pet. 1:8-11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44652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Eternal life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Jn. </a:t>
            </a:r>
            <a:r>
              <a:rPr lang="en-US" sz="3600" b="1" i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5:20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6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1 Pet. 1:3-5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44652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Promises not given to the mediocre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28600" y="566678"/>
            <a:ext cx="8686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rgbClr val="F5E1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Ever Seen One </a:t>
            </a:r>
            <a:r>
              <a:rPr lang="en-US" sz="6000" b="1" dirty="0">
                <a:solidFill>
                  <a:srgbClr val="F5E1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Striving For Excellence </a:t>
            </a:r>
            <a:r>
              <a:rPr lang="en-US" sz="6000" b="1" dirty="0" smtClean="0">
                <a:solidFill>
                  <a:srgbClr val="F5E1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Hates the Task?</a:t>
            </a:r>
            <a:endParaRPr lang="en-US" sz="6000" b="1" dirty="0">
              <a:solidFill>
                <a:srgbClr val="F5E1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3886200"/>
            <a:ext cx="91440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000" b="1" i="1" dirty="0" smtClean="0"/>
              <a:t>Excellence in Life of a Christian Will Only Come by Excelling in Love Lord &amp; His Way Above All!</a:t>
            </a:r>
            <a:endParaRPr lang="en-US" altLang="en-US" sz="5000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3034</TotalTime>
  <Words>370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Franklin Gothic Book</vt:lpstr>
      <vt:lpstr>Wingdings 2</vt:lpstr>
      <vt:lpstr>Calibri</vt:lpstr>
      <vt:lpstr>Technic</vt:lpstr>
      <vt:lpstr>PowerPoint Presentation</vt:lpstr>
      <vt:lpstr>Philippians 1:3-8</vt:lpstr>
      <vt:lpstr>Paul’s Prayer for the Philippians</vt:lpstr>
      <vt:lpstr>What Was Their Focus for Guidance &amp; Growth?</vt:lpstr>
      <vt:lpstr>Philippians 1:9-11</vt:lpstr>
      <vt:lpstr>Approving the Things That Are Excellent</vt:lpstr>
      <vt:lpstr>Putting Excellence into Practice in Our Daily Lives</vt:lpstr>
      <vt:lpstr>Result of Lives Guided by Excellence from God’s Will</vt:lpstr>
      <vt:lpstr>PowerPoint Presentation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33</cp:revision>
  <dcterms:created xsi:type="dcterms:W3CDTF">2001-07-15T02:29:27Z</dcterms:created>
  <dcterms:modified xsi:type="dcterms:W3CDTF">2016-02-28T13:14:49Z</dcterms:modified>
</cp:coreProperties>
</file>