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59" r:id="rId6"/>
    <p:sldId id="263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2613"/>
    <a:srgbClr val="6B47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81" d="100"/>
          <a:sy n="81" d="100"/>
        </p:scale>
        <p:origin x="-3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DC26D-42FA-424D-AF34-168F1C4CD10A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BC1E1-A03A-4866-8F12-B6B5922C1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157E7-ECA5-4546-BD01-CC68F920E48C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331CA-7F6A-4B59-A3F2-04A1147C63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D777-7C6A-497B-97F5-9DBC3A3B6971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CA8CB-69C2-4F19-A346-BDD815F1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66F66-E434-4056-ABC8-F02899E55901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853CC-E776-47ED-B4F7-AF1FAEC141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88A60-9236-4B65-8877-4971C6CA032E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71B2B-64EA-426F-A870-F31D3CB83F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2CF4F-74DD-4823-B6D1-BBB9EADF1949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4C7ED-3754-4F1C-8542-379F9FD08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57CF8-8083-4AAB-8D90-24082871B5F9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7EECF-C10A-47CD-B1CF-AC66F00AE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A06AA-26B0-4EA5-B7E4-3360C5C782AA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13864-7C30-4D2C-B10F-B8110CD0C2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7BA4A-202B-48E2-A5BE-202BD9AF09DD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11BCD-AC19-4C96-9033-AF45C0609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5643F-6A38-4B78-87CF-61CB3A5160B5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D6EAE-62B2-449E-B5DD-4F7CC81E33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55CD-E666-44F8-9449-DC1A9C9408DE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D36B8-77B1-4C5B-BB94-9AC0FE524D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B4723"/>
            </a:gs>
            <a:gs pos="50000">
              <a:srgbClr val="392613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BD48DA2-B483-45B9-B341-757A0F22F8FF}" type="datetimeFigureOut">
              <a:rPr lang="en-US"/>
              <a:pPr>
                <a:defRPr/>
              </a:pPr>
              <a:t>8/14/2016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1896BFF-7168-439F-8E76-6AAFB33533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7315200" cy="2590800"/>
          </a:xfrm>
        </p:spPr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8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Despised His Birthright</a:t>
            </a:r>
            <a:endParaRPr lang="en-US" sz="8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4913" y="3048000"/>
            <a:ext cx="4129087" cy="3733800"/>
          </a:xfrm>
        </p:spPr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25:29-34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12:14-17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2667000"/>
            <a:ext cx="4802188" cy="404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25:29-34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152400" y="1219200"/>
            <a:ext cx="899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066800"/>
            <a:ext cx="89916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Jacob cooked a stew; and Esau came in from the field, and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was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weary.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Esau said to Jacob, “Please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that same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stew,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weary.” Therefore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 name was called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Edom.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Jacob said, “Sell me your birthright as of this day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Esau said, “Look, I am about to die; so what is this birthright to me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Jacob said, “Swear to me as of this day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So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swore to him, and sold his birthright to Jacob.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34 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Jacob gave Esau bread and stew of lentils; then he ate and drank, arose, and went his way. Thus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Esau despised his birthright.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25:29-34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152400" y="1219200"/>
            <a:ext cx="899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066800"/>
            <a:ext cx="89916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Jacob cooked a stew; and Esau came in from the field, and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was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weary.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Esau said to Jacob, “Please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that same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stew,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weary.” Therefore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 name was called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Edom.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Jacob said, “Sell me your birthright as of this day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Esau said, “Look, I am about to die; so what is this birthright to me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Jacob said, “Swear to me as of this day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So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swore to him, and sold his birthright to Jacob.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34 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Jacob gave Esau bread and stew of lentils; then he ate and drank, arose, and went his way. </a:t>
            </a:r>
            <a:r>
              <a:rPr lang="en-US" sz="3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3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Esau despised his birthright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bout the “Birthright”</a:t>
            </a:r>
            <a:endParaRPr lang="en-US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867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smtClean="0">
                <a:solidFill>
                  <a:schemeClr val="bg1"/>
                </a:solidFill>
              </a:rPr>
              <a:t>What was the “birthright”? 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rgbClr val="92D050"/>
              </a:buClr>
            </a:pPr>
            <a:r>
              <a:rPr lang="en-US" smtClean="0">
                <a:solidFill>
                  <a:schemeClr val="bg1"/>
                </a:solidFill>
              </a:rPr>
              <a:t>It was the inheritance of the firstborn son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rgbClr val="92D050"/>
              </a:buClr>
            </a:pPr>
            <a:r>
              <a:rPr lang="en-US" smtClean="0">
                <a:solidFill>
                  <a:schemeClr val="bg1"/>
                </a:solidFill>
              </a:rPr>
              <a:t>“The birthright of the firstborn consisted in the first place of a double portion of what his father had to leave...”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rgbClr val="92D050"/>
              </a:buClr>
            </a:pPr>
            <a:r>
              <a:rPr lang="en-US" smtClean="0">
                <a:solidFill>
                  <a:schemeClr val="bg1"/>
                </a:solidFill>
              </a:rPr>
              <a:t>“The firstborn became head of the family… He also, as head, succeeded to a considerable amount of authority over the other members. Further, he generally received the blessing, which placed him in close and favored covenant-relationship with Yahweh.” (ISBE)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smtClean="0">
                <a:solidFill>
                  <a:srgbClr val="92D050"/>
                </a:solidFill>
              </a:rPr>
              <a:t>In this case, focused on promises given to Abraham – </a:t>
            </a:r>
            <a:r>
              <a:rPr lang="en-US" b="1" i="1" smtClean="0">
                <a:solidFill>
                  <a:srgbClr val="92D050"/>
                </a:solidFill>
              </a:rPr>
              <a:t>a spiritual inheritance with God’s cause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12:14-17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371600"/>
            <a:ext cx="89916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Pursue peace with all people, and holiness, without which no one will see the Lord: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looking carefully lest anyone fall short of the grace of God; lest any root of bitterness springing up cause trouble, and by this many become defiled;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lest there be any fornicator or profane person like Esau, who for one morsel of food sold his birthright.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you know that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afterward,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wanted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inherit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blessing, he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was rejected, for he found no place for repentance, though he sought it diligently with tears.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12:14-17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1371600"/>
            <a:ext cx="8991600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Pursue peace with all people, and holiness, without which no one will see the Lord: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looking carefully lest anyone fall short of the grace of God; lest any root of bitterness springing up cause trouble, and by this many become defiled;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lest there be any fornicator or profane person like Esau, who for one morsel of food sold his birthright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32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you know that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afterward,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wanted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inherit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blessing, he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was rejected, for he found no place for repentance, though he sought it diligently with tears.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743200" y="48006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25:29-34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152400" y="1219200"/>
            <a:ext cx="899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066800"/>
            <a:ext cx="89916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Jacob cooked a stew; and Esau came in from the field, and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was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weary.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Esau said to Jacob, “Please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feed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with that same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red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stew,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I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weary.” Therefore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his name was called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Edom.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But Jacob said, “Sell me your birthright as of this day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Esau said, “Look, I am about to die; so what is this birthright to me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?” 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 Jacob said, “Swear to me as of this day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.” So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swore to him, and sold his birthright to Jacob. </a:t>
            </a:r>
            <a:r>
              <a:rPr lang="en-US" sz="30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34 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Jacob gave Esau bread and stew of lentils; then he ate and drank, arose, and went his way. </a:t>
            </a:r>
            <a:r>
              <a:rPr lang="en-US" sz="3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Thus </a:t>
            </a:r>
            <a:r>
              <a:rPr lang="en-US" sz="3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Esau despised his birthright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2400" y="6096000"/>
            <a:ext cx="2133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43800" y="5638800"/>
            <a:ext cx="137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smtClean="0">
                <a:solidFill>
                  <a:srgbClr val="FFC000"/>
                </a:solidFill>
              </a:rPr>
              <a:t>As Christians, We Have Inheritance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8674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FF00"/>
                </a:solidFill>
              </a:rPr>
              <a:t>Romans 8:16-17</a:t>
            </a:r>
            <a:r>
              <a:rPr lang="en-US" dirty="0" smtClean="0">
                <a:solidFill>
                  <a:schemeClr val="bg1"/>
                </a:solidFill>
              </a:rPr>
              <a:t> – </a:t>
            </a:r>
            <a:r>
              <a:rPr lang="en-US" sz="3000" dirty="0" smtClean="0">
                <a:solidFill>
                  <a:schemeClr val="bg1"/>
                </a:solidFill>
              </a:rPr>
              <a:t>“</a:t>
            </a:r>
            <a:r>
              <a:rPr lang="en-US" sz="3000" dirty="0">
                <a:solidFill>
                  <a:schemeClr val="bg1"/>
                </a:solidFill>
              </a:rPr>
              <a:t>The Spirit Himself bears witness with our spirit that we are children of </a:t>
            </a:r>
            <a:r>
              <a:rPr lang="en-US" sz="3000" dirty="0" smtClean="0">
                <a:solidFill>
                  <a:schemeClr val="bg1"/>
                </a:solidFill>
              </a:rPr>
              <a:t>God, and </a:t>
            </a:r>
            <a:r>
              <a:rPr lang="en-US" sz="3000" dirty="0">
                <a:solidFill>
                  <a:schemeClr val="bg1"/>
                </a:solidFill>
              </a:rPr>
              <a:t>if children, then </a:t>
            </a:r>
            <a:r>
              <a:rPr lang="en-US" sz="3000" dirty="0" smtClean="0">
                <a:solidFill>
                  <a:schemeClr val="bg1"/>
                </a:solidFill>
              </a:rPr>
              <a:t>heirs – heirs of </a:t>
            </a:r>
            <a:r>
              <a:rPr lang="en-US" sz="3000" dirty="0">
                <a:solidFill>
                  <a:schemeClr val="bg1"/>
                </a:solidFill>
              </a:rPr>
              <a:t>God and joint heirs with Christ, if indeed we suffer with Him, that we may also be glorified together.</a:t>
            </a:r>
            <a:r>
              <a:rPr lang="en-US" sz="3000" dirty="0" smtClean="0">
                <a:solidFill>
                  <a:schemeClr val="bg1"/>
                </a:solidFill>
              </a:rPr>
              <a:t>”</a:t>
            </a:r>
          </a:p>
          <a:p>
            <a:pPr fontAlgn="auto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FF00"/>
                </a:solidFill>
              </a:rPr>
              <a:t>Colossians 1:12-14</a:t>
            </a:r>
            <a:r>
              <a:rPr lang="en-US" dirty="0" smtClean="0">
                <a:solidFill>
                  <a:schemeClr val="bg1"/>
                </a:solidFill>
              </a:rPr>
              <a:t> – “…</a:t>
            </a:r>
            <a:r>
              <a:rPr lang="en-US" sz="3000" dirty="0" smtClean="0">
                <a:solidFill>
                  <a:schemeClr val="bg1"/>
                </a:solidFill>
              </a:rPr>
              <a:t>giving </a:t>
            </a:r>
            <a:r>
              <a:rPr lang="en-US" sz="3000" dirty="0">
                <a:solidFill>
                  <a:schemeClr val="bg1"/>
                </a:solidFill>
              </a:rPr>
              <a:t>thanks to the Father who has qualified us to be partakers of the inheritance of the saints in the </a:t>
            </a:r>
            <a:r>
              <a:rPr lang="en-US" sz="3000" dirty="0" smtClean="0">
                <a:solidFill>
                  <a:schemeClr val="bg1"/>
                </a:solidFill>
              </a:rPr>
              <a:t>light. He </a:t>
            </a:r>
            <a:r>
              <a:rPr lang="en-US" sz="3000" dirty="0">
                <a:solidFill>
                  <a:schemeClr val="bg1"/>
                </a:solidFill>
              </a:rPr>
              <a:t>has delivered us from the power of darkness and conveyed us into the kingdom of the Son of His </a:t>
            </a:r>
            <a:r>
              <a:rPr lang="en-US" sz="3000" dirty="0" smtClean="0">
                <a:solidFill>
                  <a:schemeClr val="bg1"/>
                </a:solidFill>
              </a:rPr>
              <a:t>love, in </a:t>
            </a:r>
            <a:r>
              <a:rPr lang="en-US" sz="3000" dirty="0">
                <a:solidFill>
                  <a:schemeClr val="bg1"/>
                </a:solidFill>
              </a:rPr>
              <a:t>whom we have redemption through His </a:t>
            </a:r>
            <a:r>
              <a:rPr lang="en-US" sz="3000" dirty="0" smtClean="0">
                <a:solidFill>
                  <a:schemeClr val="bg1"/>
                </a:solidFill>
              </a:rPr>
              <a:t>blood, the </a:t>
            </a:r>
            <a:r>
              <a:rPr lang="en-US" sz="3000" dirty="0">
                <a:solidFill>
                  <a:schemeClr val="bg1"/>
                </a:solidFill>
              </a:rPr>
              <a:t>forgiveness of </a:t>
            </a:r>
            <a:r>
              <a:rPr lang="en-US" sz="3000" dirty="0" smtClean="0">
                <a:solidFill>
                  <a:schemeClr val="bg1"/>
                </a:solidFill>
              </a:rPr>
              <a:t>sins.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  <a:p>
            <a:pPr fontAlgn="auto">
              <a:lnSpc>
                <a:spcPct val="109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92D050"/>
                </a:solidFill>
              </a:rPr>
              <a:t>Our inheritance is a spiritual &amp; eternal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0"/>
            <a:ext cx="9296400" cy="106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Despise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Sell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US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3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Inheritance</a:t>
            </a:r>
            <a:endParaRPr lang="en-US" sz="43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5867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b="1" smtClean="0">
                <a:solidFill>
                  <a:srgbClr val="92D050"/>
                </a:solidFill>
              </a:rPr>
              <a:t>By identifying with the world and not God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smtClean="0">
                <a:solidFill>
                  <a:srgbClr val="FFFF00"/>
                </a:solidFill>
              </a:rPr>
              <a:t>Luke 15:11f</a:t>
            </a:r>
            <a:r>
              <a:rPr lang="en-US" smtClean="0">
                <a:solidFill>
                  <a:schemeClr val="bg1"/>
                </a:solidFill>
              </a:rPr>
              <a:t>  Prodigal son first saw father as problem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smtClean="0">
                <a:solidFill>
                  <a:srgbClr val="FFFF00"/>
                </a:solidFill>
              </a:rPr>
              <a:t>James 4:4</a:t>
            </a:r>
            <a:r>
              <a:rPr lang="en-US" smtClean="0">
                <a:solidFill>
                  <a:schemeClr val="bg1"/>
                </a:solidFill>
              </a:rPr>
              <a:t>  If friend of the world, we are enemy of God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b="1" smtClean="0">
                <a:solidFill>
                  <a:srgbClr val="92D050"/>
                </a:solidFill>
              </a:rPr>
              <a:t>By having our desire set on material things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smtClean="0">
                <a:solidFill>
                  <a:srgbClr val="FFFF00"/>
                </a:solidFill>
              </a:rPr>
              <a:t>Luke 12:16-21</a:t>
            </a:r>
            <a:r>
              <a:rPr lang="en-US" sz="2000" smtClean="0">
                <a:solidFill>
                  <a:schemeClr val="bg1"/>
                </a:solidFill>
              </a:rPr>
              <a:t>  </a:t>
            </a:r>
            <a:r>
              <a:rPr lang="en-US" smtClean="0">
                <a:solidFill>
                  <a:schemeClr val="bg1"/>
                </a:solidFill>
              </a:rPr>
              <a:t>Parable of rich man with abundant crops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smtClean="0">
                <a:solidFill>
                  <a:srgbClr val="FFFF00"/>
                </a:solidFill>
              </a:rPr>
              <a:t>Luke 16:14-15</a:t>
            </a:r>
            <a:r>
              <a:rPr lang="en-US" smtClean="0">
                <a:solidFill>
                  <a:schemeClr val="bg1"/>
                </a:solidFill>
              </a:rPr>
              <a:t>  Pharisees: </a:t>
            </a:r>
            <a:r>
              <a:rPr lang="en-US" b="1" i="1" smtClean="0">
                <a:solidFill>
                  <a:schemeClr val="bg1"/>
                </a:solidFill>
              </a:rPr>
              <a:t>“lovers of money”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smtClean="0">
                <a:solidFill>
                  <a:srgbClr val="FFFF00"/>
                </a:solidFill>
              </a:rPr>
              <a:t>1 Tim. 6:6-10</a:t>
            </a:r>
            <a:r>
              <a:rPr lang="en-US" smtClean="0">
                <a:solidFill>
                  <a:schemeClr val="bg1"/>
                </a:solidFill>
              </a:rPr>
              <a:t>, </a:t>
            </a:r>
            <a:r>
              <a:rPr lang="en-US" b="1" i="1" smtClean="0">
                <a:solidFill>
                  <a:srgbClr val="FFFF00"/>
                </a:solidFill>
              </a:rPr>
              <a:t>17-19</a:t>
            </a:r>
            <a:r>
              <a:rPr lang="en-US" smtClean="0">
                <a:solidFill>
                  <a:schemeClr val="bg1"/>
                </a:solidFill>
              </a:rPr>
              <a:t>  Paul warned of materialism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smtClean="0">
                <a:solidFill>
                  <a:srgbClr val="FFFF00"/>
                </a:solidFill>
              </a:rPr>
              <a:t>Matt. 19:24</a:t>
            </a:r>
            <a:r>
              <a:rPr lang="en-US" smtClean="0">
                <a:solidFill>
                  <a:schemeClr val="bg1"/>
                </a:solidFill>
              </a:rPr>
              <a:t>; </a:t>
            </a:r>
            <a:r>
              <a:rPr lang="en-US" b="1" i="1" smtClean="0">
                <a:solidFill>
                  <a:srgbClr val="FFFF00"/>
                </a:solidFill>
              </a:rPr>
              <a:t>Mk. 10:25</a:t>
            </a:r>
            <a:r>
              <a:rPr lang="en-US" smtClean="0">
                <a:solidFill>
                  <a:schemeClr val="bg1"/>
                </a:solidFill>
              </a:rPr>
              <a:t>; </a:t>
            </a:r>
            <a:r>
              <a:rPr lang="en-US" b="1" i="1" smtClean="0">
                <a:solidFill>
                  <a:srgbClr val="FFFF00"/>
                </a:solidFill>
              </a:rPr>
              <a:t>Lk. 18:25</a:t>
            </a:r>
            <a:r>
              <a:rPr lang="en-US" smtClean="0">
                <a:solidFill>
                  <a:schemeClr val="bg1"/>
                </a:solidFill>
              </a:rPr>
              <a:t> – Warning of Jesus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FFC000"/>
              </a:buClr>
            </a:pPr>
            <a:r>
              <a:rPr lang="en-US" b="1" smtClean="0">
                <a:solidFill>
                  <a:srgbClr val="92D050"/>
                </a:solidFill>
              </a:rPr>
              <a:t>By failing to properly esteem our hope in Christ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smtClean="0">
                <a:solidFill>
                  <a:srgbClr val="FFFF00"/>
                </a:solidFill>
              </a:rPr>
              <a:t>2 Tim. 1:10-12</a:t>
            </a:r>
            <a:r>
              <a:rPr lang="en-US" smtClean="0">
                <a:solidFill>
                  <a:schemeClr val="bg1"/>
                </a:solidFill>
              </a:rPr>
              <a:t>  Hold to hope in gospel &amp; its promises</a:t>
            </a:r>
          </a:p>
          <a:p>
            <a:pPr lvl="1">
              <a:spcBef>
                <a:spcPct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smtClean="0">
                <a:solidFill>
                  <a:srgbClr val="FFFF00"/>
                </a:solidFill>
              </a:rPr>
              <a:t>1 Pet. 1:3-5</a:t>
            </a:r>
            <a:r>
              <a:rPr lang="en-US" smtClean="0">
                <a:solidFill>
                  <a:schemeClr val="bg1"/>
                </a:solidFill>
              </a:rPr>
              <a:t>  Living hope is eternal salvation in heaven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859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Office Theme</vt:lpstr>
      <vt:lpstr>He Despised His Birthright</vt:lpstr>
      <vt:lpstr>Genesis 25:29-34</vt:lpstr>
      <vt:lpstr>Genesis 25:29-34</vt:lpstr>
      <vt:lpstr>About the “Birthright”</vt:lpstr>
      <vt:lpstr>Hebrews 12:14-17</vt:lpstr>
      <vt:lpstr>Hebrews 12:14-17</vt:lpstr>
      <vt:lpstr>Genesis 25:29-34</vt:lpstr>
      <vt:lpstr>As Christians, We Have Inheritance</vt:lpstr>
      <vt:lpstr>We May Despise &amp; Sell Our Inheritance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Despised His Birthright</dc:title>
  <dc:creator>Harry</dc:creator>
  <cp:lastModifiedBy>Randy Garrett</cp:lastModifiedBy>
  <cp:revision>16</cp:revision>
  <dcterms:created xsi:type="dcterms:W3CDTF">2016-08-13T17:07:39Z</dcterms:created>
  <dcterms:modified xsi:type="dcterms:W3CDTF">2016-08-14T13:44:26Z</dcterms:modified>
</cp:coreProperties>
</file>