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60" r:id="rId3"/>
    <p:sldId id="304" r:id="rId4"/>
    <p:sldId id="305" r:id="rId5"/>
    <p:sldId id="300" r:id="rId6"/>
    <p:sldId id="301" r:id="rId7"/>
    <p:sldId id="316" r:id="rId8"/>
    <p:sldId id="317" r:id="rId9"/>
    <p:sldId id="302" r:id="rId10"/>
    <p:sldId id="318" r:id="rId11"/>
    <p:sldId id="319" r:id="rId12"/>
    <p:sldId id="320" r:id="rId13"/>
    <p:sldId id="321" r:id="rId14"/>
    <p:sldId id="324" r:id="rId15"/>
    <p:sldId id="32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60C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84" autoAdjust="0"/>
  </p:normalViewPr>
  <p:slideViewPr>
    <p:cSldViewPr>
      <p:cViewPr varScale="1">
        <p:scale>
          <a:sx n="71" d="100"/>
          <a:sy n="71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6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A401DAE-D5E9-4B14-AD55-9A4C7ED8B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0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3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</p:grpSp>
        <p:sp>
          <p:nvSpPr>
            <p:cNvPr id="133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133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33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33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</p:grpSp>
        <p:sp>
          <p:nvSpPr>
            <p:cNvPr id="133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33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5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28EADA-0BD5-4248-9459-9CD285726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7BFF4-5040-4D33-B13F-EF3889997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3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1E94C-87D1-4005-BE04-2A7942A408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A419D-4F70-4721-AC11-924238078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2581-CF10-4F6D-B61D-6892C030AF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4362F-8EA8-4B11-885F-3F511E8695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2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2AF16-6884-4896-80CC-84B6B41C8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42896-32E7-42EA-ADD2-C76736317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310F1-B092-4B26-8F90-BE918156F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9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064A3-B1DB-4A38-879E-66D9D8530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0E1D9-2909-4E78-B169-C1020DD99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8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50000">
              <a:schemeClr val="bg1">
                <a:lumMod val="50000"/>
              </a:schemeClr>
            </a:gs>
            <a:gs pos="0">
              <a:schemeClr val="bg1">
                <a:lumMod val="75000"/>
              </a:schemeClr>
            </a:gs>
            <a:gs pos="100000">
              <a:srgbClr val="00060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</p:grp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123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3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Times New Roman" pitchFamily="18" charset="0"/>
                </a:endParaRPr>
              </a:p>
            </p:txBody>
          </p:sp>
        </p:grpSp>
        <p:sp>
          <p:nvSpPr>
            <p:cNvPr id="123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23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23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2637014B-BE87-4C12-99AF-4EF7ECE6B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622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P</a:t>
            </a:r>
            <a:r>
              <a:rPr lang="en-US" sz="66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6600" b="1" dirty="0" smtClean="0">
                <a:solidFill>
                  <a:srgbClr val="FFFF00"/>
                </a:solidFill>
              </a:rPr>
              <a:t>, P</a:t>
            </a:r>
            <a:r>
              <a:rPr lang="en-US" sz="6600" b="1" cap="small" dirty="0" smtClean="0">
                <a:solidFill>
                  <a:srgbClr val="FFFF00"/>
                </a:solidFill>
              </a:rPr>
              <a:t>rogress</a:t>
            </a:r>
            <a:r>
              <a:rPr lang="en-US" sz="6600" b="1" dirty="0" smtClean="0">
                <a:solidFill>
                  <a:srgbClr val="FFFF00"/>
                </a:solidFill>
              </a:rPr>
              <a:t>, </a:t>
            </a:r>
            <a:r>
              <a:rPr lang="en-US" sz="6600" b="1" dirty="0">
                <a:solidFill>
                  <a:srgbClr val="FFFF00"/>
                </a:solidFill>
              </a:rPr>
              <a:t/>
            </a:r>
            <a:br>
              <a:rPr lang="en-US" sz="6600" b="1" dirty="0">
                <a:solidFill>
                  <a:srgbClr val="FFFF00"/>
                </a:solidFill>
              </a:rPr>
            </a:br>
            <a:r>
              <a:rPr lang="en-US" sz="6600" b="1" dirty="0">
                <a:solidFill>
                  <a:srgbClr val="FFFF00"/>
                </a:solidFill>
              </a:rPr>
              <a:t>&amp; </a:t>
            </a:r>
            <a:r>
              <a:rPr lang="en-US" sz="6600" b="1" dirty="0" smtClean="0">
                <a:solidFill>
                  <a:srgbClr val="FFFF00"/>
                </a:solidFill>
              </a:rPr>
              <a:t>P</a:t>
            </a:r>
            <a:r>
              <a:rPr lang="en-US" sz="6600" b="1" cap="small" dirty="0" smtClean="0">
                <a:solidFill>
                  <a:srgbClr val="FFFF00"/>
                </a:solidFill>
              </a:rPr>
              <a:t>roblems</a:t>
            </a:r>
            <a:endParaRPr lang="en-US" sz="6600" b="1" cap="small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4582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i="1" u="sng" dirty="0"/>
              <a:t>1 Cor. 15:58</a:t>
            </a:r>
            <a:endParaRPr lang="en-US" sz="4800" b="1" dirty="0"/>
          </a:p>
          <a:p>
            <a:pPr algn="l">
              <a:lnSpc>
                <a:spcPct val="90000"/>
              </a:lnSpc>
            </a:pPr>
            <a:r>
              <a:rPr lang="en-US" sz="4000" dirty="0">
                <a:effectLst/>
              </a:rPr>
              <a:t>Therefore, my beloved brethren, be steadfast, immovable, always abounding in the work of the Lord, knowing that your labor is not in vain in the Lord.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5200" b="1" dirty="0" smtClean="0">
                <a:solidFill>
                  <a:srgbClr val="FFFF00"/>
                </a:solidFill>
              </a:rPr>
              <a:t>P</a:t>
            </a:r>
            <a:r>
              <a:rPr lang="en-US" sz="52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200" b="1" dirty="0" smtClean="0">
                <a:solidFill>
                  <a:srgbClr val="FFFF00"/>
                </a:solidFill>
              </a:rPr>
              <a:t>…</a:t>
            </a:r>
            <a:r>
              <a:rPr lang="en-US" sz="5000" b="1" dirty="0" smtClean="0">
                <a:solidFill>
                  <a:srgbClr val="FFFF66"/>
                </a:solidFill>
              </a:rPr>
              <a:t> </a:t>
            </a:r>
            <a:r>
              <a:rPr lang="en-US" sz="4800" b="1" i="1" dirty="0" smtClean="0">
                <a:solidFill>
                  <a:srgbClr val="FFFF66"/>
                </a:solidFill>
              </a:rPr>
              <a:t>In The Philippines</a:t>
            </a:r>
            <a:endParaRPr lang="en-US" sz="4800" i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</a:t>
            </a:r>
            <a:r>
              <a:rPr lang="en-US" dirty="0" smtClean="0"/>
              <a:t>ork of spreading the gospel in the Philippines is being done </a:t>
            </a:r>
            <a:r>
              <a:rPr lang="en-US" dirty="0" smtClean="0"/>
              <a:t>using the N.T. examples </a:t>
            </a:r>
            <a:r>
              <a:rPr lang="en-US" dirty="0" smtClean="0"/>
              <a:t>as </a:t>
            </a:r>
            <a:r>
              <a:rPr lang="en-US" dirty="0" smtClean="0"/>
              <a:t>pattern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The word of the gospel must go to all men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Matt. 28:18-20</a:t>
            </a:r>
            <a:r>
              <a:rPr lang="en-US" dirty="0" smtClean="0"/>
              <a:t>	Teach based on Christ’s authority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Mark 16:15-16</a:t>
            </a:r>
            <a:r>
              <a:rPr lang="en-US" dirty="0" smtClean="0"/>
              <a:t>	Preach gospel to every creature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1 Pet. 1:23-25</a:t>
            </a:r>
            <a:r>
              <a:rPr lang="en-US" dirty="0" smtClean="0"/>
              <a:t>	Word brings purity &amp; new birth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2 Cor. 5:18-21</a:t>
            </a:r>
            <a:r>
              <a:rPr lang="en-US" dirty="0" smtClean="0"/>
              <a:t>	Word &amp; ministry of reconciliation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Rom. 10:13-15</a:t>
            </a:r>
            <a:r>
              <a:rPr lang="en-US" dirty="0" smtClean="0"/>
              <a:t>	How hear without a preacher?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This congregation should be commended for good work done in helping spread the gospel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918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5200" b="1" dirty="0" smtClean="0">
                <a:solidFill>
                  <a:srgbClr val="FFFF00"/>
                </a:solidFill>
              </a:rPr>
              <a:t>P</a:t>
            </a:r>
            <a:r>
              <a:rPr lang="en-US" sz="5200" b="1" cap="small" dirty="0" smtClean="0">
                <a:solidFill>
                  <a:srgbClr val="FFFF00"/>
                </a:solidFill>
              </a:rPr>
              <a:t>rogress</a:t>
            </a:r>
            <a:r>
              <a:rPr lang="en-US" sz="5200" b="1" dirty="0" smtClean="0">
                <a:solidFill>
                  <a:srgbClr val="FFFF00"/>
                </a:solidFill>
              </a:rPr>
              <a:t>…</a:t>
            </a:r>
            <a:r>
              <a:rPr lang="en-US" sz="5400" b="1" dirty="0" smtClean="0">
                <a:solidFill>
                  <a:srgbClr val="FFFF66"/>
                </a:solidFill>
              </a:rPr>
              <a:t> </a:t>
            </a:r>
            <a:r>
              <a:rPr lang="en-US" sz="4800" b="1" i="1" dirty="0" smtClean="0">
                <a:solidFill>
                  <a:srgbClr val="FFFF66"/>
                </a:solidFill>
              </a:rPr>
              <a:t>In The Philippines</a:t>
            </a:r>
            <a:endParaRPr lang="en-US" sz="4800" i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“Progress” </a:t>
            </a:r>
            <a:r>
              <a:rPr lang="en-US" dirty="0"/>
              <a:t>i</a:t>
            </a:r>
            <a:r>
              <a:rPr lang="en-US" dirty="0" smtClean="0"/>
              <a:t>s moving toward goal; improvement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Man focuses on outward; visible; physical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God emphasizes true</a:t>
            </a:r>
            <a:r>
              <a:rPr lang="en-US" dirty="0" smtClean="0"/>
              <a:t>, inward, spiritual progress </a:t>
            </a:r>
            <a:r>
              <a:rPr lang="en-US" sz="2800" i="1" dirty="0" smtClean="0"/>
              <a:t>(</a:t>
            </a:r>
            <a:r>
              <a:rPr lang="en-US" sz="2800" b="1" i="1" dirty="0" smtClean="0">
                <a:solidFill>
                  <a:srgbClr val="FFFF00"/>
                </a:solidFill>
              </a:rPr>
              <a:t>Rev</a:t>
            </a:r>
            <a:r>
              <a:rPr lang="en-US" sz="2800" b="1" i="1" dirty="0" smtClean="0">
                <a:solidFill>
                  <a:srgbClr val="FFFF00"/>
                </a:solidFill>
              </a:rPr>
              <a:t>. 2:2, 9, 13, 19; 3:1-2, 8, 15 </a:t>
            </a:r>
            <a:r>
              <a:rPr lang="en-US" sz="2800" dirty="0" smtClean="0"/>
              <a:t>- “I know your works…”</a:t>
            </a:r>
            <a:r>
              <a:rPr lang="en-US" sz="2800" i="1" dirty="0" smtClean="0"/>
              <a:t>)</a:t>
            </a:r>
            <a:endParaRPr lang="en-US" sz="2800" i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Isa. 6:9-13</a:t>
            </a:r>
            <a:r>
              <a:rPr lang="en-US" dirty="0" smtClean="0"/>
              <a:t>	</a:t>
            </a:r>
            <a:r>
              <a:rPr lang="en-US" dirty="0" smtClean="0"/>
              <a:t>Must </a:t>
            </a:r>
            <a:r>
              <a:rPr lang="en-US" dirty="0" smtClean="0"/>
              <a:t>teach truth even if rejected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Isa. 55:8-9</a:t>
            </a:r>
            <a:r>
              <a:rPr lang="en-US" dirty="0" smtClean="0"/>
              <a:t>	God promises word will not return void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Changed hearts &amp; lives is progress </a:t>
            </a:r>
            <a:r>
              <a:rPr lang="en-US" sz="2800" i="1" dirty="0" smtClean="0"/>
              <a:t>(</a:t>
            </a:r>
            <a:r>
              <a:rPr lang="en-US" sz="2800" b="1" i="1" dirty="0" smtClean="0">
                <a:solidFill>
                  <a:srgbClr val="FFFF00"/>
                </a:solidFill>
              </a:rPr>
              <a:t>2 Cor. 5:17</a:t>
            </a:r>
            <a:r>
              <a:rPr lang="en-US" sz="2800" i="1" dirty="0" smtClean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 Pet. </a:t>
            </a:r>
            <a:r>
              <a:rPr lang="en-US" b="1" dirty="0" smtClean="0">
                <a:solidFill>
                  <a:srgbClr val="FFFF00"/>
                </a:solidFill>
              </a:rPr>
              <a:t>1:5-11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Takes </a:t>
            </a:r>
            <a:r>
              <a:rPr lang="en-US" dirty="0" smtClean="0"/>
              <a:t>diligence to grow in graces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1 Thess. 2-7</a:t>
            </a:r>
            <a:r>
              <a:rPr lang="en-US" dirty="0"/>
              <a:t> </a:t>
            </a:r>
            <a:r>
              <a:rPr lang="en-US" dirty="0" smtClean="0"/>
              <a:t> Work of faith. </a:t>
            </a:r>
            <a:r>
              <a:rPr lang="en-US" dirty="0"/>
              <a:t>l</a:t>
            </a:r>
            <a:r>
              <a:rPr lang="en-US" dirty="0" smtClean="0"/>
              <a:t>abor of love, patience…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While baptisms are great, not only sign of progress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2 Tim. </a:t>
            </a:r>
            <a:r>
              <a:rPr lang="en-US" b="1" dirty="0" smtClean="0">
                <a:solidFill>
                  <a:srgbClr val="FFFF00"/>
                </a:solidFill>
              </a:rPr>
              <a:t>2:2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Many </a:t>
            </a:r>
            <a:r>
              <a:rPr lang="en-US" dirty="0" smtClean="0"/>
              <a:t>Filipino brethren </a:t>
            </a:r>
            <a:r>
              <a:rPr lang="en-US" dirty="0" smtClean="0"/>
              <a:t>growing &amp; working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22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5300" b="1" dirty="0" smtClean="0">
                <a:solidFill>
                  <a:srgbClr val="FFFF00"/>
                </a:solidFill>
              </a:rPr>
              <a:t>P</a:t>
            </a:r>
            <a:r>
              <a:rPr lang="en-US" sz="5300" b="1" cap="small" dirty="0" smtClean="0">
                <a:solidFill>
                  <a:srgbClr val="FFFF00"/>
                </a:solidFill>
              </a:rPr>
              <a:t>roblems</a:t>
            </a:r>
            <a:r>
              <a:rPr lang="en-US" sz="5300" b="1" dirty="0" smtClean="0">
                <a:solidFill>
                  <a:srgbClr val="FFFF00"/>
                </a:solidFill>
              </a:rPr>
              <a:t>…</a:t>
            </a:r>
            <a:r>
              <a:rPr lang="en-US" sz="4000" b="1" dirty="0" smtClean="0">
                <a:solidFill>
                  <a:srgbClr val="FFFF66"/>
                </a:solidFill>
              </a:rPr>
              <a:t> </a:t>
            </a:r>
            <a:r>
              <a:rPr lang="en-US" sz="4800" b="1" i="1" dirty="0" smtClean="0">
                <a:solidFill>
                  <a:srgbClr val="FFFF66"/>
                </a:solidFill>
              </a:rPr>
              <a:t>In The Philippines</a:t>
            </a:r>
            <a:endParaRPr lang="en-US" sz="4800" i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problems are from Satan’s attack through sin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1 Jn. 2:15-16</a:t>
            </a:r>
            <a:r>
              <a:rPr lang="en-US" dirty="0" smtClean="0"/>
              <a:t>	Avenues of temptation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2 Pet. 2:1</a:t>
            </a:r>
            <a:r>
              <a:rPr lang="en-US" dirty="0" smtClean="0"/>
              <a:t>	False teachers lead souls away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Gal. 2:11-13</a:t>
            </a:r>
            <a:r>
              <a:rPr lang="en-US" dirty="0" smtClean="0"/>
              <a:t>	Some compromise the faith to get along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1 Pet. 2:11-12</a:t>
            </a:r>
            <a:r>
              <a:rPr lang="en-US" dirty="0"/>
              <a:t> </a:t>
            </a:r>
            <a:r>
              <a:rPr lang="en-US" dirty="0" smtClean="0"/>
              <a:t>Worldly lust war against soul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1 Tim. 6:9-12</a:t>
            </a:r>
            <a:r>
              <a:rPr lang="en-US" dirty="0"/>
              <a:t> </a:t>
            </a:r>
            <a:r>
              <a:rPr lang="en-US" dirty="0" smtClean="0"/>
              <a:t> Love of money is a root of evils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Phil. 1:15-17</a:t>
            </a:r>
            <a:r>
              <a:rPr lang="en-US" dirty="0" smtClean="0"/>
              <a:t>	 Envy &amp; strife cause division of man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of these problems exist in the Philippine </a:t>
            </a:r>
            <a:r>
              <a:rPr lang="en-US" dirty="0" smtClean="0"/>
              <a:t>work just as they do in this country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 some cases, reporters of evil have spread lies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Problems addressed on this trip as in others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3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-1"/>
            <a:ext cx="6824931" cy="716279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086100"/>
            <a:ext cx="7162800" cy="381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66800" y="4572000"/>
            <a:ext cx="7010400" cy="10668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0800" y="457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Luzon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3352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Visayas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830669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Mindanao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-9525"/>
            <a:ext cx="2419350" cy="164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08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22859"/>
            <a:ext cx="8077200" cy="962981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657600" y="3048000"/>
            <a:ext cx="1981200" cy="2895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50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15" y="0"/>
            <a:ext cx="9406829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752600" y="1600200"/>
            <a:ext cx="3657600" cy="3048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810000" y="3581400"/>
            <a:ext cx="990600" cy="5334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09800" y="2133600"/>
            <a:ext cx="1447800" cy="83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41387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When Paul preached to those in Corinth, what was involved in that work?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Since his work serves as an apostolic example</a:t>
            </a:r>
            <a:r>
              <a:rPr lang="en-US" dirty="0" smtClean="0"/>
              <a:t>, by it, </a:t>
            </a:r>
            <a:r>
              <a:rPr lang="en-US" dirty="0" smtClean="0"/>
              <a:t>we are </a:t>
            </a:r>
            <a:r>
              <a:rPr lang="en-US" dirty="0" smtClean="0"/>
              <a:t>taught what </a:t>
            </a:r>
            <a:r>
              <a:rPr lang="en-US" dirty="0" smtClean="0"/>
              <a:t>we must </a:t>
            </a:r>
            <a:r>
              <a:rPr lang="en-US" dirty="0" smtClean="0"/>
              <a:t>do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Foundation found in the message Paul preached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3886200"/>
            <a:ext cx="8229600" cy="28956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			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1 Cor. 2:1-2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endParaRPr lang="en-US" sz="10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6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And I, brethren, when I came to you, did not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come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excellence of speech or of wisdom declaring to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testimony of God.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For I determined not to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anything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among you except Jesus Christ and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Him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crucified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rgbClr val="00060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1387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When Paul preached to those in Corinth, what was involved in that work?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Since his work serves as an apostolic example</a:t>
            </a:r>
            <a:r>
              <a:rPr lang="en-US" dirty="0" smtClean="0"/>
              <a:t>, by it, </a:t>
            </a:r>
            <a:r>
              <a:rPr lang="en-US" dirty="0" smtClean="0"/>
              <a:t>we are taught </a:t>
            </a:r>
            <a:r>
              <a:rPr lang="en-US" dirty="0" smtClean="0"/>
              <a:t>what </a:t>
            </a:r>
            <a:r>
              <a:rPr lang="en-US" dirty="0" smtClean="0"/>
              <a:t>we must do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Foundation found in the message Paul preached</a:t>
            </a:r>
            <a:endParaRPr lang="en-US" dirty="0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066800" y="4038600"/>
            <a:ext cx="7086600" cy="25908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		      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Cor. 9:16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For if I preach the gospel, I have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nothing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boast of, for necessity is laid upon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me;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, woe is me if I do not preach the gospel!</a:t>
            </a:r>
            <a:endParaRPr lang="en-US" sz="2600" dirty="0">
              <a:solidFill>
                <a:srgbClr val="00060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Corinth was not the only place with work to do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Gospel was also needed in Ephesus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Everywhere a door of opportunity exists, so do problems</a:t>
            </a:r>
            <a:endParaRPr lang="en-US" dirty="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52400" y="2743200"/>
            <a:ext cx="8839200" cy="40386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			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</a:rPr>
              <a:t>1 Cor. 16:5-9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800" b="1" baseline="300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Now I will come to you when I pass through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Macedonia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(for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 am passing through Macedonia).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And it may be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will remain, or even spend the winter with you, that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send me on my journey, wherever I go.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For I do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wish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to see you now on the way; but I hope to stay a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you, if the Lord permits. </a:t>
            </a:r>
            <a:r>
              <a:rPr lang="en-US" sz="2800" b="1" baseline="300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But I will tarry in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Ephesus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Pentecost.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For a great and effective door has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opened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me, and </a:t>
            </a:r>
            <a:r>
              <a:rPr lang="en-US" sz="28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there are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many adversaries</a:t>
            </a:r>
            <a:r>
              <a:rPr lang="en-US" sz="2800" dirty="0"/>
              <a:t>.</a:t>
            </a:r>
            <a:endParaRPr lang="en-US" sz="2600" dirty="0">
              <a:solidFill>
                <a:srgbClr val="66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The work of preaching was not up to Paul alone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</a:t>
            </a:r>
            <a:r>
              <a:rPr lang="en-US" dirty="0" smtClean="0"/>
              <a:t>e needed </a:t>
            </a:r>
            <a:r>
              <a:rPr lang="en-US" dirty="0" smtClean="0"/>
              <a:t>to work with others for the truth to be successfully spread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men </a:t>
            </a:r>
            <a:r>
              <a:rPr lang="en-US" smtClean="0"/>
              <a:t>are </a:t>
            </a:r>
            <a:r>
              <a:rPr lang="en-US" smtClean="0"/>
              <a:t> </a:t>
            </a:r>
            <a:r>
              <a:rPr lang="en-US" dirty="0" smtClean="0"/>
              <a:t>helpers in work of the Lord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It is God alone who gives the increase</a:t>
            </a:r>
            <a:endParaRPr lang="en-US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533400" y="4114800"/>
            <a:ext cx="8077200" cy="25146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			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1 Cor. 3:6-7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800" b="1" baseline="300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I planted, </a:t>
            </a:r>
            <a:r>
              <a:rPr lang="en-US" sz="2800" dirty="0" err="1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Apollos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 watered, but God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gave the increase.</a:t>
            </a:r>
          </a:p>
          <a:p>
            <a:r>
              <a:rPr lang="en-US" sz="2800" b="1" baseline="300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then neither he who plants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is anything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, nor he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who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waters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, but God who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gives the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increase.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dirty="0" smtClean="0"/>
              <a:t>As gospel was spread in Corinth, problems arose</a:t>
            </a:r>
          </a:p>
          <a:p>
            <a:r>
              <a:rPr lang="en-US" dirty="0" smtClean="0"/>
              <a:t>Those problems were addressed as work went on</a:t>
            </a:r>
            <a:endParaRPr lang="en-US" dirty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2590800"/>
            <a:ext cx="8077200" cy="40386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			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1 Cor. 1:10-11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Now I plead with you, brethren, by the name of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Christ, that you all speak the same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thing,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And that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there be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no divisions among you, but 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 be perfectly joined together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in the same mind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the same judgment.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For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been declared to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me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concerning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you, my brethren, by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those of Chloe’s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household</a:t>
            </a:r>
            <a:r>
              <a:rPr lang="en-US" sz="28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that there are contentions among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768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dirty="0" smtClean="0"/>
              <a:t>As gospel was spread in Corinth, problems arose</a:t>
            </a:r>
          </a:p>
          <a:p>
            <a:r>
              <a:rPr lang="en-US" dirty="0" smtClean="0"/>
              <a:t>Those problems were addressed as work went on</a:t>
            </a:r>
            <a:endParaRPr lang="en-US" dirty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2590800"/>
            <a:ext cx="8077200" cy="40386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			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1 Cor.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</a:rPr>
              <a:t>3:1-3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800" b="1" baseline="300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And I, brethren, could not speak to you as to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spiritual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but as to carnal, as to babes in Christ.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I fed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milk and not with solid food; for until now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not able to receive it, and even now you are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still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able; </a:t>
            </a:r>
            <a:r>
              <a:rPr lang="en-US" sz="2800" b="1" baseline="30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 for you are still carnal. For where there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envy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, strife, and divisions among you, are you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carnal 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rPr>
              <a:t>and behaving like mere men?</a:t>
            </a:r>
          </a:p>
        </p:txBody>
      </p:sp>
    </p:spTree>
    <p:extLst>
      <p:ext uri="{BB962C8B-B14F-4D97-AF65-F5344CB8AC3E}">
        <p14:creationId xmlns:p14="http://schemas.microsoft.com/office/powerpoint/2010/main" val="67751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</a:t>
            </a:r>
            <a:r>
              <a:rPr lang="en-US" sz="54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5400" b="1" dirty="0" smtClean="0">
                <a:solidFill>
                  <a:srgbClr val="FFFF00"/>
                </a:solidFill>
              </a:rPr>
              <a:t>…</a:t>
            </a:r>
            <a:endParaRPr lang="en-US" sz="5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dirty="0" smtClean="0"/>
              <a:t>As gospel was spread in Corinth, problems arose</a:t>
            </a:r>
          </a:p>
          <a:p>
            <a:r>
              <a:rPr lang="en-US" dirty="0" smtClean="0"/>
              <a:t>Those problems were addressed as work went on</a:t>
            </a:r>
            <a:endParaRPr lang="en-US" dirty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2362200"/>
            <a:ext cx="8077200" cy="42672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5000"/>
              </a:lnSpc>
            </a:pPr>
            <a:r>
              <a:rPr lang="en-US" dirty="0">
                <a:latin typeface="Times New Roman" pitchFamily="18" charset="0"/>
              </a:rPr>
              <a:t>			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1 Cor.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</a:rPr>
              <a:t>15:1-3, 2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sz="800" dirty="0" smtClean="0">
              <a:solidFill>
                <a:srgbClr val="00060C"/>
              </a:solidFill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Now I make known to you, brethren, the gospel which</a:t>
            </a:r>
          </a:p>
          <a:p>
            <a:pPr>
              <a:lnSpc>
                <a:spcPct val="95000"/>
              </a:lnSpc>
            </a:pP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I preached unto you, which also you received, wherein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a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lso you stand, by which also you are saved, if you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h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old fast the word which I preached unto you, except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y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ou believed in vain. For I delivered unto you first of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a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ll that which I also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received… Now if Christ is 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p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reached that He has been raised from the dead, how</a:t>
            </a: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do 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rgbClr val="00060C"/>
                </a:solidFill>
                <a:latin typeface="Times New Roman" pitchFamily="18" charset="0"/>
              </a:rPr>
              <a:t>s</a:t>
            </a:r>
            <a:r>
              <a:rPr lang="en-US" sz="2800" dirty="0" smtClean="0">
                <a:solidFill>
                  <a:srgbClr val="00060C"/>
                </a:solidFill>
                <a:latin typeface="Times New Roman" pitchFamily="18" charset="0"/>
              </a:rPr>
              <a:t>ome among you say that there is no resurrection from </a:t>
            </a: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60C"/>
                </a:solidFill>
                <a:latin typeface="Times New Roman" pitchFamily="18" charset="0"/>
              </a:rPr>
              <a:t>the dead?</a:t>
            </a:r>
            <a:endParaRPr lang="en-US" sz="2800" dirty="0" smtClean="0">
              <a:solidFill>
                <a:srgbClr val="00060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27187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</a:t>
            </a:r>
            <a:r>
              <a:rPr lang="en-US" sz="6000" b="1" cap="small" dirty="0" smtClean="0">
                <a:solidFill>
                  <a:srgbClr val="FFFF00"/>
                </a:solidFill>
              </a:rPr>
              <a:t>reaching</a:t>
            </a:r>
            <a:r>
              <a:rPr lang="en-US" sz="6000" b="1" dirty="0" smtClean="0">
                <a:solidFill>
                  <a:srgbClr val="FFFF00"/>
                </a:solidFill>
              </a:rPr>
              <a:t>… </a:t>
            </a:r>
            <a:endParaRPr lang="en-US" sz="6000" dirty="0">
              <a:solidFill>
                <a:srgbClr val="FFFF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same opportunities, challenges &amp; problems will be faced by every generation doing Lord’s work in every place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386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Globe</vt:lpstr>
      <vt:lpstr>Preaching, Progress,  &amp; Problems</vt:lpstr>
      <vt:lpstr>Preaching…</vt:lpstr>
      <vt:lpstr>Preaching…</vt:lpstr>
      <vt:lpstr>Preaching…</vt:lpstr>
      <vt:lpstr>Preaching…</vt:lpstr>
      <vt:lpstr>Preaching…</vt:lpstr>
      <vt:lpstr>Preaching…</vt:lpstr>
      <vt:lpstr>Preaching…</vt:lpstr>
      <vt:lpstr>Preaching… </vt:lpstr>
      <vt:lpstr>Preaching… In The Philippines</vt:lpstr>
      <vt:lpstr>Progress… In The Philippines</vt:lpstr>
      <vt:lpstr>Problems… In The Philippines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philippines</dc:title>
  <dc:creator>Ron Halbrook</dc:creator>
  <cp:lastModifiedBy>Harry</cp:lastModifiedBy>
  <cp:revision>141</cp:revision>
  <dcterms:created xsi:type="dcterms:W3CDTF">2004-01-03T21:03:40Z</dcterms:created>
  <dcterms:modified xsi:type="dcterms:W3CDTF">2016-08-28T12:29:26Z</dcterms:modified>
</cp:coreProperties>
</file>