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729" autoAdjust="0"/>
  </p:normalViewPr>
  <p:slideViewPr>
    <p:cSldViewPr snapToGrid="0" snapToObjects="1">
      <p:cViewPr varScale="1">
        <p:scale>
          <a:sx n="61" d="100"/>
          <a:sy n="61" d="100"/>
        </p:scale>
        <p:origin x="66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846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Times New Roman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1846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493322" y="1381459"/>
              <a:ext cx="1846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1846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846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846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1846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846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3A16-C0FE-2A4F-BFEA-4BFA10DD337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E9FD-7C31-FC48-A5F6-CA0B391C0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Times New Roman"/>
              </a:defRPr>
            </a:lvl1pPr>
          </a:lstStyle>
          <a:p>
            <a:fld id="{645A3A16-C0FE-2A4F-BFEA-4BFA10DD3378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Times New Roman"/>
              </a:defRPr>
            </a:lvl1pPr>
          </a:lstStyle>
          <a:p>
            <a:fld id="{63F5E9FD-7C31-FC48-A5F6-CA0B391C0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Times New Roman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24" y="1167323"/>
            <a:ext cx="8685357" cy="2093504"/>
          </a:xfrm>
        </p:spPr>
        <p:txBody>
          <a:bodyPr/>
          <a:lstStyle/>
          <a:p>
            <a:r>
              <a:rPr lang="en-US" sz="7000" b="1" dirty="0"/>
              <a:t>Traits of a Commendable Hearer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92588"/>
            <a:ext cx="6400800" cy="1300178"/>
          </a:xfrm>
        </p:spPr>
        <p:txBody>
          <a:bodyPr>
            <a:normAutofit/>
          </a:bodyPr>
          <a:lstStyle/>
          <a:p>
            <a:r>
              <a:rPr lang="en-US" sz="5600" b="1" i="1" dirty="0">
                <a:solidFill>
                  <a:srgbClr val="FFFF00"/>
                </a:solidFill>
              </a:rPr>
              <a:t>Acts 17:10-13</a:t>
            </a:r>
          </a:p>
        </p:txBody>
      </p:sp>
      <p:pic>
        <p:nvPicPr>
          <p:cNvPr id="4" name="Picture 3" descr="Hear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897" y="3421059"/>
            <a:ext cx="2250642" cy="150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7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040" y="692695"/>
            <a:ext cx="7754713" cy="744005"/>
          </a:xfrm>
        </p:spPr>
        <p:txBody>
          <a:bodyPr/>
          <a:lstStyle/>
          <a:p>
            <a:r>
              <a:rPr lang="en-US" sz="4800" b="1" dirty="0">
                <a:solidFill>
                  <a:srgbClr val="800000"/>
                </a:solidFill>
              </a:rPr>
              <a:t>Acts 17:10-13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754" y="1613472"/>
            <a:ext cx="8723845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latin typeface="Times New Roman"/>
                <a:cs typeface="Times New Roman"/>
              </a:rPr>
              <a:t>10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r>
              <a:rPr lang="en-US" sz="2800" dirty="0">
                <a:latin typeface="Times New Roman"/>
                <a:cs typeface="Times New Roman"/>
              </a:rPr>
              <a:t>Then the brethren immediately sent Paul and Silas away by night to Berea. When they arrived, they went into the synagogue of the Jews. </a:t>
            </a:r>
            <a:r>
              <a:rPr lang="en-US" sz="2800" b="1" baseline="30000" dirty="0">
                <a:latin typeface="Times New Roman"/>
                <a:cs typeface="Times New Roman"/>
              </a:rPr>
              <a:t>11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r>
              <a:rPr lang="en-US" sz="2800" dirty="0">
                <a:latin typeface="Times New Roman"/>
                <a:cs typeface="Times New Roman"/>
              </a:rPr>
              <a:t>These were more fair-minded than those in Thessalonica, in that they received the word with all readiness, and searched the Scriptures daily </a:t>
            </a:r>
            <a:r>
              <a:rPr lang="en-US" sz="2800" i="1" dirty="0">
                <a:latin typeface="Times New Roman"/>
                <a:cs typeface="Times New Roman"/>
              </a:rPr>
              <a:t>to find out</a:t>
            </a:r>
            <a:r>
              <a:rPr lang="en-US" sz="2800" dirty="0">
                <a:latin typeface="Times New Roman"/>
                <a:cs typeface="Times New Roman"/>
              </a:rPr>
              <a:t> whether these things were so. </a:t>
            </a:r>
            <a:r>
              <a:rPr lang="en-US" sz="2800" b="1" baseline="30000" dirty="0">
                <a:latin typeface="Times New Roman"/>
                <a:cs typeface="Times New Roman"/>
              </a:rPr>
              <a:t>12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r>
              <a:rPr lang="en-US" sz="2800" dirty="0">
                <a:latin typeface="Times New Roman"/>
                <a:cs typeface="Times New Roman"/>
              </a:rPr>
              <a:t>Therefore many of them believed, and also not a few of the Greeks, prominent women as well as men. </a:t>
            </a:r>
            <a:r>
              <a:rPr lang="en-US" sz="2800" b="1" baseline="30000" dirty="0">
                <a:latin typeface="Times New Roman"/>
                <a:cs typeface="Times New Roman"/>
              </a:rPr>
              <a:t>13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r>
              <a:rPr lang="en-US" sz="2800" dirty="0">
                <a:latin typeface="Times New Roman"/>
                <a:cs typeface="Times New Roman"/>
              </a:rPr>
              <a:t>But when the Jews from Thessalonica learned that the word of God was preached by Paul at Berea, they came there also and stirred up the crowds.</a:t>
            </a:r>
          </a:p>
        </p:txBody>
      </p:sp>
      <p:sp>
        <p:nvSpPr>
          <p:cNvPr id="8" name="Rectangle 7"/>
          <p:cNvSpPr/>
          <p:nvPr/>
        </p:nvSpPr>
        <p:spPr>
          <a:xfrm>
            <a:off x="6568940" y="2485351"/>
            <a:ext cx="2180961" cy="410486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Times New Roman"/>
                <a:cs typeface="Times New Roman"/>
              </a:rPr>
              <a:t>noble </a:t>
            </a:r>
            <a:r>
              <a:rPr lang="en-US" sz="1200" b="1" i="1" dirty="0">
                <a:latin typeface="Times New Roman"/>
                <a:cs typeface="Times New Roman"/>
              </a:rPr>
              <a:t>(ASV)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6195" y="2484145"/>
            <a:ext cx="2657190" cy="42177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Times New Roman"/>
                <a:cs typeface="Times New Roman"/>
              </a:rPr>
              <a:t>noble-minded</a:t>
            </a:r>
            <a:r>
              <a:rPr lang="en-US" sz="1000" i="1" dirty="0">
                <a:latin typeface="Times New Roman"/>
                <a:cs typeface="Times New Roman"/>
              </a:rPr>
              <a:t> (NASB)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76175" y="17317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43754" y="6337077"/>
            <a:ext cx="8723845" cy="520924"/>
          </a:xfrm>
          <a:prstGeom prst="roundRect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/>
                <a:cs typeface="Times New Roman"/>
              </a:rPr>
              <a:t>Two types of hearers – Two different results</a:t>
            </a:r>
          </a:p>
        </p:txBody>
      </p:sp>
    </p:spTree>
    <p:extLst>
      <p:ext uri="{BB962C8B-B14F-4D97-AF65-F5344CB8AC3E}">
        <p14:creationId xmlns:p14="http://schemas.microsoft.com/office/powerpoint/2010/main" val="112600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" y="1055516"/>
            <a:ext cx="9144000" cy="5802483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sz="3200" dirty="0"/>
              <a:t>Focus on Scripture as proper origin of message</a:t>
            </a:r>
          </a:p>
          <a:p>
            <a:pPr lvl="1">
              <a:buClr>
                <a:schemeClr val="tx2">
                  <a:lumMod val="50000"/>
                </a:schemeClr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Deut. 6:4-7</a:t>
            </a:r>
            <a:r>
              <a:rPr lang="en-US" sz="3000" dirty="0"/>
              <a:t> (all of the people)  </a:t>
            </a:r>
            <a:r>
              <a:rPr lang="en-US" sz="3000" dirty="0">
                <a:sym typeface="Wingdings"/>
              </a:rPr>
              <a:t>  </a:t>
            </a:r>
            <a:r>
              <a:rPr lang="en-US" sz="3000" b="1" i="1" dirty="0">
                <a:solidFill>
                  <a:srgbClr val="800000"/>
                </a:solidFill>
                <a:sym typeface="Wingdings"/>
              </a:rPr>
              <a:t>Deut. 17:19</a:t>
            </a:r>
            <a:r>
              <a:rPr lang="en-US" sz="3000" dirty="0">
                <a:sym typeface="Wingdings"/>
              </a:rPr>
              <a:t> (king)</a:t>
            </a:r>
          </a:p>
          <a:p>
            <a:pPr lvl="1">
              <a:buClr>
                <a:schemeClr val="tx2">
                  <a:lumMod val="50000"/>
                </a:schemeClr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  <a:sym typeface="Wingdings"/>
              </a:rPr>
              <a:t>Isa. 34:16</a:t>
            </a:r>
            <a:r>
              <a:rPr lang="en-US" sz="3000" dirty="0">
                <a:sym typeface="Wingdings"/>
              </a:rPr>
              <a:t>  “Search from the book of the Lord...”</a:t>
            </a:r>
            <a:endParaRPr lang="en-US" sz="3000" dirty="0"/>
          </a:p>
          <a:p>
            <a:pPr lvl="1">
              <a:buClr>
                <a:schemeClr val="tx2">
                  <a:lumMod val="50000"/>
                </a:schemeClr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Jn. 5:39</a:t>
            </a:r>
            <a:r>
              <a:rPr lang="en-US" sz="3000" dirty="0"/>
              <a:t>  “Search the Scriptures” to find who is Christ</a:t>
            </a:r>
          </a:p>
          <a:p>
            <a:pPr lvl="1">
              <a:buClr>
                <a:schemeClr val="tx2">
                  <a:lumMod val="50000"/>
                </a:schemeClr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1</a:t>
            </a:r>
            <a:r>
              <a:rPr lang="en-US" b="1" i="1" dirty="0">
                <a:solidFill>
                  <a:srgbClr val="800000"/>
                </a:solidFill>
              </a:rPr>
              <a:t> </a:t>
            </a:r>
            <a:r>
              <a:rPr lang="en-US" sz="3000" b="1" i="1" dirty="0">
                <a:solidFill>
                  <a:srgbClr val="800000"/>
                </a:solidFill>
              </a:rPr>
              <a:t>Thess. 2:13</a:t>
            </a:r>
            <a:r>
              <a:rPr lang="en-US" sz="3000" dirty="0"/>
              <a:t>  Not the word of men, but word of God</a:t>
            </a:r>
          </a:p>
          <a:p>
            <a:pPr>
              <a:buFont typeface="Arial"/>
              <a:buChar char="•"/>
            </a:pPr>
            <a:r>
              <a:rPr lang="en-US" sz="3200" dirty="0"/>
              <a:t>Continue diligently in examining the Scripture</a:t>
            </a:r>
          </a:p>
          <a:p>
            <a:pPr lvl="1">
              <a:buClr>
                <a:schemeClr val="tx2">
                  <a:lumMod val="50000"/>
                </a:schemeClr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Prov. 2:2-5</a:t>
            </a:r>
            <a:r>
              <a:rPr lang="en-US" sz="3000" dirty="0"/>
              <a:t>  “Incline your ear… apply… seek… search”</a:t>
            </a:r>
            <a:endParaRPr lang="en-US" sz="3200" dirty="0"/>
          </a:p>
          <a:p>
            <a:pPr lvl="1">
              <a:buClr>
                <a:schemeClr val="tx2">
                  <a:lumMod val="50000"/>
                </a:schemeClr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Prov. 8:32-34</a:t>
            </a:r>
            <a:r>
              <a:rPr lang="en-US" sz="3000" dirty="0"/>
              <a:t>  Listening &amp; watching daily needed</a:t>
            </a:r>
          </a:p>
          <a:p>
            <a:pPr lvl="1">
              <a:buClr>
                <a:schemeClr val="tx2">
                  <a:lumMod val="50000"/>
                </a:schemeClr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2 Tim. 2:14-15</a:t>
            </a:r>
            <a:r>
              <a:rPr lang="en-US" sz="3000" dirty="0"/>
              <a:t>  Diligence needed to handle it correctly</a:t>
            </a:r>
          </a:p>
          <a:p>
            <a:pPr>
              <a:buFont typeface="Arial"/>
              <a:buChar char="•"/>
            </a:pPr>
            <a:r>
              <a:rPr lang="en-US" sz="3200" dirty="0"/>
              <a:t>Be determined to find the truth affirmed by Scripture</a:t>
            </a:r>
          </a:p>
          <a:p>
            <a:pPr lvl="1">
              <a:buClr>
                <a:schemeClr val="tx2">
                  <a:lumMod val="50000"/>
                </a:schemeClr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Matt. 4:5-7</a:t>
            </a:r>
            <a:r>
              <a:rPr lang="en-US" sz="3000" dirty="0"/>
              <a:t>  Jesus always showed truth taught by word</a:t>
            </a:r>
          </a:p>
          <a:p>
            <a:pPr lvl="1">
              <a:buClr>
                <a:schemeClr val="tx2">
                  <a:lumMod val="50000"/>
                </a:schemeClr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2</a:t>
            </a:r>
            <a:r>
              <a:rPr lang="en-US" b="1" i="1" dirty="0">
                <a:solidFill>
                  <a:srgbClr val="800000"/>
                </a:solidFill>
              </a:rPr>
              <a:t> </a:t>
            </a:r>
            <a:r>
              <a:rPr lang="en-US" sz="3000" b="1" i="1" dirty="0">
                <a:solidFill>
                  <a:srgbClr val="800000"/>
                </a:solidFill>
              </a:rPr>
              <a:t>Tim.</a:t>
            </a:r>
            <a:r>
              <a:rPr lang="en-US" sz="2600" b="1" i="1" dirty="0">
                <a:solidFill>
                  <a:srgbClr val="800000"/>
                </a:solidFill>
              </a:rPr>
              <a:t> </a:t>
            </a:r>
            <a:r>
              <a:rPr lang="en-US" sz="3000" b="1" i="1" dirty="0">
                <a:solidFill>
                  <a:srgbClr val="800000"/>
                </a:solidFill>
              </a:rPr>
              <a:t>3:14-17</a:t>
            </a:r>
            <a:r>
              <a:rPr lang="en-US" sz="2600" dirty="0"/>
              <a:t>  </a:t>
            </a:r>
            <a:r>
              <a:rPr lang="en-US" sz="3000" dirty="0"/>
              <a:t>Purpose of inspired word is to teach truth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7416"/>
            <a:ext cx="9144000" cy="1054250"/>
          </a:xfrm>
        </p:spPr>
        <p:txBody>
          <a:bodyPr/>
          <a:lstStyle/>
          <a:p>
            <a:r>
              <a:rPr lang="en-US" sz="4800" b="1" dirty="0"/>
              <a:t>Traits of a Commendable Hearer</a:t>
            </a:r>
          </a:p>
        </p:txBody>
      </p:sp>
    </p:spTree>
    <p:extLst>
      <p:ext uri="{BB962C8B-B14F-4D97-AF65-F5344CB8AC3E}">
        <p14:creationId xmlns:p14="http://schemas.microsoft.com/office/powerpoint/2010/main" val="9621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905</TotalTime>
  <Words>163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Times New Roman</vt:lpstr>
      <vt:lpstr>Wingdings</vt:lpstr>
      <vt:lpstr>Hardcover</vt:lpstr>
      <vt:lpstr>Traits of a Commendable Hearer</vt:lpstr>
      <vt:lpstr>Acts 17:10-13</vt:lpstr>
      <vt:lpstr>Traits of a Commendable Hearer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of a Commendable Hearer</dc:title>
  <dc:creator>Harry Osborne</dc:creator>
  <cp:lastModifiedBy>Podium</cp:lastModifiedBy>
  <cp:revision>14</cp:revision>
  <dcterms:created xsi:type="dcterms:W3CDTF">2016-12-24T21:58:27Z</dcterms:created>
  <dcterms:modified xsi:type="dcterms:W3CDTF">2016-12-25T14:48:38Z</dcterms:modified>
</cp:coreProperties>
</file>