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24"/>
  </p:notesMasterIdLst>
  <p:sldIdLst>
    <p:sldId id="276" r:id="rId2"/>
    <p:sldId id="256" r:id="rId3"/>
    <p:sldId id="445" r:id="rId4"/>
    <p:sldId id="447" r:id="rId5"/>
    <p:sldId id="426" r:id="rId6"/>
    <p:sldId id="427" r:id="rId7"/>
    <p:sldId id="428" r:id="rId8"/>
    <p:sldId id="429" r:id="rId9"/>
    <p:sldId id="430" r:id="rId10"/>
    <p:sldId id="431" r:id="rId11"/>
    <p:sldId id="432" r:id="rId12"/>
    <p:sldId id="433" r:id="rId13"/>
    <p:sldId id="434" r:id="rId14"/>
    <p:sldId id="435" r:id="rId15"/>
    <p:sldId id="436" r:id="rId16"/>
    <p:sldId id="437" r:id="rId17"/>
    <p:sldId id="441" r:id="rId18"/>
    <p:sldId id="438" r:id="rId19"/>
    <p:sldId id="442" r:id="rId20"/>
    <p:sldId id="443" r:id="rId21"/>
    <p:sldId id="444" r:id="rId22"/>
    <p:sldId id="44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75" autoAdjust="0"/>
    <p:restoredTop sz="99782" autoAdjust="0"/>
  </p:normalViewPr>
  <p:slideViewPr>
    <p:cSldViewPr>
      <p:cViewPr varScale="1">
        <p:scale>
          <a:sx n="80" d="100"/>
          <a:sy n="80" d="100"/>
        </p:scale>
        <p:origin x="-1144" y="-104"/>
      </p:cViewPr>
      <p:guideLst>
        <p:guide orient="horz" pos="2160"/>
        <p:guide pos="2880"/>
      </p:guideLst>
    </p:cSldViewPr>
  </p:slideViewPr>
  <p:outlineViewPr>
    <p:cViewPr>
      <p:scale>
        <a:sx n="33" d="100"/>
        <a:sy n="33" d="100"/>
      </p:scale>
      <p:origin x="16" y="65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43A2459-09FB-4B9E-BF50-580D611F21D7}" type="slidenum">
              <a:rPr lang="en-US"/>
              <a:pPr>
                <a:defRPr/>
              </a:pPr>
              <a:t>‹#›</a:t>
            </a:fld>
            <a:endParaRPr lang="en-US" dirty="0"/>
          </a:p>
        </p:txBody>
      </p:sp>
    </p:spTree>
    <p:extLst>
      <p:ext uri="{BB962C8B-B14F-4D97-AF65-F5344CB8AC3E}">
        <p14:creationId xmlns:p14="http://schemas.microsoft.com/office/powerpoint/2010/main" val="413940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7AE4274-5E65-407D-88B7-F9C8F47410E9}" type="slidenum">
              <a:rPr lang="en-US"/>
              <a:pPr/>
              <a:t>2</a:t>
            </a:fld>
            <a:endParaRPr 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12</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13</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14</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15</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16</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17</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18</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19</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20</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21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3</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5</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6</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7</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8</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9</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10</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CB14639-9671-47B4-B6B0-FB38F5B14416}" type="slidenum">
              <a:rPr lang="en-US"/>
              <a:pPr/>
              <a:t>11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0B5606-91DF-4BFE-A15D-DB6C4B0667C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0313E34-9B63-4F91-9852-03B27E95276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DD603F-F993-4C27-905E-7FEB8CFB1218}"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1A7A6FA-E228-4530-8769-9FC3ACC99D9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34F4FD2-68C7-4F37-A4C7-3F02452CC147}"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1B7E3B-B12D-4062-8C2F-FF4E98A7C650}" type="slidenum">
              <a:rPr lang="en-US" smtClean="0"/>
              <a:pPr>
                <a:defRPr/>
              </a:pPr>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D8ED86-FD95-4C1F-BD81-F4C77BF6092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D764D76-3ABC-401F-B88E-664B54626E8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FD73DA1-DAFA-4080-BA21-E2896AA62F94}" type="slidenum">
              <a:rPr lang="en-US" smtClean="0"/>
              <a:pPr>
                <a:defRPr/>
              </a:pPr>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A13EAB9-A048-4173-ACDE-37560B65FE7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686AC42-127D-4882-8BD5-7E0A2DC386F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95082C4-F044-456D-9080-10BFD49D780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BC1B7E3B-B12D-4062-8C2F-FF4E98A7C650}" type="slidenum">
              <a:rPr lang="en-US" smtClean="0"/>
              <a:pPr>
                <a:defRPr/>
              </a:pPr>
              <a:t>‹#›</a:t>
            </a:fld>
            <a:endParaRPr lang="en-US" dirty="0"/>
          </a:p>
        </p:txBody>
      </p:sp>
    </p:spTree>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305800" y="6324600"/>
            <a:ext cx="685800" cy="381000"/>
          </a:xfrm>
          <a:prstGeom prst="rect">
            <a:avLst/>
          </a:prstGeom>
          <a:noFill/>
        </p:spPr>
        <p:txBody>
          <a:bodyPr wrap="square" rtlCol="0">
            <a:spAutoFit/>
          </a:bodyPr>
          <a:lstStyle/>
          <a:p>
            <a:r>
              <a:rPr lang="en-US" dirty="0" smtClean="0"/>
              <a:t>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AWARE</a:t>
            </a:r>
            <a:r>
              <a:rPr lang="en-US" sz="3200" dirty="0" smtClean="0">
                <a:solidFill>
                  <a:srgbClr val="CCFFCC"/>
                </a:solidFill>
              </a:rPr>
              <a:t> of the dangers of sin.</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Colossians 3:5</a:t>
            </a:r>
            <a:endParaRPr lang="en-US" sz="3200" u="sng" dirty="0">
              <a:solidFill>
                <a:srgbClr val="F9D59B"/>
              </a:solidFill>
            </a:endParaRPr>
          </a:p>
          <a:p>
            <a:pPr marL="342900" lvl="1" indent="0">
              <a:lnSpc>
                <a:spcPct val="80000"/>
              </a:lnSpc>
              <a:buNone/>
              <a:defRPr/>
            </a:pPr>
            <a:r>
              <a:rPr lang="en-US" sz="2800" dirty="0"/>
              <a:t>Therefore put to death your members which are on the earth: fornication, uncleanness, passion, evil desire, and covetousness, which is idolatry.</a:t>
            </a:r>
          </a:p>
          <a:p>
            <a:pPr marL="0" indent="0">
              <a:lnSpc>
                <a:spcPct val="80000"/>
              </a:lnSpc>
              <a:buNone/>
              <a:defRPr/>
            </a:pPr>
            <a:r>
              <a:rPr lang="en-US" sz="3200" u="sng" dirty="0">
                <a:solidFill>
                  <a:srgbClr val="F9D59B"/>
                </a:solidFill>
              </a:rPr>
              <a:t>1 Timothy 6:17-19</a:t>
            </a:r>
          </a:p>
          <a:p>
            <a:pPr marL="342900" lvl="1" indent="0">
              <a:lnSpc>
                <a:spcPct val="80000"/>
              </a:lnSpc>
              <a:buNone/>
              <a:defRPr/>
            </a:pPr>
            <a:r>
              <a:rPr lang="en-US" sz="2800" dirty="0"/>
              <a:t>Command those who are rich in this present age not to be haughty, nor to trust in uncertain riches but in the living God, who gives us richly all things to enjoy. Let them do good, that they be rich in good works, ready to give, willing to share, storing up for themselves a good foundation for the time to come, that they may lay hold on eternal life</a:t>
            </a:r>
            <a:r>
              <a:rPr lang="en-US" sz="2800" dirty="0" smtClean="0"/>
              <a:t>.</a:t>
            </a:r>
            <a:endParaRPr lang="en-US" sz="2800" dirty="0"/>
          </a:p>
        </p:txBody>
      </p:sp>
    </p:spTree>
    <p:extLst>
      <p:ext uri="{BB962C8B-B14F-4D97-AF65-F5344CB8AC3E}">
        <p14:creationId xmlns:p14="http://schemas.microsoft.com/office/powerpoint/2010/main" val="2061281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7" dur="500"/>
                                        <p:tgtEl>
                                          <p:spTgt spid="4">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AWARE</a:t>
            </a:r>
            <a:r>
              <a:rPr lang="en-US" sz="3200" dirty="0" smtClean="0">
                <a:solidFill>
                  <a:srgbClr val="CCFFCC"/>
                </a:solidFill>
              </a:rPr>
              <a:t> of the dangers of sin.</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fi-FI" sz="3200" u="sng" dirty="0">
                <a:solidFill>
                  <a:srgbClr val="F9D59B"/>
                </a:solidFill>
              </a:rPr>
              <a:t>Titus 2:11-12</a:t>
            </a:r>
          </a:p>
          <a:p>
            <a:pPr marL="342900" lvl="1" indent="0">
              <a:lnSpc>
                <a:spcPct val="80000"/>
              </a:lnSpc>
              <a:buNone/>
              <a:defRPr/>
            </a:pPr>
            <a:r>
              <a:rPr lang="fi-FI" sz="2800" dirty="0"/>
              <a:t>For the grace of God that brings salvation has appeared to all men, teaching us that, denying ungodliness and worldly lusts, we should live soberly, righteously, and godly in the present age,</a:t>
            </a:r>
          </a:p>
          <a:p>
            <a:pPr marL="0" indent="0">
              <a:lnSpc>
                <a:spcPct val="80000"/>
              </a:lnSpc>
              <a:buNone/>
              <a:defRPr/>
            </a:pPr>
            <a:r>
              <a:rPr lang="fi-FI" sz="3200" u="sng" dirty="0">
                <a:solidFill>
                  <a:srgbClr val="F9D59B"/>
                </a:solidFill>
              </a:rPr>
              <a:t>Matthew 7:15</a:t>
            </a:r>
          </a:p>
          <a:p>
            <a:pPr marL="342900" lvl="1" indent="0">
              <a:lnSpc>
                <a:spcPct val="80000"/>
              </a:lnSpc>
              <a:buNone/>
              <a:defRPr/>
            </a:pPr>
            <a:r>
              <a:rPr lang="fi-FI" sz="2800" dirty="0"/>
              <a:t>Beware of false prophets, who come to you in sheep's clothing, but inwardly they are ravenous wolves.</a:t>
            </a:r>
          </a:p>
        </p:txBody>
      </p:sp>
    </p:spTree>
    <p:extLst>
      <p:ext uri="{BB962C8B-B14F-4D97-AF65-F5344CB8AC3E}">
        <p14:creationId xmlns:p14="http://schemas.microsoft.com/office/powerpoint/2010/main" val="1248883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AWARE</a:t>
            </a:r>
            <a:r>
              <a:rPr lang="en-US" sz="3200" dirty="0" smtClean="0">
                <a:solidFill>
                  <a:srgbClr val="CCFFCC"/>
                </a:solidFill>
              </a:rPr>
              <a:t> of the dangers of sin.</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fi-FI" sz="3200" u="sng" dirty="0">
                <a:solidFill>
                  <a:srgbClr val="F9D59B"/>
                </a:solidFill>
              </a:rPr>
              <a:t>2 Corinthians 11:3-4</a:t>
            </a:r>
          </a:p>
          <a:p>
            <a:pPr marL="342900" lvl="1" indent="0">
              <a:lnSpc>
                <a:spcPct val="80000"/>
              </a:lnSpc>
              <a:buNone/>
              <a:defRPr/>
            </a:pPr>
            <a:r>
              <a:rPr lang="fi-FI" sz="2800" dirty="0"/>
              <a:t>But I fear, lest somehow, as the serpent deceived Eve by his craftiness, so your minds may be corrupted from the simplicity that is in Christ. For if he who comes preaches another Jesus whom we have not preached, or if you receive a different spirit which you have not received, or a different gospel which you have not accepted—you may well put up with it</a:t>
            </a:r>
            <a:r>
              <a:rPr lang="fi-FI" sz="2800" dirty="0" smtClean="0"/>
              <a:t>!</a:t>
            </a:r>
            <a:endParaRPr lang="fi-FI" sz="2800" dirty="0"/>
          </a:p>
        </p:txBody>
      </p:sp>
    </p:spTree>
    <p:extLst>
      <p:ext uri="{BB962C8B-B14F-4D97-AF65-F5344CB8AC3E}">
        <p14:creationId xmlns:p14="http://schemas.microsoft.com/office/powerpoint/2010/main" val="36868088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Have more </a:t>
            </a:r>
            <a:r>
              <a:rPr lang="en-US" sz="3200" i="1" u="sng" dirty="0" smtClean="0">
                <a:solidFill>
                  <a:srgbClr val="CCFFCC"/>
                </a:solidFill>
              </a:rPr>
              <a:t>RECOGNITION</a:t>
            </a:r>
            <a:r>
              <a:rPr lang="en-US" sz="3200" dirty="0" smtClean="0">
                <a:solidFill>
                  <a:srgbClr val="CCFFCC"/>
                </a:solidFill>
              </a:rPr>
              <a:t> of who I am. </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1 Peter 2:9-</a:t>
            </a:r>
            <a:r>
              <a:rPr lang="en-US" sz="3200" u="sng" dirty="0" smtClean="0">
                <a:solidFill>
                  <a:srgbClr val="F9D59B"/>
                </a:solidFill>
              </a:rPr>
              <a:t>10</a:t>
            </a:r>
            <a:endParaRPr lang="en-US" sz="3200" u="sng" dirty="0">
              <a:solidFill>
                <a:srgbClr val="F9D59B"/>
              </a:solidFill>
            </a:endParaRPr>
          </a:p>
          <a:p>
            <a:pPr marL="342900" lvl="1" indent="0">
              <a:lnSpc>
                <a:spcPct val="80000"/>
              </a:lnSpc>
              <a:buNone/>
              <a:defRPr/>
            </a:pPr>
            <a:r>
              <a:rPr lang="en-US" sz="2600" dirty="0"/>
              <a:t>But you are a chosen generation, a royal priesthood, a holy nation, His own special people, that you may proclaim the praises of Him who called you out of darkness into His marvelous light; who once were not a people but are now the people of God, who had not obtained mercy but now have obtained mercy.</a:t>
            </a:r>
          </a:p>
          <a:p>
            <a:pPr marL="0" indent="0">
              <a:lnSpc>
                <a:spcPct val="80000"/>
              </a:lnSpc>
              <a:buNone/>
              <a:defRPr/>
            </a:pPr>
            <a:r>
              <a:rPr lang="en-US" sz="3200" u="sng" dirty="0" smtClean="0">
                <a:solidFill>
                  <a:srgbClr val="F9D59B"/>
                </a:solidFill>
              </a:rPr>
              <a:t>1 Peter 2:11-12 </a:t>
            </a:r>
          </a:p>
          <a:p>
            <a:pPr marL="342900" lvl="1" indent="0">
              <a:lnSpc>
                <a:spcPct val="80000"/>
              </a:lnSpc>
              <a:buNone/>
              <a:defRPr/>
            </a:pPr>
            <a:r>
              <a:rPr lang="en-US" sz="2600" dirty="0" smtClean="0"/>
              <a:t>Beloved</a:t>
            </a:r>
            <a:r>
              <a:rPr lang="en-US" sz="2600" dirty="0"/>
              <a:t>, I beg you as sojourners and pilgrims, abstain from fleshly lusts which war against the soul, having your conduct honorable among the Gentiles, that when they speak against you as evildoers, they may, by your good works which they observe, glorify God in the day of visitation.</a:t>
            </a:r>
          </a:p>
          <a:p>
            <a:pPr marL="342900" lvl="1" indent="0">
              <a:lnSpc>
                <a:spcPct val="80000"/>
              </a:lnSpc>
              <a:buNone/>
              <a:defRPr/>
            </a:pPr>
            <a:endParaRPr lang="en-US" sz="2800" dirty="0"/>
          </a:p>
        </p:txBody>
      </p:sp>
    </p:spTree>
    <p:extLst>
      <p:ext uri="{BB962C8B-B14F-4D97-AF65-F5344CB8AC3E}">
        <p14:creationId xmlns:p14="http://schemas.microsoft.com/office/powerpoint/2010/main" val="2992080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609600" y="685800"/>
            <a:ext cx="83820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000" dirty="0" smtClean="0">
                <a:solidFill>
                  <a:srgbClr val="CCFFCC"/>
                </a:solidFill>
              </a:rPr>
              <a:t>Have more </a:t>
            </a:r>
            <a:r>
              <a:rPr lang="en-US" sz="3000" i="1" u="sng" dirty="0" smtClean="0">
                <a:solidFill>
                  <a:srgbClr val="CCFFCC"/>
                </a:solidFill>
              </a:rPr>
              <a:t>ASSOCIATION</a:t>
            </a:r>
            <a:r>
              <a:rPr lang="en-US" sz="3000" dirty="0" smtClean="0">
                <a:solidFill>
                  <a:srgbClr val="CCFFCC"/>
                </a:solidFill>
              </a:rPr>
              <a:t> with the Word of God. </a:t>
            </a:r>
            <a:endParaRPr lang="en-US" sz="30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2 Timothy 3:16-17</a:t>
            </a:r>
          </a:p>
          <a:p>
            <a:pPr marL="342900" lvl="1" indent="0">
              <a:lnSpc>
                <a:spcPct val="80000"/>
              </a:lnSpc>
              <a:buNone/>
              <a:defRPr/>
            </a:pPr>
            <a:r>
              <a:rPr lang="en-US" sz="2800" dirty="0"/>
              <a:t>All Scripture is given by inspiration of God, and is profitable for doctrine, for reproof, for correction, for instruction in righteousness, that the man of God may be complete, thoroughly equipped for every good work.</a:t>
            </a:r>
          </a:p>
          <a:p>
            <a:pPr marL="0" indent="0">
              <a:lnSpc>
                <a:spcPct val="80000"/>
              </a:lnSpc>
              <a:buNone/>
              <a:defRPr/>
            </a:pPr>
            <a:r>
              <a:rPr lang="en-US" sz="3200" u="sng" dirty="0">
                <a:solidFill>
                  <a:srgbClr val="F9D59B"/>
                </a:solidFill>
              </a:rPr>
              <a:t>Romans 1:16-17</a:t>
            </a:r>
          </a:p>
          <a:p>
            <a:pPr marL="342900" lvl="1" indent="0">
              <a:lnSpc>
                <a:spcPct val="80000"/>
              </a:lnSpc>
              <a:buNone/>
              <a:defRPr/>
            </a:pPr>
            <a:r>
              <a:rPr lang="en-US" sz="2800" dirty="0"/>
              <a:t>For I am not ashamed of the gospel of Christ, for it is the power of God to salvation for everyone who believes, for the Jew first and also for the Greek. For in it the righteousness of God is revealed from faith to faith; as it is written, “The just shall live by faith.”</a:t>
            </a:r>
          </a:p>
        </p:txBody>
      </p:sp>
    </p:spTree>
    <p:extLst>
      <p:ext uri="{BB962C8B-B14F-4D97-AF65-F5344CB8AC3E}">
        <p14:creationId xmlns:p14="http://schemas.microsoft.com/office/powerpoint/2010/main" val="32172820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heckerboard(across)">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heckerboard(across)">
                                      <p:cBhvr>
                                        <p:cTn id="15" dur="500"/>
                                        <p:tgtEl>
                                          <p:spTgt spid="4">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heckerboard(across)">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609600" y="685800"/>
            <a:ext cx="83820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000" dirty="0" smtClean="0">
                <a:solidFill>
                  <a:srgbClr val="CCFFCC"/>
                </a:solidFill>
              </a:rPr>
              <a:t>Have more </a:t>
            </a:r>
            <a:r>
              <a:rPr lang="en-US" sz="3000" i="1" u="sng" dirty="0" smtClean="0">
                <a:solidFill>
                  <a:srgbClr val="CCFFCC"/>
                </a:solidFill>
              </a:rPr>
              <a:t>COMPASSION</a:t>
            </a:r>
            <a:r>
              <a:rPr lang="en-US" sz="3000" dirty="0" smtClean="0">
                <a:solidFill>
                  <a:srgbClr val="CCFFCC"/>
                </a:solidFill>
              </a:rPr>
              <a:t> with the Word of God. </a:t>
            </a:r>
            <a:endParaRPr lang="en-US" sz="30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COMPASSION:</a:t>
            </a:r>
            <a:endParaRPr lang="en-US" sz="3200" u="sng" dirty="0">
              <a:solidFill>
                <a:srgbClr val="F9D59B"/>
              </a:solidFill>
            </a:endParaRPr>
          </a:p>
          <a:p>
            <a:pPr marL="342900" lvl="1" indent="0">
              <a:lnSpc>
                <a:spcPct val="80000"/>
              </a:lnSpc>
              <a:buNone/>
              <a:defRPr/>
            </a:pPr>
            <a:r>
              <a:rPr lang="en-US" sz="2800" i="1" dirty="0"/>
              <a:t>A feeling of deep sympathy and sorrow for another who is stricken by misfortune, accompanied by a strong desire to alleviate the suffering”</a:t>
            </a:r>
          </a:p>
          <a:p>
            <a:pPr marL="0" indent="0">
              <a:lnSpc>
                <a:spcPct val="80000"/>
              </a:lnSpc>
              <a:buNone/>
              <a:defRPr/>
            </a:pPr>
            <a:r>
              <a:rPr lang="en-US" sz="3200" u="sng" dirty="0">
                <a:solidFill>
                  <a:srgbClr val="F9D59B"/>
                </a:solidFill>
              </a:rPr>
              <a:t>Matthew 18:27</a:t>
            </a:r>
          </a:p>
          <a:p>
            <a:pPr marL="342900" lvl="1" indent="0">
              <a:lnSpc>
                <a:spcPct val="80000"/>
              </a:lnSpc>
              <a:buNone/>
              <a:defRPr/>
            </a:pPr>
            <a:r>
              <a:rPr lang="en-US" sz="2800" dirty="0"/>
              <a:t>Then the master of that servant was moved with compassion, released him, and forgave him the debt.</a:t>
            </a:r>
          </a:p>
        </p:txBody>
      </p:sp>
    </p:spTree>
    <p:extLst>
      <p:ext uri="{BB962C8B-B14F-4D97-AF65-F5344CB8AC3E}">
        <p14:creationId xmlns:p14="http://schemas.microsoft.com/office/powerpoint/2010/main" val="1198000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609600" y="685800"/>
            <a:ext cx="83820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000" dirty="0" smtClean="0">
                <a:solidFill>
                  <a:srgbClr val="CCFFCC"/>
                </a:solidFill>
              </a:rPr>
              <a:t>Have more </a:t>
            </a:r>
            <a:r>
              <a:rPr lang="en-US" sz="3000" i="1" u="sng" dirty="0" smtClean="0">
                <a:solidFill>
                  <a:srgbClr val="CCFFCC"/>
                </a:solidFill>
              </a:rPr>
              <a:t>COMPASSION</a:t>
            </a:r>
            <a:r>
              <a:rPr lang="en-US" sz="3000" dirty="0" smtClean="0">
                <a:solidFill>
                  <a:srgbClr val="CCFFCC"/>
                </a:solidFill>
              </a:rPr>
              <a:t> with the Word of God. </a:t>
            </a:r>
            <a:endParaRPr lang="en-US" sz="30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Matthew </a:t>
            </a:r>
            <a:r>
              <a:rPr lang="en-US" sz="3200" u="sng" dirty="0">
                <a:solidFill>
                  <a:srgbClr val="F9D59B"/>
                </a:solidFill>
              </a:rPr>
              <a:t>9:35-38</a:t>
            </a:r>
          </a:p>
          <a:p>
            <a:pPr marL="342900" lvl="1" indent="0">
              <a:lnSpc>
                <a:spcPct val="80000"/>
              </a:lnSpc>
              <a:buNone/>
              <a:defRPr/>
            </a:pPr>
            <a:r>
              <a:rPr lang="en-US" sz="2800" dirty="0"/>
              <a:t>Then Jesus went about all the cities and villages, teaching in their synagogues, preaching the gospel of the kingdom, and healing every sickness and every disease among the people. But when He saw the multitudes, He was moved with compassion for them, because they were weary and scattered, like sheep having no shepherd. Then He said to His disciples, “The harvest truly is plentiful, but the laborers are few. Therefore pray the Lord of the harvest to send out laborers into His harvest.”</a:t>
            </a:r>
          </a:p>
        </p:txBody>
      </p:sp>
    </p:spTree>
    <p:extLst>
      <p:ext uri="{BB962C8B-B14F-4D97-AF65-F5344CB8AC3E}">
        <p14:creationId xmlns:p14="http://schemas.microsoft.com/office/powerpoint/2010/main" val="11137056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Matthew 20:25-28</a:t>
            </a:r>
          </a:p>
          <a:p>
            <a:pPr marL="342900" lvl="1" indent="0">
              <a:lnSpc>
                <a:spcPct val="80000"/>
              </a:lnSpc>
              <a:buNone/>
              <a:defRPr/>
            </a:pPr>
            <a:r>
              <a:rPr lang="en-US" sz="2800" dirty="0"/>
              <a:t>But Jesus called them to Himself and said, “You know that the rulers of the Gentiles lord it over them, and those who are great exercise authority over them. Yet it shall not be so among you; but whoever desires to become great among you, let him be your servant. And whoever desires to be first among you, let him be your slave— just as the Son of Man did not come to be served, but to serve, and to give His life a ransom for many.”</a:t>
            </a:r>
          </a:p>
        </p:txBody>
      </p:sp>
      <p:sp>
        <p:nvSpPr>
          <p:cNvPr id="5" name="Rectangle 3"/>
          <p:cNvSpPr txBox="1">
            <a:spLocks noChangeArrowheads="1"/>
          </p:cNvSpPr>
          <p:nvPr/>
        </p:nvSpPr>
        <p:spPr>
          <a:xfrm>
            <a:off x="879764"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dirty="0" smtClean="0">
                <a:solidFill>
                  <a:srgbClr val="CCFFCC"/>
                </a:solidFill>
              </a:rPr>
              <a:t>Have more </a:t>
            </a:r>
            <a:r>
              <a:rPr lang="en-US" sz="3200" i="1" u="sng" dirty="0" smtClean="0">
                <a:solidFill>
                  <a:srgbClr val="CCFFCC"/>
                </a:solidFill>
              </a:rPr>
              <a:t>INCLINATION</a:t>
            </a:r>
            <a:r>
              <a:rPr lang="en-US" sz="3200" dirty="0" smtClean="0">
                <a:solidFill>
                  <a:srgbClr val="CCFFCC"/>
                </a:solidFill>
              </a:rPr>
              <a:t> to serve others. </a:t>
            </a:r>
            <a:endParaRPr lang="en-US" sz="3200" dirty="0">
              <a:solidFill>
                <a:srgbClr val="CCFFCC"/>
              </a:solidFill>
            </a:endParaRPr>
          </a:p>
        </p:txBody>
      </p:sp>
    </p:spTree>
    <p:extLst>
      <p:ext uri="{BB962C8B-B14F-4D97-AF65-F5344CB8AC3E}">
        <p14:creationId xmlns:p14="http://schemas.microsoft.com/office/powerpoint/2010/main" val="1097678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Galatians 5:13</a:t>
            </a:r>
          </a:p>
          <a:p>
            <a:pPr marL="342900" lvl="1" indent="0">
              <a:lnSpc>
                <a:spcPct val="80000"/>
              </a:lnSpc>
              <a:buNone/>
              <a:defRPr/>
            </a:pPr>
            <a:r>
              <a:rPr lang="en-US" sz="2800" dirty="0"/>
              <a:t>For you, brethren, have been called to liberty; only do not use liberty as an opportunity for the flesh, but through love serve one another.</a:t>
            </a:r>
          </a:p>
          <a:p>
            <a:pPr marL="0" indent="0">
              <a:lnSpc>
                <a:spcPct val="80000"/>
              </a:lnSpc>
              <a:buNone/>
              <a:defRPr/>
            </a:pPr>
            <a:r>
              <a:rPr lang="en-US" sz="3200" u="sng" dirty="0">
                <a:solidFill>
                  <a:srgbClr val="F9D59B"/>
                </a:solidFill>
              </a:rPr>
              <a:t>1 Corinthians 9:19 </a:t>
            </a:r>
          </a:p>
          <a:p>
            <a:pPr marL="342900" lvl="1" indent="0">
              <a:lnSpc>
                <a:spcPct val="80000"/>
              </a:lnSpc>
              <a:buNone/>
              <a:defRPr/>
            </a:pPr>
            <a:r>
              <a:rPr lang="en-US" sz="2800" dirty="0"/>
              <a:t>For though I am free from all men, I have made myself a servant to all, that I might win the more;</a:t>
            </a:r>
          </a:p>
          <a:p>
            <a:pPr marL="0" indent="0">
              <a:lnSpc>
                <a:spcPct val="80000"/>
              </a:lnSpc>
              <a:buNone/>
              <a:defRPr/>
            </a:pPr>
            <a:r>
              <a:rPr lang="en-US" sz="3200" u="sng" dirty="0">
                <a:solidFill>
                  <a:srgbClr val="F9D59B"/>
                </a:solidFill>
              </a:rPr>
              <a:t>Colossians 3:20</a:t>
            </a:r>
          </a:p>
          <a:p>
            <a:pPr marL="342900" lvl="1" indent="0">
              <a:lnSpc>
                <a:spcPct val="80000"/>
              </a:lnSpc>
              <a:buNone/>
              <a:defRPr/>
            </a:pPr>
            <a:r>
              <a:rPr lang="en-US" sz="2800" dirty="0"/>
              <a:t>Children, obey your parents in all things, for this is well pleasing to the Lord.</a:t>
            </a:r>
          </a:p>
        </p:txBody>
      </p:sp>
      <p:sp>
        <p:nvSpPr>
          <p:cNvPr id="5" name="Rectangle 3"/>
          <p:cNvSpPr txBox="1">
            <a:spLocks noChangeArrowheads="1"/>
          </p:cNvSpPr>
          <p:nvPr/>
        </p:nvSpPr>
        <p:spPr>
          <a:xfrm>
            <a:off x="879764"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dirty="0" smtClean="0">
                <a:solidFill>
                  <a:srgbClr val="CCFFCC"/>
                </a:solidFill>
              </a:rPr>
              <a:t>Have more </a:t>
            </a:r>
            <a:r>
              <a:rPr lang="en-US" sz="3200" i="1" u="sng" dirty="0" smtClean="0">
                <a:solidFill>
                  <a:srgbClr val="CCFFCC"/>
                </a:solidFill>
              </a:rPr>
              <a:t>INCLINATION</a:t>
            </a:r>
            <a:r>
              <a:rPr lang="en-US" sz="3200" dirty="0" smtClean="0">
                <a:solidFill>
                  <a:srgbClr val="CCFFCC"/>
                </a:solidFill>
              </a:rPr>
              <a:t> to serve others. </a:t>
            </a:r>
            <a:endParaRPr lang="en-US" sz="3200" dirty="0">
              <a:solidFill>
                <a:srgbClr val="CCFFCC"/>
              </a:solidFill>
            </a:endParaRPr>
          </a:p>
        </p:txBody>
      </p:sp>
    </p:spTree>
    <p:extLst>
      <p:ext uri="{BB962C8B-B14F-4D97-AF65-F5344CB8AC3E}">
        <p14:creationId xmlns:p14="http://schemas.microsoft.com/office/powerpoint/2010/main" val="362972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blinds(horizontal)">
                                      <p:cBhvr>
                                        <p:cTn id="15" dur="500"/>
                                        <p:tgtEl>
                                          <p:spTgt spid="4">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linds(horizontal)">
                                      <p:cBhvr>
                                        <p:cTn id="1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Colossians 3:21</a:t>
            </a:r>
          </a:p>
          <a:p>
            <a:pPr marL="342900" lvl="1" indent="0">
              <a:lnSpc>
                <a:spcPct val="80000"/>
              </a:lnSpc>
              <a:buNone/>
              <a:defRPr/>
            </a:pPr>
            <a:r>
              <a:rPr lang="en-US" sz="2800" dirty="0"/>
              <a:t>Fathers, do not provoke your children, lest they become discouraged.</a:t>
            </a:r>
          </a:p>
          <a:p>
            <a:pPr marL="0" indent="0">
              <a:lnSpc>
                <a:spcPct val="80000"/>
              </a:lnSpc>
              <a:buNone/>
              <a:defRPr/>
            </a:pPr>
            <a:r>
              <a:rPr lang="en-US" sz="3200" u="sng" dirty="0">
                <a:solidFill>
                  <a:srgbClr val="F9D59B"/>
                </a:solidFill>
              </a:rPr>
              <a:t>1 Peter 3:7</a:t>
            </a:r>
          </a:p>
          <a:p>
            <a:pPr marL="342900" lvl="1" indent="0">
              <a:lnSpc>
                <a:spcPct val="80000"/>
              </a:lnSpc>
              <a:buNone/>
              <a:defRPr/>
            </a:pPr>
            <a:r>
              <a:rPr lang="en-US" sz="2800" dirty="0"/>
              <a:t>Husbands, likewise, dwell with them with understanding, giving honor to the wife, as to the weaker vessel, and as being heirs together of the grace of life, that your prayers may not be hindered.</a:t>
            </a:r>
          </a:p>
        </p:txBody>
      </p:sp>
      <p:sp>
        <p:nvSpPr>
          <p:cNvPr id="5" name="Rectangle 3"/>
          <p:cNvSpPr txBox="1">
            <a:spLocks noChangeArrowheads="1"/>
          </p:cNvSpPr>
          <p:nvPr/>
        </p:nvSpPr>
        <p:spPr>
          <a:xfrm>
            <a:off x="879764"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dirty="0" smtClean="0">
                <a:solidFill>
                  <a:srgbClr val="CCFFCC"/>
                </a:solidFill>
              </a:rPr>
              <a:t>Have more </a:t>
            </a:r>
            <a:r>
              <a:rPr lang="en-US" sz="3200" i="1" u="sng" dirty="0" smtClean="0">
                <a:solidFill>
                  <a:srgbClr val="CCFFCC"/>
                </a:solidFill>
              </a:rPr>
              <a:t>INCLINATION</a:t>
            </a:r>
            <a:r>
              <a:rPr lang="en-US" sz="3200" dirty="0" smtClean="0">
                <a:solidFill>
                  <a:srgbClr val="CCFFCC"/>
                </a:solidFill>
              </a:rPr>
              <a:t> to serve others. </a:t>
            </a:r>
            <a:endParaRPr lang="en-US" sz="3200" dirty="0">
              <a:solidFill>
                <a:srgbClr val="CCFFCC"/>
              </a:solidFill>
            </a:endParaRPr>
          </a:p>
        </p:txBody>
      </p:sp>
    </p:spTree>
    <p:extLst>
      <p:ext uri="{BB962C8B-B14F-4D97-AF65-F5344CB8AC3E}">
        <p14:creationId xmlns:p14="http://schemas.microsoft.com/office/powerpoint/2010/main" val="3525546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heckerboard(across)">
                                      <p:cBhvr>
                                        <p:cTn id="7" dur="500"/>
                                        <p:tgtEl>
                                          <p:spTgt spid="4">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heckerboard(across)">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219200"/>
            <a:ext cx="8382000" cy="2133600"/>
          </a:xfrm>
        </p:spPr>
        <p:txBody>
          <a:bodyPr/>
          <a:lstStyle/>
          <a:p>
            <a:pPr algn="ctr"/>
            <a:r>
              <a:rPr lang="en-US" sz="7200" dirty="0" smtClean="0">
                <a:solidFill>
                  <a:srgbClr val="D9D9D9"/>
                </a:solidFill>
              </a:rPr>
              <a:t>“I am Resolved”</a:t>
            </a:r>
            <a:endParaRPr lang="en-US" sz="7200" dirty="0">
              <a:solidFill>
                <a:srgbClr val="D9D9D9"/>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Mark 12:30-31</a:t>
            </a:r>
          </a:p>
          <a:p>
            <a:pPr marL="342900" lvl="1" indent="0">
              <a:lnSpc>
                <a:spcPct val="80000"/>
              </a:lnSpc>
              <a:buNone/>
              <a:defRPr/>
            </a:pPr>
            <a:r>
              <a:rPr lang="en-US" sz="2800" dirty="0"/>
              <a:t>And you shall love the Lord your God with all your heart, with all your soul, with all your mind, and with all your strength.’ This is the first commandment. And the second, like it, is this: ‘You shall love your neighbor as yourself.’ There is no other commandment greater than these.”</a:t>
            </a:r>
          </a:p>
          <a:p>
            <a:pPr marL="0" indent="0">
              <a:lnSpc>
                <a:spcPct val="80000"/>
              </a:lnSpc>
              <a:buNone/>
              <a:defRPr/>
            </a:pPr>
            <a:r>
              <a:rPr lang="en-US" sz="3200" u="sng" dirty="0" smtClean="0">
                <a:solidFill>
                  <a:srgbClr val="F9D59B"/>
                </a:solidFill>
              </a:rPr>
              <a:t>1 Corinthians 13</a:t>
            </a:r>
            <a:endParaRPr lang="en-US" sz="3200" u="sng" dirty="0">
              <a:solidFill>
                <a:srgbClr val="F9D59B"/>
              </a:solidFill>
            </a:endParaRPr>
          </a:p>
          <a:p>
            <a:pPr marL="342900" lvl="1" indent="0">
              <a:lnSpc>
                <a:spcPct val="80000"/>
              </a:lnSpc>
              <a:buNone/>
              <a:defRPr/>
            </a:pPr>
            <a:r>
              <a:rPr lang="en-US" sz="2800" i="1" dirty="0" smtClean="0"/>
              <a:t>TURN TO</a:t>
            </a:r>
            <a:endParaRPr lang="en-US" sz="2800" i="1" dirty="0"/>
          </a:p>
        </p:txBody>
      </p:sp>
      <p:sp>
        <p:nvSpPr>
          <p:cNvPr id="5" name="Rectangle 3"/>
          <p:cNvSpPr txBox="1">
            <a:spLocks noChangeArrowheads="1"/>
          </p:cNvSpPr>
          <p:nvPr/>
        </p:nvSpPr>
        <p:spPr>
          <a:xfrm>
            <a:off x="879764"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dirty="0" smtClean="0">
                <a:solidFill>
                  <a:srgbClr val="CCFFCC"/>
                </a:solidFill>
              </a:rPr>
              <a:t>Have more </a:t>
            </a:r>
            <a:r>
              <a:rPr lang="en-US" sz="3200" i="1" u="sng" dirty="0" smtClean="0">
                <a:solidFill>
                  <a:srgbClr val="CCFFCC"/>
                </a:solidFill>
              </a:rPr>
              <a:t>LOVE</a:t>
            </a:r>
            <a:r>
              <a:rPr lang="en-US" sz="3200" dirty="0">
                <a:solidFill>
                  <a:srgbClr val="CCFFCC"/>
                </a:solidFill>
              </a:rPr>
              <a:t>.</a:t>
            </a:r>
          </a:p>
        </p:txBody>
      </p:sp>
    </p:spTree>
    <p:extLst>
      <p:ext uri="{BB962C8B-B14F-4D97-AF65-F5344CB8AC3E}">
        <p14:creationId xmlns:p14="http://schemas.microsoft.com/office/powerpoint/2010/main" val="42373987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1 Peter 2:21</a:t>
            </a:r>
          </a:p>
          <a:p>
            <a:pPr marL="342900" lvl="1" indent="0">
              <a:lnSpc>
                <a:spcPct val="80000"/>
              </a:lnSpc>
              <a:buNone/>
              <a:defRPr/>
            </a:pPr>
            <a:r>
              <a:rPr lang="en-US" sz="2800" dirty="0"/>
              <a:t>For to this you were called, because Christ also suffered for us, leaving us an example, that you should follow His </a:t>
            </a:r>
            <a:r>
              <a:rPr lang="en-US" sz="2800" dirty="0" smtClean="0"/>
              <a:t>steps.</a:t>
            </a:r>
            <a:endParaRPr lang="en-US" sz="2800" dirty="0"/>
          </a:p>
          <a:p>
            <a:pPr marL="0" indent="0">
              <a:lnSpc>
                <a:spcPct val="80000"/>
              </a:lnSpc>
              <a:buNone/>
              <a:defRPr/>
            </a:pPr>
            <a:r>
              <a:rPr lang="en-US" sz="3200" u="sng" dirty="0">
                <a:solidFill>
                  <a:srgbClr val="F9D59B"/>
                </a:solidFill>
              </a:rPr>
              <a:t>Matthew 11:29</a:t>
            </a:r>
          </a:p>
          <a:p>
            <a:pPr marL="342900" lvl="1" indent="0">
              <a:lnSpc>
                <a:spcPct val="80000"/>
              </a:lnSpc>
              <a:buNone/>
              <a:defRPr/>
            </a:pPr>
            <a:r>
              <a:rPr lang="en-US" sz="2800" dirty="0"/>
              <a:t>Take My yoke upon you and learn from Me, for I am gentle and lowly in heart, and you will find rest for your souls</a:t>
            </a:r>
            <a:r>
              <a:rPr lang="en-US" sz="2800" dirty="0" smtClean="0"/>
              <a:t>.</a:t>
            </a:r>
          </a:p>
        </p:txBody>
      </p:sp>
      <p:sp>
        <p:nvSpPr>
          <p:cNvPr id="5" name="Rectangle 3"/>
          <p:cNvSpPr txBox="1">
            <a:spLocks noChangeArrowheads="1"/>
          </p:cNvSpPr>
          <p:nvPr/>
        </p:nvSpPr>
        <p:spPr>
          <a:xfrm>
            <a:off x="879764"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dirty="0" smtClean="0">
                <a:solidFill>
                  <a:srgbClr val="CCFFCC"/>
                </a:solidFill>
              </a:rPr>
              <a:t>Be more </a:t>
            </a:r>
            <a:r>
              <a:rPr lang="en-US" sz="3200" i="1" u="sng" dirty="0" smtClean="0">
                <a:solidFill>
                  <a:srgbClr val="CCFFCC"/>
                </a:solidFill>
              </a:rPr>
              <a:t>LIKE</a:t>
            </a:r>
            <a:r>
              <a:rPr lang="en-US" sz="3200" dirty="0" smtClean="0">
                <a:solidFill>
                  <a:srgbClr val="CCFFCC"/>
                </a:solidFill>
              </a:rPr>
              <a:t> Jesus.</a:t>
            </a:r>
            <a:endParaRPr lang="en-US" sz="3200" dirty="0">
              <a:solidFill>
                <a:srgbClr val="CCFFCC"/>
              </a:solidFill>
            </a:endParaRPr>
          </a:p>
        </p:txBody>
      </p:sp>
    </p:spTree>
    <p:extLst>
      <p:ext uri="{BB962C8B-B14F-4D97-AF65-F5344CB8AC3E}">
        <p14:creationId xmlns:p14="http://schemas.microsoft.com/office/powerpoint/2010/main" val="1688479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534400" cy="6248400"/>
          </a:xfrm>
        </p:spPr>
        <p:txBody>
          <a:bodyPr>
            <a:normAutofit lnSpcReduction="10000"/>
          </a:bodyPr>
          <a:lstStyle/>
          <a:p>
            <a:pPr marL="342900" lvl="1" indent="0" algn="ctr">
              <a:lnSpc>
                <a:spcPct val="80000"/>
              </a:lnSpc>
              <a:buNone/>
              <a:defRPr/>
            </a:pPr>
            <a:endParaRPr lang="en-US" sz="5400" i="1" dirty="0" smtClean="0"/>
          </a:p>
          <a:p>
            <a:pPr marL="342900" lvl="1" indent="0" algn="ctr">
              <a:lnSpc>
                <a:spcPct val="80000"/>
              </a:lnSpc>
              <a:buNone/>
              <a:defRPr/>
            </a:pPr>
            <a:r>
              <a:rPr lang="en-US" sz="5400" i="1" dirty="0" smtClean="0"/>
              <a:t>Therefore</a:t>
            </a:r>
            <a:r>
              <a:rPr lang="en-US" sz="5400" i="1" dirty="0"/>
              <a:t>, my beloved brethren, be steadfast, immovable, always abounding in the work of the Lord, knowing that your labor is not in vain in the Lord</a:t>
            </a:r>
            <a:r>
              <a:rPr lang="en-US" sz="5400" i="1" dirty="0" smtClean="0"/>
              <a:t>. </a:t>
            </a:r>
          </a:p>
          <a:p>
            <a:pPr marL="342900" lvl="1" indent="0" algn="ctr">
              <a:lnSpc>
                <a:spcPct val="80000"/>
              </a:lnSpc>
              <a:buNone/>
              <a:defRPr/>
            </a:pPr>
            <a:endParaRPr lang="en-US" sz="6000" u="sng" dirty="0" smtClean="0">
              <a:solidFill>
                <a:srgbClr val="F9D59B"/>
              </a:solidFill>
            </a:endParaRPr>
          </a:p>
          <a:p>
            <a:pPr marL="342900" lvl="1" indent="0" algn="ctr">
              <a:lnSpc>
                <a:spcPct val="80000"/>
              </a:lnSpc>
              <a:buNone/>
              <a:defRPr/>
            </a:pPr>
            <a:r>
              <a:rPr lang="en-US" sz="6000" dirty="0" smtClean="0">
                <a:solidFill>
                  <a:srgbClr val="F9D59B"/>
                </a:solidFill>
              </a:rPr>
              <a:t>1 </a:t>
            </a:r>
            <a:r>
              <a:rPr lang="en-US" sz="6000" dirty="0">
                <a:solidFill>
                  <a:srgbClr val="F9D59B"/>
                </a:solidFill>
              </a:rPr>
              <a:t>Corinthians 15:</a:t>
            </a:r>
            <a:r>
              <a:rPr lang="en-US" sz="6000" dirty="0" smtClean="0">
                <a:solidFill>
                  <a:srgbClr val="F9D59B"/>
                </a:solidFill>
              </a:rPr>
              <a:t>58</a:t>
            </a:r>
            <a:endParaRPr lang="en-US" sz="6000" dirty="0">
              <a:solidFill>
                <a:srgbClr val="F9D59B"/>
              </a:solidFill>
            </a:endParaRPr>
          </a:p>
        </p:txBody>
      </p:sp>
    </p:spTree>
    <p:extLst>
      <p:ext uri="{BB962C8B-B14F-4D97-AF65-F5344CB8AC3E}">
        <p14:creationId xmlns:p14="http://schemas.microsoft.com/office/powerpoint/2010/main" val="32540469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304800" y="304800"/>
            <a:ext cx="8610600" cy="63246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Philippians </a:t>
            </a:r>
            <a:r>
              <a:rPr lang="en-US" sz="3200" u="sng" dirty="0">
                <a:solidFill>
                  <a:srgbClr val="F9D59B"/>
                </a:solidFill>
              </a:rPr>
              <a:t>3:12</a:t>
            </a:r>
            <a:r>
              <a:rPr lang="en-US" sz="3200" u="sng" dirty="0" smtClean="0">
                <a:solidFill>
                  <a:srgbClr val="F9D59B"/>
                </a:solidFill>
              </a:rPr>
              <a:t>-14</a:t>
            </a:r>
          </a:p>
          <a:p>
            <a:pPr marL="342900" lvl="1" indent="0">
              <a:lnSpc>
                <a:spcPct val="80000"/>
              </a:lnSpc>
              <a:buNone/>
              <a:defRPr/>
            </a:pPr>
            <a:r>
              <a:rPr lang="en-US" sz="2800" dirty="0"/>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a:t>
            </a:r>
            <a:r>
              <a:rPr lang="en-US" sz="2800" dirty="0" smtClean="0"/>
              <a:t>Jesus.</a:t>
            </a:r>
            <a:endParaRPr lang="en-US" sz="2800" dirty="0"/>
          </a:p>
          <a:p>
            <a:pPr marL="0" indent="0">
              <a:lnSpc>
                <a:spcPct val="80000"/>
              </a:lnSpc>
              <a:buNone/>
              <a:defRPr/>
            </a:pPr>
            <a:r>
              <a:rPr lang="en-US" sz="3200" u="sng" dirty="0" smtClean="0">
                <a:solidFill>
                  <a:srgbClr val="F9D59B"/>
                </a:solidFill>
              </a:rPr>
              <a:t>2 Corinthians 13:5</a:t>
            </a:r>
            <a:endParaRPr lang="en-US" sz="3200" u="sng" dirty="0">
              <a:solidFill>
                <a:srgbClr val="F9D59B"/>
              </a:solidFill>
            </a:endParaRPr>
          </a:p>
          <a:p>
            <a:pPr marL="342900" lvl="1" indent="0">
              <a:lnSpc>
                <a:spcPct val="80000"/>
              </a:lnSpc>
              <a:buNone/>
              <a:defRPr/>
            </a:pPr>
            <a:r>
              <a:rPr lang="en-US" sz="2800" dirty="0"/>
              <a:t>Examine yourselves as to whether you are in the faith. Test yourselves. Do you not know yourselves, that Jesus Christ is in you?—unless indeed you are </a:t>
            </a:r>
            <a:r>
              <a:rPr lang="en-US" sz="2800" dirty="0" smtClean="0"/>
              <a:t>disqualified.</a:t>
            </a:r>
            <a:endParaRPr lang="en-US" sz="2800" dirty="0"/>
          </a:p>
        </p:txBody>
      </p:sp>
    </p:spTree>
    <p:extLst>
      <p:ext uri="{BB962C8B-B14F-4D97-AF65-F5344CB8AC3E}">
        <p14:creationId xmlns:p14="http://schemas.microsoft.com/office/powerpoint/2010/main" val="2847851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620000" cy="533400"/>
          </a:xfrm>
        </p:spPr>
        <p:txBody>
          <a:bodyPr>
            <a:normAutofit fontScale="90000"/>
          </a:bodyPr>
          <a:lstStyle/>
          <a:p>
            <a:r>
              <a:rPr lang="en-US" sz="3200" u="sng" dirty="0" smtClean="0">
                <a:solidFill>
                  <a:schemeClr val="accent4">
                    <a:lumMod val="60000"/>
                    <a:lumOff val="40000"/>
                  </a:schemeClr>
                </a:solidFill>
              </a:rPr>
              <a:t>Top 10 New Year’s Resolutions</a:t>
            </a:r>
            <a:endParaRPr lang="en-US" sz="3200" u="sng" dirty="0">
              <a:solidFill>
                <a:schemeClr val="accent4">
                  <a:lumMod val="60000"/>
                  <a:lumOff val="40000"/>
                </a:schemeClr>
              </a:solidFill>
            </a:endParaRPr>
          </a:p>
        </p:txBody>
      </p:sp>
      <p:sp>
        <p:nvSpPr>
          <p:cNvPr id="3" name="Content Placeholder 2"/>
          <p:cNvSpPr>
            <a:spLocks noGrp="1"/>
          </p:cNvSpPr>
          <p:nvPr>
            <p:ph sz="half" idx="1"/>
          </p:nvPr>
        </p:nvSpPr>
        <p:spPr>
          <a:xfrm>
            <a:off x="152400" y="838200"/>
            <a:ext cx="8839200" cy="5715000"/>
          </a:xfrm>
        </p:spPr>
        <p:txBody>
          <a:bodyPr>
            <a:noAutofit/>
          </a:bodyPr>
          <a:lstStyle/>
          <a:p>
            <a:pPr marL="0" indent="0">
              <a:spcBef>
                <a:spcPts val="400"/>
              </a:spcBef>
              <a:buNone/>
            </a:pPr>
            <a:r>
              <a:rPr lang="en-US" sz="3200" dirty="0" smtClean="0">
                <a:solidFill>
                  <a:schemeClr val="tx1">
                    <a:lumMod val="85000"/>
                  </a:schemeClr>
                </a:solidFill>
              </a:rPr>
              <a:t>Stay Fit and Healthy</a:t>
            </a:r>
            <a:r>
              <a:rPr lang="en-US" sz="3200" dirty="0" smtClean="0"/>
              <a:t>………………..…….….</a:t>
            </a:r>
            <a:r>
              <a:rPr lang="en-US" sz="3200" b="1" dirty="0" smtClean="0">
                <a:solidFill>
                  <a:srgbClr val="FFFF00"/>
                </a:solidFill>
              </a:rPr>
              <a:t>37%</a:t>
            </a:r>
          </a:p>
          <a:p>
            <a:pPr marL="0" indent="0">
              <a:spcBef>
                <a:spcPts val="400"/>
              </a:spcBef>
              <a:buNone/>
            </a:pPr>
            <a:r>
              <a:rPr lang="en-US" sz="3200" dirty="0">
                <a:solidFill>
                  <a:srgbClr val="D9D9D9"/>
                </a:solidFill>
              </a:rPr>
              <a:t>Lose </a:t>
            </a:r>
            <a:r>
              <a:rPr lang="en-US" sz="3200" dirty="0" smtClean="0">
                <a:solidFill>
                  <a:srgbClr val="D9D9D9"/>
                </a:solidFill>
              </a:rPr>
              <a:t>weight</a:t>
            </a:r>
            <a:r>
              <a:rPr lang="en-US" sz="3200" dirty="0" smtClean="0"/>
              <a:t>…………………………..……</a:t>
            </a:r>
            <a:r>
              <a:rPr lang="en-US" sz="3200" dirty="0"/>
              <a:t>…</a:t>
            </a:r>
            <a:r>
              <a:rPr lang="en-US" sz="3200" dirty="0" smtClean="0"/>
              <a:t>.</a:t>
            </a:r>
            <a:r>
              <a:rPr lang="en-US" sz="3200" dirty="0" smtClean="0">
                <a:solidFill>
                  <a:srgbClr val="FFFF00"/>
                </a:solidFill>
              </a:rPr>
              <a:t>32%</a:t>
            </a:r>
          </a:p>
          <a:p>
            <a:pPr marL="0" indent="0">
              <a:spcBef>
                <a:spcPts val="400"/>
              </a:spcBef>
              <a:buNone/>
            </a:pPr>
            <a:r>
              <a:rPr lang="en-US" sz="3200" dirty="0">
                <a:solidFill>
                  <a:srgbClr val="D9D9D9"/>
                </a:solidFill>
              </a:rPr>
              <a:t>Enjoy life to the </a:t>
            </a:r>
            <a:r>
              <a:rPr lang="en-US" sz="3200" dirty="0" smtClean="0">
                <a:solidFill>
                  <a:srgbClr val="D9D9D9"/>
                </a:solidFill>
              </a:rPr>
              <a:t>fullest</a:t>
            </a:r>
            <a:r>
              <a:rPr lang="en-US" sz="3200" dirty="0" smtClean="0"/>
              <a:t>….……………..….….</a:t>
            </a:r>
            <a:r>
              <a:rPr lang="en-US" sz="3200" dirty="0" smtClean="0">
                <a:solidFill>
                  <a:srgbClr val="FFFF00"/>
                </a:solidFill>
              </a:rPr>
              <a:t>28%</a:t>
            </a:r>
          </a:p>
          <a:p>
            <a:pPr marL="0" indent="0">
              <a:spcBef>
                <a:spcPts val="400"/>
              </a:spcBef>
              <a:buNone/>
            </a:pPr>
            <a:r>
              <a:rPr lang="en-US" sz="3200" dirty="0" smtClean="0">
                <a:solidFill>
                  <a:srgbClr val="D9D9D9"/>
                </a:solidFill>
              </a:rPr>
              <a:t>Spend </a:t>
            </a:r>
            <a:r>
              <a:rPr lang="en-US" sz="3200" dirty="0">
                <a:solidFill>
                  <a:srgbClr val="D9D9D9"/>
                </a:solidFill>
              </a:rPr>
              <a:t>less, save </a:t>
            </a:r>
            <a:r>
              <a:rPr lang="en-US" sz="3200" dirty="0" smtClean="0">
                <a:solidFill>
                  <a:srgbClr val="D9D9D9"/>
                </a:solidFill>
              </a:rPr>
              <a:t>more</a:t>
            </a:r>
            <a:r>
              <a:rPr lang="en-US" sz="3200" dirty="0" smtClean="0"/>
              <a:t>………………..……….</a:t>
            </a:r>
            <a:r>
              <a:rPr lang="en-US" sz="3200" dirty="0" smtClean="0">
                <a:solidFill>
                  <a:srgbClr val="FFFF00"/>
                </a:solidFill>
              </a:rPr>
              <a:t>25%</a:t>
            </a:r>
          </a:p>
          <a:p>
            <a:pPr marL="0" indent="0">
              <a:spcBef>
                <a:spcPts val="400"/>
              </a:spcBef>
              <a:buNone/>
            </a:pPr>
            <a:r>
              <a:rPr lang="en-US" sz="3200" dirty="0">
                <a:solidFill>
                  <a:srgbClr val="D9D9D9"/>
                </a:solidFill>
              </a:rPr>
              <a:t>Spend more time with family and </a:t>
            </a:r>
            <a:r>
              <a:rPr lang="en-US" sz="3200" dirty="0" smtClean="0">
                <a:solidFill>
                  <a:srgbClr val="D9D9D9"/>
                </a:solidFill>
              </a:rPr>
              <a:t>friends</a:t>
            </a:r>
            <a:r>
              <a:rPr lang="en-US" sz="3200" dirty="0" smtClean="0"/>
              <a:t>......</a:t>
            </a:r>
            <a:r>
              <a:rPr lang="en-US" sz="3200" dirty="0" smtClean="0">
                <a:solidFill>
                  <a:srgbClr val="FFFF00"/>
                </a:solidFill>
              </a:rPr>
              <a:t>19%</a:t>
            </a:r>
          </a:p>
          <a:p>
            <a:pPr marL="0" indent="0">
              <a:spcBef>
                <a:spcPts val="400"/>
              </a:spcBef>
              <a:buNone/>
            </a:pPr>
            <a:r>
              <a:rPr lang="en-US" sz="3200" dirty="0" smtClean="0">
                <a:solidFill>
                  <a:srgbClr val="D9D9D9"/>
                </a:solidFill>
              </a:rPr>
              <a:t>Get Organized</a:t>
            </a:r>
            <a:r>
              <a:rPr lang="en-US" sz="3200" dirty="0" smtClean="0"/>
              <a:t>…………………………...…...</a:t>
            </a:r>
            <a:r>
              <a:rPr lang="en-US" sz="3200" dirty="0" smtClean="0">
                <a:solidFill>
                  <a:srgbClr val="FFFF00"/>
                </a:solidFill>
              </a:rPr>
              <a:t>18%</a:t>
            </a:r>
          </a:p>
          <a:p>
            <a:pPr marL="0" indent="0">
              <a:spcBef>
                <a:spcPts val="400"/>
              </a:spcBef>
              <a:buNone/>
            </a:pPr>
            <a:r>
              <a:rPr lang="en-US" sz="3200" dirty="0">
                <a:solidFill>
                  <a:srgbClr val="D9D9D9"/>
                </a:solidFill>
              </a:rPr>
              <a:t>Will not make any resolutions</a:t>
            </a:r>
            <a:r>
              <a:rPr lang="en-US" sz="3200" dirty="0">
                <a:solidFill>
                  <a:srgbClr val="F44B5B"/>
                </a:solidFill>
              </a:rPr>
              <a:t> </a:t>
            </a:r>
            <a:r>
              <a:rPr lang="en-US" sz="3200" dirty="0" smtClean="0"/>
              <a:t>……………...</a:t>
            </a:r>
            <a:r>
              <a:rPr lang="en-US" sz="3200" dirty="0" smtClean="0">
                <a:solidFill>
                  <a:srgbClr val="FFFF00"/>
                </a:solidFill>
              </a:rPr>
              <a:t>16%</a:t>
            </a:r>
          </a:p>
          <a:p>
            <a:pPr marL="0" indent="0">
              <a:spcBef>
                <a:spcPts val="400"/>
              </a:spcBef>
              <a:buNone/>
            </a:pPr>
            <a:r>
              <a:rPr lang="en-US" sz="3200" dirty="0">
                <a:solidFill>
                  <a:srgbClr val="D9D9D9"/>
                </a:solidFill>
              </a:rPr>
              <a:t>Learn something new/new </a:t>
            </a:r>
            <a:r>
              <a:rPr lang="en-US" sz="3200" dirty="0" smtClean="0">
                <a:solidFill>
                  <a:srgbClr val="D9D9D9"/>
                </a:solidFill>
              </a:rPr>
              <a:t>hobby</a:t>
            </a:r>
            <a:r>
              <a:rPr lang="en-US" sz="3200" dirty="0" smtClean="0"/>
              <a:t>…………..</a:t>
            </a:r>
            <a:r>
              <a:rPr lang="en-US" sz="3200" dirty="0" smtClean="0">
                <a:solidFill>
                  <a:srgbClr val="FFFF00"/>
                </a:solidFill>
              </a:rPr>
              <a:t>14%</a:t>
            </a:r>
            <a:r>
              <a:rPr lang="en-US" sz="3200" dirty="0" smtClean="0"/>
              <a:t> </a:t>
            </a:r>
          </a:p>
          <a:p>
            <a:pPr marL="0" indent="0">
              <a:spcBef>
                <a:spcPts val="400"/>
              </a:spcBef>
              <a:buNone/>
            </a:pPr>
            <a:r>
              <a:rPr lang="en-US" sz="3200" dirty="0" smtClean="0">
                <a:solidFill>
                  <a:srgbClr val="D9D9D9"/>
                </a:solidFill>
              </a:rPr>
              <a:t>Travel More</a:t>
            </a:r>
            <a:r>
              <a:rPr lang="en-US" sz="3200" dirty="0" smtClean="0"/>
              <a:t>………………...………………...</a:t>
            </a:r>
            <a:r>
              <a:rPr lang="en-US" sz="3200" dirty="0" smtClean="0">
                <a:solidFill>
                  <a:srgbClr val="FFFF00"/>
                </a:solidFill>
              </a:rPr>
              <a:t>14%</a:t>
            </a:r>
          </a:p>
          <a:p>
            <a:pPr marL="0" indent="0">
              <a:spcBef>
                <a:spcPts val="400"/>
              </a:spcBef>
              <a:buNone/>
            </a:pPr>
            <a:r>
              <a:rPr lang="en-US" sz="3200" dirty="0" smtClean="0">
                <a:solidFill>
                  <a:srgbClr val="D9D9D9"/>
                </a:solidFill>
              </a:rPr>
              <a:t>Read More</a:t>
            </a:r>
            <a:r>
              <a:rPr lang="en-US" sz="3200" dirty="0"/>
              <a:t>…</a:t>
            </a:r>
            <a:r>
              <a:rPr lang="en-US" sz="3200" dirty="0" smtClean="0"/>
              <a:t>………………………….……...</a:t>
            </a:r>
            <a:r>
              <a:rPr lang="en-US" sz="3200" dirty="0" smtClean="0">
                <a:solidFill>
                  <a:srgbClr val="FFFF00"/>
                </a:solidFill>
              </a:rPr>
              <a:t>12%</a:t>
            </a:r>
            <a:endParaRPr lang="en-US" sz="3200" dirty="0">
              <a:solidFill>
                <a:srgbClr val="FFFF00"/>
              </a:solidFill>
            </a:endParaRPr>
          </a:p>
        </p:txBody>
      </p:sp>
      <p:sp>
        <p:nvSpPr>
          <p:cNvPr id="6" name="TextBox 5"/>
          <p:cNvSpPr txBox="1"/>
          <p:nvPr/>
        </p:nvSpPr>
        <p:spPr>
          <a:xfrm>
            <a:off x="3200400" y="6248400"/>
            <a:ext cx="2438400" cy="369332"/>
          </a:xfrm>
          <a:prstGeom prst="rect">
            <a:avLst/>
          </a:prstGeom>
          <a:noFill/>
        </p:spPr>
        <p:txBody>
          <a:bodyPr wrap="square" rtlCol="0">
            <a:spAutoFit/>
          </a:bodyPr>
          <a:lstStyle/>
          <a:p>
            <a:r>
              <a:rPr lang="en-US" dirty="0" smtClean="0">
                <a:solidFill>
                  <a:schemeClr val="tx1">
                    <a:lumMod val="85000"/>
                  </a:schemeClr>
                </a:solidFill>
              </a:rPr>
              <a:t>-2015 Nielsen Study</a:t>
            </a:r>
            <a:endParaRPr lang="en-US" dirty="0">
              <a:solidFill>
                <a:schemeClr val="tx1">
                  <a:lumMod val="85000"/>
                </a:schemeClr>
              </a:solidFill>
            </a:endParaRPr>
          </a:p>
        </p:txBody>
      </p:sp>
    </p:spTree>
    <p:extLst>
      <p:ext uri="{BB962C8B-B14F-4D97-AF65-F5344CB8AC3E}">
        <p14:creationId xmlns:p14="http://schemas.microsoft.com/office/powerpoint/2010/main" val="3963111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INVOLVED</a:t>
            </a:r>
            <a:r>
              <a:rPr lang="en-US" sz="3200" dirty="0" smtClean="0">
                <a:solidFill>
                  <a:srgbClr val="CCFFCC"/>
                </a:solidFill>
              </a:rPr>
              <a:t> in the Lord’s Work.</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James 1:22-25</a:t>
            </a:r>
          </a:p>
          <a:p>
            <a:pPr marL="342900" lvl="1" indent="0">
              <a:lnSpc>
                <a:spcPct val="80000"/>
              </a:lnSpc>
              <a:buNone/>
              <a:defRPr/>
            </a:pPr>
            <a:r>
              <a:rPr lang="en-US" sz="2800" dirty="0"/>
              <a:t>But be doers of the word, and not hearers only, deceiving yourselves. For if anyone is a hearer of the word and not a doer, he is like a man observing his natural face in a mirror; for he observes himself, goes away, and immediately forgets what kind of man he was. But he who looks into the perfect law of liberty and continues in it, and is not a forgetful hearer but a doer of the work, this one will be blessed in what he does</a:t>
            </a:r>
            <a:r>
              <a:rPr lang="en-US" sz="2800" dirty="0" smtClean="0"/>
              <a:t>.</a:t>
            </a:r>
            <a:endParaRPr lang="en-US" sz="2800" dirty="0"/>
          </a:p>
        </p:txBody>
      </p:sp>
    </p:spTree>
    <p:extLst>
      <p:ext uri="{BB962C8B-B14F-4D97-AF65-F5344CB8AC3E}">
        <p14:creationId xmlns:p14="http://schemas.microsoft.com/office/powerpoint/2010/main" val="1773051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INVOLVED</a:t>
            </a:r>
            <a:r>
              <a:rPr lang="en-US" sz="3200" dirty="0" smtClean="0">
                <a:solidFill>
                  <a:srgbClr val="CCFFCC"/>
                </a:solidFill>
              </a:rPr>
              <a:t> in the Lord’s Work.</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Ephesians 5:15-16</a:t>
            </a:r>
            <a:endParaRPr lang="en-US" sz="3200" u="sng" dirty="0">
              <a:solidFill>
                <a:srgbClr val="F9D59B"/>
              </a:solidFill>
            </a:endParaRPr>
          </a:p>
          <a:p>
            <a:pPr marL="342900" lvl="1" indent="0">
              <a:lnSpc>
                <a:spcPct val="80000"/>
              </a:lnSpc>
              <a:buNone/>
              <a:defRPr/>
            </a:pPr>
            <a:r>
              <a:rPr lang="en-US" sz="2800" dirty="0"/>
              <a:t>See then that you walk circumspectly, not as fools but as wise, redeeming the time, because the days are evil</a:t>
            </a:r>
            <a:r>
              <a:rPr lang="en-US" sz="2800" dirty="0" smtClean="0"/>
              <a:t>.</a:t>
            </a:r>
            <a:endParaRPr lang="en-US" sz="2800" dirty="0"/>
          </a:p>
          <a:p>
            <a:pPr marL="0" indent="0">
              <a:lnSpc>
                <a:spcPct val="80000"/>
              </a:lnSpc>
              <a:buNone/>
              <a:defRPr/>
            </a:pPr>
            <a:r>
              <a:rPr lang="en-US" sz="3200" u="sng" dirty="0">
                <a:solidFill>
                  <a:srgbClr val="F9D59B"/>
                </a:solidFill>
              </a:rPr>
              <a:t>Galatians 6:10</a:t>
            </a:r>
          </a:p>
          <a:p>
            <a:pPr marL="342900" lvl="1" indent="0">
              <a:lnSpc>
                <a:spcPct val="80000"/>
              </a:lnSpc>
              <a:buNone/>
              <a:defRPr/>
            </a:pPr>
            <a:r>
              <a:rPr lang="en-US" sz="2800" dirty="0"/>
              <a:t>Therefore, as we have opportunity, let us do good to all, especially to those who are of the household of faith</a:t>
            </a:r>
            <a:r>
              <a:rPr lang="en-US" sz="2800" dirty="0" smtClean="0"/>
              <a:t>.</a:t>
            </a:r>
            <a:endParaRPr lang="en-US" sz="2800" dirty="0"/>
          </a:p>
        </p:txBody>
      </p:sp>
    </p:spTree>
    <p:extLst>
      <p:ext uri="{BB962C8B-B14F-4D97-AF65-F5344CB8AC3E}">
        <p14:creationId xmlns:p14="http://schemas.microsoft.com/office/powerpoint/2010/main" val="4193398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DEDICATED</a:t>
            </a:r>
            <a:r>
              <a:rPr lang="en-US" sz="3200" dirty="0" smtClean="0">
                <a:solidFill>
                  <a:srgbClr val="CCFFCC"/>
                </a:solidFill>
              </a:rPr>
              <a:t> to the mission of God.</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smtClean="0">
                <a:solidFill>
                  <a:srgbClr val="F9D59B"/>
                </a:solidFill>
              </a:rPr>
              <a:t>Ecclesiastes </a:t>
            </a:r>
            <a:r>
              <a:rPr lang="en-US" sz="3200" u="sng" dirty="0">
                <a:solidFill>
                  <a:srgbClr val="F9D59B"/>
                </a:solidFill>
              </a:rPr>
              <a:t>12:</a:t>
            </a:r>
            <a:r>
              <a:rPr lang="en-US" sz="3200" u="sng" dirty="0" smtClean="0">
                <a:solidFill>
                  <a:srgbClr val="F9D59B"/>
                </a:solidFill>
              </a:rPr>
              <a:t>13</a:t>
            </a:r>
          </a:p>
          <a:p>
            <a:pPr marL="342900" lvl="1" indent="0">
              <a:lnSpc>
                <a:spcPct val="80000"/>
              </a:lnSpc>
              <a:buNone/>
              <a:defRPr/>
            </a:pPr>
            <a:r>
              <a:rPr lang="en-US" sz="2800" dirty="0"/>
              <a:t>"Let us hear the conclusion of the whole matter:</a:t>
            </a:r>
          </a:p>
          <a:p>
            <a:pPr marL="342900" lvl="1" indent="0">
              <a:lnSpc>
                <a:spcPct val="80000"/>
              </a:lnSpc>
              <a:buNone/>
              <a:defRPr/>
            </a:pPr>
            <a:r>
              <a:rPr lang="en-US" sz="2800" dirty="0"/>
              <a:t>Fear God and keep His commandments,</a:t>
            </a:r>
          </a:p>
          <a:p>
            <a:pPr marL="342900" lvl="1" indent="0">
              <a:lnSpc>
                <a:spcPct val="80000"/>
              </a:lnSpc>
              <a:buNone/>
              <a:defRPr/>
            </a:pPr>
            <a:r>
              <a:rPr lang="en-US" sz="2800" dirty="0"/>
              <a:t>For this is man's all."</a:t>
            </a:r>
          </a:p>
          <a:p>
            <a:pPr marL="0" indent="0">
              <a:lnSpc>
                <a:spcPct val="80000"/>
              </a:lnSpc>
              <a:buNone/>
              <a:defRPr/>
            </a:pPr>
            <a:r>
              <a:rPr lang="en-US" sz="3200" u="sng" dirty="0">
                <a:solidFill>
                  <a:srgbClr val="F9D59B"/>
                </a:solidFill>
              </a:rPr>
              <a:t>Matthew 6:24, 33</a:t>
            </a:r>
          </a:p>
          <a:p>
            <a:pPr marL="342900" lvl="1" indent="0">
              <a:lnSpc>
                <a:spcPct val="80000"/>
              </a:lnSpc>
              <a:buNone/>
              <a:defRPr/>
            </a:pPr>
            <a:r>
              <a:rPr lang="en-US" sz="2600" dirty="0" smtClean="0"/>
              <a:t>“No </a:t>
            </a:r>
            <a:r>
              <a:rPr lang="en-US" sz="2600" dirty="0"/>
              <a:t>one can serve two masters; for either he will hate the one and love the other, or else he will be loyal to the one and despise the other. You cannot serve God and mammon.</a:t>
            </a:r>
          </a:p>
          <a:p>
            <a:pPr marL="342900" lvl="1" indent="0">
              <a:lnSpc>
                <a:spcPct val="80000"/>
              </a:lnSpc>
              <a:buNone/>
              <a:defRPr/>
            </a:pPr>
            <a:r>
              <a:rPr lang="en-US" sz="2600" dirty="0"/>
              <a:t> </a:t>
            </a:r>
          </a:p>
          <a:p>
            <a:pPr marL="342900" lvl="1" indent="0">
              <a:lnSpc>
                <a:spcPct val="80000"/>
              </a:lnSpc>
              <a:buNone/>
              <a:defRPr/>
            </a:pPr>
            <a:r>
              <a:rPr lang="en-US" sz="2600" dirty="0"/>
              <a:t>But seek first the kingdom of God and His righteousness, and all these things shall be added to you."</a:t>
            </a:r>
          </a:p>
          <a:p>
            <a:pPr marL="342900" lvl="1" indent="0">
              <a:lnSpc>
                <a:spcPct val="80000"/>
              </a:lnSpc>
              <a:buNone/>
              <a:defRPr/>
            </a:pPr>
            <a:endParaRPr lang="en-US" sz="2800" dirty="0"/>
          </a:p>
        </p:txBody>
      </p:sp>
    </p:spTree>
    <p:extLst>
      <p:ext uri="{BB962C8B-B14F-4D97-AF65-F5344CB8AC3E}">
        <p14:creationId xmlns:p14="http://schemas.microsoft.com/office/powerpoint/2010/main" val="26443835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dissolv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checkerboard(across)">
                                      <p:cBhvr>
                                        <p:cTn id="21" dur="500"/>
                                        <p:tgtEl>
                                          <p:spTgt spid="4">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checkerboard(across)">
                                      <p:cBhvr>
                                        <p:cTn id="24" dur="500"/>
                                        <p:tgtEl>
                                          <p:spTgt spid="4">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checkerboard(across)">
                                      <p:cBhvr>
                                        <p:cTn id="27" dur="500"/>
                                        <p:tgtEl>
                                          <p:spTgt spid="4">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checkerboard(across)">
                                      <p:cBhvr>
                                        <p:cTn id="3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DEDICATED</a:t>
            </a:r>
            <a:r>
              <a:rPr lang="en-US" sz="3200" dirty="0" smtClean="0">
                <a:solidFill>
                  <a:srgbClr val="CCFFCC"/>
                </a:solidFill>
              </a:rPr>
              <a:t> to the mission of God.</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Philippians 3:12-14</a:t>
            </a:r>
          </a:p>
          <a:p>
            <a:pPr marL="342900" lvl="1" indent="0">
              <a:lnSpc>
                <a:spcPct val="80000"/>
              </a:lnSpc>
              <a:buNone/>
              <a:defRPr/>
            </a:pPr>
            <a:r>
              <a:rPr lang="en-US" sz="2800" dirty="0"/>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a:t>
            </a:r>
            <a:r>
              <a:rPr lang="en-US" sz="2800" dirty="0" smtClean="0"/>
              <a:t>Jesus</a:t>
            </a:r>
            <a:endParaRPr lang="en-US" sz="2800" dirty="0"/>
          </a:p>
        </p:txBody>
      </p:sp>
    </p:spTree>
    <p:extLst>
      <p:ext uri="{BB962C8B-B14F-4D97-AF65-F5344CB8AC3E}">
        <p14:creationId xmlns:p14="http://schemas.microsoft.com/office/powerpoint/2010/main" val="30085686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228600"/>
            <a:ext cx="8305800" cy="457200"/>
          </a:xfrm>
        </p:spPr>
        <p:txBody>
          <a:bodyPr>
            <a:noAutofit/>
          </a:bodyPr>
          <a:lstStyle/>
          <a:p>
            <a:pPr marL="0" indent="0">
              <a:lnSpc>
                <a:spcPct val="80000"/>
              </a:lnSpc>
              <a:buNone/>
              <a:defRPr/>
            </a:pPr>
            <a:r>
              <a:rPr lang="en-US" sz="2800" dirty="0" smtClean="0">
                <a:solidFill>
                  <a:srgbClr val="FFFF00"/>
                </a:solidFill>
              </a:rPr>
              <a:t>I am resolved to…</a:t>
            </a:r>
            <a:endParaRPr lang="en-US" sz="2800" dirty="0">
              <a:solidFill>
                <a:srgbClr val="FFFF00"/>
              </a:solidFill>
            </a:endParaRPr>
          </a:p>
        </p:txBody>
      </p:sp>
      <p:sp>
        <p:nvSpPr>
          <p:cNvPr id="3" name="Rectangle 3"/>
          <p:cNvSpPr txBox="1">
            <a:spLocks noChangeArrowheads="1"/>
          </p:cNvSpPr>
          <p:nvPr/>
        </p:nvSpPr>
        <p:spPr>
          <a:xfrm>
            <a:off x="762000" y="685800"/>
            <a:ext cx="8229600" cy="6858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FontTx/>
              <a:buNone/>
              <a:defRPr/>
            </a:pPr>
            <a:r>
              <a:rPr lang="en-US" sz="3200" dirty="0" smtClean="0">
                <a:solidFill>
                  <a:srgbClr val="CCFFCC"/>
                </a:solidFill>
              </a:rPr>
              <a:t>Be more </a:t>
            </a:r>
            <a:r>
              <a:rPr lang="en-US" sz="3200" i="1" u="sng" dirty="0" smtClean="0">
                <a:solidFill>
                  <a:srgbClr val="CCFFCC"/>
                </a:solidFill>
              </a:rPr>
              <a:t>AWARE</a:t>
            </a:r>
            <a:r>
              <a:rPr lang="en-US" sz="3200" dirty="0" smtClean="0">
                <a:solidFill>
                  <a:srgbClr val="CCFFCC"/>
                </a:solidFill>
              </a:rPr>
              <a:t> of the dangers of sin.</a:t>
            </a:r>
            <a:endParaRPr lang="en-US" sz="3200" dirty="0">
              <a:solidFill>
                <a:srgbClr val="CCFFCC"/>
              </a:solidFill>
            </a:endParaRPr>
          </a:p>
        </p:txBody>
      </p:sp>
      <p:sp>
        <p:nvSpPr>
          <p:cNvPr id="4" name="Rectangle 3"/>
          <p:cNvSpPr txBox="1">
            <a:spLocks noChangeArrowheads="1"/>
          </p:cNvSpPr>
          <p:nvPr/>
        </p:nvSpPr>
        <p:spPr>
          <a:xfrm>
            <a:off x="304800" y="1295400"/>
            <a:ext cx="8610600" cy="5334000"/>
          </a:xfrm>
          <a:prstGeom prst="rect">
            <a:avLst/>
          </a:prstGeom>
        </p:spPr>
        <p:txBody>
          <a:bodyPr vert="horz" lIns="91440" tIns="45720" rIns="91440" bIns="45720" rtlCol="0">
            <a:noAutofit/>
          </a:bodyPr>
          <a:lstStyle>
            <a:lvl1pPr marL="342900" indent="-342900" algn="l" defTabSz="914400" rtl="0" eaLnBrk="1" latinLnBrk="0" hangingPunct="1">
              <a:spcBef>
                <a:spcPts val="2000"/>
              </a:spcBef>
              <a:buFontTx/>
              <a:buBlip>
                <a:blip r:embed="rId3"/>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3"/>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3"/>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3"/>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3"/>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lnSpc>
                <a:spcPct val="80000"/>
              </a:lnSpc>
              <a:buNone/>
              <a:defRPr/>
            </a:pPr>
            <a:r>
              <a:rPr lang="en-US" sz="3200" u="sng" dirty="0">
                <a:solidFill>
                  <a:srgbClr val="F9D59B"/>
                </a:solidFill>
              </a:rPr>
              <a:t>2 Corinthians 2:10-11</a:t>
            </a:r>
          </a:p>
          <a:p>
            <a:pPr marL="342900" lvl="1" indent="0">
              <a:lnSpc>
                <a:spcPct val="80000"/>
              </a:lnSpc>
              <a:buNone/>
              <a:defRPr/>
            </a:pPr>
            <a:r>
              <a:rPr lang="en-US" sz="2800" dirty="0"/>
              <a:t>Now whom you forgive anything, I also forgive. For if indeed I have forgiven anything, I have forgiven that one for your sakes in the presence of Christ, lest Satan should take advantage of us; for we are not ignorant of his devices</a:t>
            </a:r>
            <a:r>
              <a:rPr lang="en-US" sz="2800" dirty="0" smtClean="0"/>
              <a:t>.</a:t>
            </a:r>
            <a:endParaRPr lang="en-US" sz="2800" dirty="0"/>
          </a:p>
          <a:p>
            <a:pPr marL="0" indent="0">
              <a:lnSpc>
                <a:spcPct val="80000"/>
              </a:lnSpc>
              <a:buNone/>
              <a:defRPr/>
            </a:pPr>
            <a:r>
              <a:rPr lang="en-US" sz="3200" u="sng" dirty="0" smtClean="0">
                <a:solidFill>
                  <a:srgbClr val="F9D59B"/>
                </a:solidFill>
              </a:rPr>
              <a:t>1 Peter 5: 8</a:t>
            </a:r>
            <a:endParaRPr lang="en-US" sz="3200" u="sng" dirty="0">
              <a:solidFill>
                <a:srgbClr val="F9D59B"/>
              </a:solidFill>
            </a:endParaRPr>
          </a:p>
          <a:p>
            <a:pPr marL="342900" lvl="1" indent="0">
              <a:lnSpc>
                <a:spcPct val="80000"/>
              </a:lnSpc>
              <a:buNone/>
              <a:defRPr/>
            </a:pPr>
            <a:r>
              <a:rPr lang="en-US" sz="2800" dirty="0"/>
              <a:t>Be sober, be vigilant; because your adversary the devil walks about like a roaring lion, seeking whom he may devour</a:t>
            </a:r>
            <a:r>
              <a:rPr lang="en-US" sz="2800" dirty="0" smtClean="0"/>
              <a:t>.</a:t>
            </a:r>
            <a:endParaRPr lang="en-US" sz="2800" dirty="0"/>
          </a:p>
        </p:txBody>
      </p:sp>
    </p:spTree>
    <p:extLst>
      <p:ext uri="{BB962C8B-B14F-4D97-AF65-F5344CB8AC3E}">
        <p14:creationId xmlns:p14="http://schemas.microsoft.com/office/powerpoint/2010/main" val="2282789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14566</TotalTime>
  <Words>1988</Words>
  <Application>Microsoft Macintosh PowerPoint</Application>
  <PresentationFormat>On-screen Show (4:3)</PresentationFormat>
  <Paragraphs>139</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Story</vt:lpstr>
      <vt:lpstr>PowerPoint Presentation</vt:lpstr>
      <vt:lpstr>“I am Resolved”</vt:lpstr>
      <vt:lpstr>PowerPoint Presentation</vt:lpstr>
      <vt:lpstr>Top 10 New Year’s Resolutions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375</cp:revision>
  <dcterms:created xsi:type="dcterms:W3CDTF">2009-07-07T21:37:33Z</dcterms:created>
  <dcterms:modified xsi:type="dcterms:W3CDTF">2017-01-01T14:21:05Z</dcterms:modified>
</cp:coreProperties>
</file>