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1"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1028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700" autoAdjust="0"/>
  </p:normalViewPr>
  <p:slideViewPr>
    <p:cSldViewPr snapToGrid="0" snapToObjects="1">
      <p:cViewPr varScale="1">
        <p:scale>
          <a:sx n="102" d="100"/>
          <a:sy n="102" d="100"/>
        </p:scale>
        <p:origin x="-1304" y="-104"/>
      </p:cViewPr>
      <p:guideLst>
        <p:guide orient="horz" pos="2160"/>
        <p:guide pos="2880"/>
      </p:guideLst>
    </p:cSldViewPr>
  </p:slideViewPr>
  <p:outlineViewPr>
    <p:cViewPr>
      <p:scale>
        <a:sx n="33" d="100"/>
        <a:sy n="33" d="100"/>
      </p:scale>
      <p:origin x="0" y="8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EA65FC-FA1A-8545-AA9A-FFD836E0B544}"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67503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A65FC-FA1A-8545-AA9A-FFD836E0B544}"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188183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A65FC-FA1A-8545-AA9A-FFD836E0B544}"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26219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A65FC-FA1A-8545-AA9A-FFD836E0B544}"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312175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EA65FC-FA1A-8545-AA9A-FFD836E0B544}"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1948524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EA65FC-FA1A-8545-AA9A-FFD836E0B544}"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76744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EA65FC-FA1A-8545-AA9A-FFD836E0B544}" type="datetimeFigureOut">
              <a:rPr lang="en-US" smtClean="0"/>
              <a:t>1/14/17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367339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EA65FC-FA1A-8545-AA9A-FFD836E0B544}" type="datetimeFigureOut">
              <a:rPr lang="en-US" smtClean="0"/>
              <a:t>1/14/17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103806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A65FC-FA1A-8545-AA9A-FFD836E0B544}" type="datetimeFigureOut">
              <a:rPr lang="en-US" smtClean="0"/>
              <a:t>1/14/17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2258114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EA65FC-FA1A-8545-AA9A-FFD836E0B544}"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1680207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EA65FC-FA1A-8545-AA9A-FFD836E0B544}"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6535A-4876-BD42-BF3A-A758F228666B}" type="slidenum">
              <a:rPr lang="en-US" smtClean="0"/>
              <a:t>‹#›</a:t>
            </a:fld>
            <a:endParaRPr lang="en-US"/>
          </a:p>
        </p:txBody>
      </p:sp>
    </p:spTree>
    <p:extLst>
      <p:ext uri="{BB962C8B-B14F-4D97-AF65-F5344CB8AC3E}">
        <p14:creationId xmlns:p14="http://schemas.microsoft.com/office/powerpoint/2010/main" val="7696981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tx2">
                <a:lumMod val="75000"/>
              </a:schemeClr>
            </a:gs>
            <a:gs pos="50000">
              <a:srgbClr val="102846"/>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a:defRPr>
            </a:lvl1pPr>
          </a:lstStyle>
          <a:p>
            <a:fld id="{A4EA65FC-FA1A-8545-AA9A-FFD836E0B544}" type="datetimeFigureOut">
              <a:rPr lang="en-US" smtClean="0"/>
              <a:pPr/>
              <a:t>1/14/17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a:defRPr>
            </a:lvl1pPr>
          </a:lstStyle>
          <a:p>
            <a:fld id="{2846535A-4876-BD42-BF3A-A758F228666B}" type="slidenum">
              <a:rPr lang="en-US" smtClean="0"/>
              <a:pPr/>
              <a:t>‹#›</a:t>
            </a:fld>
            <a:endParaRPr lang="en-US" dirty="0"/>
          </a:p>
        </p:txBody>
      </p:sp>
    </p:spTree>
    <p:extLst>
      <p:ext uri="{BB962C8B-B14F-4D97-AF65-F5344CB8AC3E}">
        <p14:creationId xmlns:p14="http://schemas.microsoft.com/office/powerpoint/2010/main" val="2663633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Times New Roman"/>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51218"/>
            <a:ext cx="9144000" cy="2881592"/>
          </a:xfrm>
        </p:spPr>
        <p:txBody>
          <a:bodyPr anchor="ctr">
            <a:noAutofit/>
          </a:bodyPr>
          <a:lstStyle/>
          <a:p>
            <a:r>
              <a:rPr lang="en-US" sz="7200" b="1" dirty="0" smtClean="0">
                <a:solidFill>
                  <a:srgbClr val="FFFF00"/>
                </a:solidFill>
              </a:rPr>
              <a:t>Gathering for Self, But Gaining Nothing</a:t>
            </a:r>
            <a:endParaRPr lang="en-US" sz="7200" b="1" dirty="0">
              <a:solidFill>
                <a:srgbClr val="FFFF00"/>
              </a:solidFill>
            </a:endParaRPr>
          </a:p>
        </p:txBody>
      </p:sp>
      <p:sp>
        <p:nvSpPr>
          <p:cNvPr id="3" name="Subtitle 2"/>
          <p:cNvSpPr>
            <a:spLocks noGrp="1"/>
          </p:cNvSpPr>
          <p:nvPr>
            <p:ph type="subTitle" idx="1"/>
          </p:nvPr>
        </p:nvSpPr>
        <p:spPr/>
        <p:txBody>
          <a:bodyPr anchor="ctr"/>
          <a:lstStyle/>
          <a:p>
            <a:r>
              <a:rPr lang="en-US" sz="4800" i="1" dirty="0" smtClean="0">
                <a:solidFill>
                  <a:schemeClr val="bg1"/>
                </a:solidFill>
              </a:rPr>
              <a:t>Haggai 1:1-11</a:t>
            </a:r>
            <a:endParaRPr lang="en-US" sz="4800" i="1" dirty="0">
              <a:solidFill>
                <a:schemeClr val="bg1"/>
              </a:solidFill>
            </a:endParaRPr>
          </a:p>
        </p:txBody>
      </p:sp>
    </p:spTree>
    <p:extLst>
      <p:ext uri="{BB962C8B-B14F-4D97-AF65-F5344CB8AC3E}">
        <p14:creationId xmlns:p14="http://schemas.microsoft.com/office/powerpoint/2010/main" val="29546620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184"/>
            <a:ext cx="8229600" cy="957624"/>
          </a:xfrm>
        </p:spPr>
        <p:txBody>
          <a:bodyPr/>
          <a:lstStyle/>
          <a:p>
            <a:r>
              <a:rPr lang="en-US" b="1" dirty="0" smtClean="0">
                <a:solidFill>
                  <a:srgbClr val="FFFF00"/>
                </a:solidFill>
              </a:rPr>
              <a:t>Haggai 1:1-5</a:t>
            </a:r>
            <a:endParaRPr lang="en-US" b="1" dirty="0">
              <a:solidFill>
                <a:srgbClr val="FFFF00"/>
              </a:solidFill>
            </a:endParaRPr>
          </a:p>
        </p:txBody>
      </p:sp>
      <p:sp>
        <p:nvSpPr>
          <p:cNvPr id="5" name="TextBox 4"/>
          <p:cNvSpPr txBox="1"/>
          <p:nvPr/>
        </p:nvSpPr>
        <p:spPr>
          <a:xfrm>
            <a:off x="151650" y="1000566"/>
            <a:ext cx="8992350" cy="5632311"/>
          </a:xfrm>
          <a:prstGeom prst="rect">
            <a:avLst/>
          </a:prstGeom>
          <a:noFill/>
        </p:spPr>
        <p:txBody>
          <a:bodyPr wrap="square" rtlCol="0">
            <a:spAutoFit/>
          </a:bodyPr>
          <a:lstStyle/>
          <a:p>
            <a:r>
              <a:rPr lang="en-US" sz="3000" baseline="30000" dirty="0" smtClean="0">
                <a:solidFill>
                  <a:schemeClr val="bg1"/>
                </a:solidFill>
                <a:latin typeface="Times New Roman"/>
                <a:cs typeface="Times New Roman"/>
              </a:rPr>
              <a:t>1 </a:t>
            </a:r>
            <a:r>
              <a:rPr lang="en-US" sz="3000" dirty="0" smtClean="0">
                <a:solidFill>
                  <a:schemeClr val="bg1"/>
                </a:solidFill>
                <a:latin typeface="Times New Roman"/>
                <a:cs typeface="Times New Roman"/>
              </a:rPr>
              <a:t>In </a:t>
            </a:r>
            <a:r>
              <a:rPr lang="en-US" sz="3000" dirty="0">
                <a:solidFill>
                  <a:schemeClr val="bg1"/>
                </a:solidFill>
                <a:latin typeface="Times New Roman"/>
                <a:cs typeface="Times New Roman"/>
              </a:rPr>
              <a:t>the second year of King Darius, in the sixth month, on the first day of the month, the word of the Lord came by Haggai the prophet to </a:t>
            </a:r>
            <a:r>
              <a:rPr lang="en-US" sz="3000" dirty="0" err="1">
                <a:solidFill>
                  <a:schemeClr val="bg1"/>
                </a:solidFill>
                <a:latin typeface="Times New Roman"/>
                <a:cs typeface="Times New Roman"/>
              </a:rPr>
              <a:t>Zerubbabel</a:t>
            </a:r>
            <a:r>
              <a:rPr lang="en-US" sz="3000" dirty="0">
                <a:solidFill>
                  <a:schemeClr val="bg1"/>
                </a:solidFill>
                <a:latin typeface="Times New Roman"/>
                <a:cs typeface="Times New Roman"/>
              </a:rPr>
              <a:t> the son of </a:t>
            </a:r>
            <a:r>
              <a:rPr lang="en-US" sz="3000" dirty="0" err="1">
                <a:solidFill>
                  <a:schemeClr val="bg1"/>
                </a:solidFill>
                <a:latin typeface="Times New Roman"/>
                <a:cs typeface="Times New Roman"/>
              </a:rPr>
              <a:t>Shealtiel</a:t>
            </a:r>
            <a:r>
              <a:rPr lang="en-US" sz="3000" dirty="0">
                <a:solidFill>
                  <a:schemeClr val="bg1"/>
                </a:solidFill>
                <a:latin typeface="Times New Roman"/>
                <a:cs typeface="Times New Roman"/>
              </a:rPr>
              <a:t>, governor of Judah, and to Joshua the son of </a:t>
            </a:r>
            <a:r>
              <a:rPr lang="en-US" sz="3000" dirty="0" err="1">
                <a:solidFill>
                  <a:schemeClr val="bg1"/>
                </a:solidFill>
                <a:latin typeface="Times New Roman"/>
                <a:cs typeface="Times New Roman"/>
              </a:rPr>
              <a:t>Jehozadak</a:t>
            </a:r>
            <a:r>
              <a:rPr lang="en-US" sz="3000" dirty="0">
                <a:solidFill>
                  <a:schemeClr val="bg1"/>
                </a:solidFill>
                <a:latin typeface="Times New Roman"/>
                <a:cs typeface="Times New Roman"/>
              </a:rPr>
              <a:t>, the high priest, saying, </a:t>
            </a:r>
            <a:r>
              <a:rPr lang="en-US" sz="3000" b="1" baseline="30000" dirty="0">
                <a:solidFill>
                  <a:schemeClr val="bg1"/>
                </a:solidFill>
                <a:latin typeface="Times New Roman"/>
                <a:cs typeface="Times New Roman"/>
              </a:rPr>
              <a:t>2 </a:t>
            </a:r>
            <a:r>
              <a:rPr lang="en-US" sz="3000" dirty="0" smtClean="0">
                <a:solidFill>
                  <a:schemeClr val="bg1"/>
                </a:solidFill>
                <a:latin typeface="Times New Roman"/>
                <a:cs typeface="Times New Roman"/>
              </a:rPr>
              <a:t>Thus </a:t>
            </a:r>
            <a:r>
              <a:rPr lang="en-US" sz="3000" dirty="0">
                <a:solidFill>
                  <a:schemeClr val="bg1"/>
                </a:solidFill>
                <a:latin typeface="Times New Roman"/>
                <a:cs typeface="Times New Roman"/>
              </a:rPr>
              <a:t>speaks the Lord of hosts, saying: </a:t>
            </a:r>
            <a:r>
              <a:rPr lang="en-US" sz="3000" dirty="0" smtClean="0">
                <a:solidFill>
                  <a:schemeClr val="bg1"/>
                </a:solidFill>
                <a:latin typeface="Times New Roman"/>
                <a:cs typeface="Times New Roman"/>
              </a:rPr>
              <a:t>“This </a:t>
            </a:r>
            <a:r>
              <a:rPr lang="en-US" sz="3000" dirty="0">
                <a:solidFill>
                  <a:schemeClr val="bg1"/>
                </a:solidFill>
                <a:latin typeface="Times New Roman"/>
                <a:cs typeface="Times New Roman"/>
              </a:rPr>
              <a:t>people says, </a:t>
            </a:r>
            <a:r>
              <a:rPr lang="en-US" sz="3000" dirty="0" smtClean="0">
                <a:solidFill>
                  <a:schemeClr val="bg1"/>
                </a:solidFill>
                <a:latin typeface="Times New Roman"/>
                <a:cs typeface="Times New Roman"/>
              </a:rPr>
              <a:t>‘The </a:t>
            </a:r>
            <a:r>
              <a:rPr lang="en-US" sz="3000" dirty="0">
                <a:solidFill>
                  <a:schemeClr val="bg1"/>
                </a:solidFill>
                <a:latin typeface="Times New Roman"/>
                <a:cs typeface="Times New Roman"/>
              </a:rPr>
              <a:t>time has not come, the time that the Lord’s house should be built</a:t>
            </a:r>
            <a:r>
              <a:rPr lang="en-US" sz="3000" dirty="0" smtClean="0">
                <a:solidFill>
                  <a:schemeClr val="bg1"/>
                </a:solidFill>
                <a:latin typeface="Times New Roman"/>
                <a:cs typeface="Times New Roman"/>
              </a:rPr>
              <a:t>.’”</a:t>
            </a:r>
            <a:endParaRPr lang="en-US" sz="3000" dirty="0">
              <a:solidFill>
                <a:schemeClr val="bg1"/>
              </a:solidFill>
              <a:latin typeface="Times New Roman"/>
              <a:cs typeface="Times New Roman"/>
            </a:endParaRPr>
          </a:p>
          <a:p>
            <a:r>
              <a:rPr lang="en-US" sz="3000" b="1" baseline="30000" dirty="0">
                <a:solidFill>
                  <a:schemeClr val="bg1"/>
                </a:solidFill>
                <a:latin typeface="Times New Roman"/>
                <a:cs typeface="Times New Roman"/>
              </a:rPr>
              <a:t>3 </a:t>
            </a:r>
            <a:r>
              <a:rPr lang="en-US" sz="3000" dirty="0">
                <a:solidFill>
                  <a:schemeClr val="bg1"/>
                </a:solidFill>
                <a:latin typeface="Times New Roman"/>
                <a:cs typeface="Times New Roman"/>
              </a:rPr>
              <a:t>Then the word of the Lord came by Haggai the prophet, saying, </a:t>
            </a:r>
            <a:r>
              <a:rPr lang="en-US" sz="3000" b="1" baseline="30000" dirty="0">
                <a:solidFill>
                  <a:schemeClr val="bg1"/>
                </a:solidFill>
                <a:latin typeface="Times New Roman"/>
                <a:cs typeface="Times New Roman"/>
              </a:rPr>
              <a:t>4 </a:t>
            </a:r>
            <a:r>
              <a:rPr lang="en-US" sz="3000" dirty="0">
                <a:solidFill>
                  <a:schemeClr val="bg1"/>
                </a:solidFill>
                <a:latin typeface="Times New Roman"/>
                <a:cs typeface="Times New Roman"/>
              </a:rPr>
              <a:t>“Is it time for you yourselves to dwell in your paneled houses, and this </a:t>
            </a:r>
            <a:r>
              <a:rPr lang="en-US" sz="3000" dirty="0" smtClean="0">
                <a:solidFill>
                  <a:schemeClr val="bg1"/>
                </a:solidFill>
                <a:latin typeface="Times New Roman"/>
                <a:cs typeface="Times New Roman"/>
              </a:rPr>
              <a:t>temple </a:t>
            </a:r>
            <a:r>
              <a:rPr lang="en-US" sz="3000" dirty="0">
                <a:solidFill>
                  <a:schemeClr val="bg1"/>
                </a:solidFill>
                <a:latin typeface="Times New Roman"/>
                <a:cs typeface="Times New Roman"/>
              </a:rPr>
              <a:t>to lie in ruins?” </a:t>
            </a:r>
            <a:r>
              <a:rPr lang="en-US" sz="3000" b="1" baseline="30000" dirty="0">
                <a:solidFill>
                  <a:schemeClr val="bg1"/>
                </a:solidFill>
                <a:latin typeface="Times New Roman"/>
                <a:cs typeface="Times New Roman"/>
              </a:rPr>
              <a:t>5 </a:t>
            </a:r>
            <a:r>
              <a:rPr lang="en-US" sz="3000" dirty="0">
                <a:solidFill>
                  <a:schemeClr val="bg1"/>
                </a:solidFill>
                <a:latin typeface="Times New Roman"/>
                <a:cs typeface="Times New Roman"/>
              </a:rPr>
              <a:t>Now therefore, thus says the Lord of hosts: “Consider your ways</a:t>
            </a:r>
            <a:r>
              <a:rPr lang="en-US" sz="3000" dirty="0" smtClean="0">
                <a:solidFill>
                  <a:schemeClr val="bg1"/>
                </a:solidFill>
                <a:latin typeface="Times New Roman"/>
                <a:cs typeface="Times New Roman"/>
              </a:rPr>
              <a:t>!</a:t>
            </a:r>
            <a:endParaRPr lang="en-US" sz="3000" dirty="0">
              <a:solidFill>
                <a:schemeClr val="bg1"/>
              </a:solidFill>
              <a:latin typeface="Times New Roman"/>
              <a:cs typeface="Times New Roman"/>
            </a:endParaRPr>
          </a:p>
        </p:txBody>
      </p:sp>
    </p:spTree>
    <p:extLst>
      <p:ext uri="{BB962C8B-B14F-4D97-AF65-F5344CB8AC3E}">
        <p14:creationId xmlns:p14="http://schemas.microsoft.com/office/powerpoint/2010/main" val="32674610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7632"/>
            <a:ext cx="8229600" cy="1131352"/>
          </a:xfrm>
        </p:spPr>
        <p:txBody>
          <a:bodyPr>
            <a:normAutofit/>
          </a:bodyPr>
          <a:lstStyle/>
          <a:p>
            <a:r>
              <a:rPr lang="en-US" b="1" dirty="0" smtClean="0">
                <a:solidFill>
                  <a:srgbClr val="FFFF00"/>
                </a:solidFill>
              </a:rPr>
              <a:t>Chronology of the Return</a:t>
            </a:r>
            <a:endParaRPr lang="en-US" b="1" dirty="0">
              <a:solidFill>
                <a:srgbClr val="FFFF00"/>
              </a:solidFill>
            </a:endParaRPr>
          </a:p>
        </p:txBody>
      </p:sp>
      <p:sp>
        <p:nvSpPr>
          <p:cNvPr id="4" name="Content Placeholder 3"/>
          <p:cNvSpPr>
            <a:spLocks noGrp="1"/>
          </p:cNvSpPr>
          <p:nvPr>
            <p:ph idx="1"/>
          </p:nvPr>
        </p:nvSpPr>
        <p:spPr>
          <a:xfrm>
            <a:off x="0" y="1040834"/>
            <a:ext cx="9144000" cy="5817166"/>
          </a:xfrm>
        </p:spPr>
        <p:txBody>
          <a:bodyPr>
            <a:normAutofit lnSpcReduction="10000"/>
          </a:bodyPr>
          <a:lstStyle/>
          <a:p>
            <a:pPr>
              <a:buClr>
                <a:srgbClr val="FFFF00"/>
              </a:buClr>
            </a:pPr>
            <a:r>
              <a:rPr lang="en-US" dirty="0" smtClean="0">
                <a:solidFill>
                  <a:schemeClr val="bg1"/>
                </a:solidFill>
              </a:rPr>
              <a:t>First return after captivity was in 536 B.C.</a:t>
            </a:r>
          </a:p>
          <a:p>
            <a:pPr>
              <a:buClr>
                <a:srgbClr val="FFFF00"/>
              </a:buClr>
            </a:pPr>
            <a:r>
              <a:rPr lang="en-US" dirty="0" smtClean="0">
                <a:solidFill>
                  <a:srgbClr val="FFFFFF"/>
                </a:solidFill>
              </a:rPr>
              <a:t>There were 49,897 </a:t>
            </a:r>
            <a:r>
              <a:rPr lang="en-US" dirty="0">
                <a:solidFill>
                  <a:srgbClr val="FFFFFF"/>
                </a:solidFill>
              </a:rPr>
              <a:t>Jews </a:t>
            </a:r>
            <a:r>
              <a:rPr lang="en-US" dirty="0" smtClean="0">
                <a:solidFill>
                  <a:srgbClr val="FFFFFF"/>
                </a:solidFill>
              </a:rPr>
              <a:t>who returned </a:t>
            </a:r>
            <a:r>
              <a:rPr lang="en-US" dirty="0">
                <a:solidFill>
                  <a:srgbClr val="FFFFFF"/>
                </a:solidFill>
              </a:rPr>
              <a:t>from Babylon to </a:t>
            </a:r>
            <a:r>
              <a:rPr lang="en-US" dirty="0" smtClean="0">
                <a:solidFill>
                  <a:srgbClr val="FFFFFF"/>
                </a:solidFill>
              </a:rPr>
              <a:t>Jerusalem</a:t>
            </a:r>
          </a:p>
          <a:p>
            <a:pPr>
              <a:buClr>
                <a:srgbClr val="FFFF00"/>
              </a:buClr>
            </a:pPr>
            <a:r>
              <a:rPr lang="en-US" dirty="0" smtClean="0">
                <a:solidFill>
                  <a:srgbClr val="FFFFFF"/>
                </a:solidFill>
              </a:rPr>
              <a:t>In seven months, they had built an altar of sacrifice</a:t>
            </a:r>
          </a:p>
          <a:p>
            <a:pPr>
              <a:buClr>
                <a:srgbClr val="FFFF00"/>
              </a:buClr>
            </a:pPr>
            <a:r>
              <a:rPr lang="en-US" dirty="0" smtClean="0">
                <a:solidFill>
                  <a:srgbClr val="FFFFFF"/>
                </a:solidFill>
              </a:rPr>
              <a:t>They had built their own houses &amp; enhanced them</a:t>
            </a:r>
            <a:endParaRPr lang="en-US" dirty="0" smtClean="0">
              <a:solidFill>
                <a:schemeClr val="bg1"/>
              </a:solidFill>
            </a:endParaRPr>
          </a:p>
          <a:p>
            <a:pPr>
              <a:buClr>
                <a:srgbClr val="FFFF00"/>
              </a:buClr>
            </a:pPr>
            <a:r>
              <a:rPr lang="en-US" dirty="0" smtClean="0">
                <a:solidFill>
                  <a:schemeClr val="accent6"/>
                </a:solidFill>
              </a:rPr>
              <a:t>But temple remained in ruins for 16 years</a:t>
            </a:r>
          </a:p>
          <a:p>
            <a:pPr>
              <a:buClr>
                <a:srgbClr val="FFFF00"/>
              </a:buClr>
            </a:pPr>
            <a:r>
              <a:rPr lang="en-US" dirty="0" smtClean="0">
                <a:solidFill>
                  <a:schemeClr val="bg1"/>
                </a:solidFill>
              </a:rPr>
              <a:t>Started building temple in 520 B.C.</a:t>
            </a:r>
          </a:p>
          <a:p>
            <a:pPr>
              <a:buClr>
                <a:srgbClr val="FFFF00"/>
              </a:buClr>
            </a:pPr>
            <a:r>
              <a:rPr lang="en-US" dirty="0" smtClean="0">
                <a:solidFill>
                  <a:schemeClr val="bg1"/>
                </a:solidFill>
              </a:rPr>
              <a:t>Finished building temple in 516 B.C.</a:t>
            </a:r>
          </a:p>
          <a:p>
            <a:pPr>
              <a:buClr>
                <a:srgbClr val="FFFF00"/>
              </a:buClr>
            </a:pPr>
            <a:r>
              <a:rPr lang="en-US" dirty="0" smtClean="0">
                <a:solidFill>
                  <a:schemeClr val="bg1"/>
                </a:solidFill>
              </a:rPr>
              <a:t>In that time (about 20 years), they worked to build their homes &amp; their lives, yet they failed to prosper</a:t>
            </a:r>
          </a:p>
          <a:p>
            <a:pPr>
              <a:buClr>
                <a:srgbClr val="FFFF00"/>
              </a:buClr>
            </a:pPr>
            <a:r>
              <a:rPr lang="en-US" dirty="0" smtClean="0">
                <a:solidFill>
                  <a:srgbClr val="FFFFFF"/>
                </a:solidFill>
              </a:rPr>
              <a:t>What were their priorities &amp; the results of such?</a:t>
            </a:r>
          </a:p>
        </p:txBody>
      </p:sp>
      <p:sp>
        <p:nvSpPr>
          <p:cNvPr id="5" name="TextBox 4"/>
          <p:cNvSpPr txBox="1"/>
          <p:nvPr/>
        </p:nvSpPr>
        <p:spPr>
          <a:xfrm>
            <a:off x="7271617" y="3660921"/>
            <a:ext cx="2042031" cy="430887"/>
          </a:xfrm>
          <a:prstGeom prst="rect">
            <a:avLst/>
          </a:prstGeom>
          <a:noFill/>
        </p:spPr>
        <p:txBody>
          <a:bodyPr wrap="square" rtlCol="0">
            <a:spAutoFit/>
          </a:bodyPr>
          <a:lstStyle/>
          <a:p>
            <a:r>
              <a:rPr lang="en-US" sz="2200" dirty="0" smtClean="0">
                <a:solidFill>
                  <a:srgbClr val="FFFF66"/>
                </a:solidFill>
                <a:latin typeface="Times New Roman"/>
                <a:cs typeface="Times New Roman"/>
              </a:rPr>
              <a:t>Pentagon/WTC</a:t>
            </a:r>
            <a:endParaRPr lang="en-US" sz="2200" dirty="0">
              <a:solidFill>
                <a:srgbClr val="FFFF66"/>
              </a:solidFill>
              <a:latin typeface="Times New Roman"/>
              <a:cs typeface="Times New Roman"/>
            </a:endParaRPr>
          </a:p>
        </p:txBody>
      </p:sp>
    </p:spTree>
    <p:extLst>
      <p:ext uri="{BB962C8B-B14F-4D97-AF65-F5344CB8AC3E}">
        <p14:creationId xmlns:p14="http://schemas.microsoft.com/office/powerpoint/2010/main" val="2473937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arn(inVertic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ipe(left)">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wipe(left)">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wipe(left)">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wipe(left)">
                                      <p:cBhvr>
                                        <p:cTn id="5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1650" y="33704"/>
            <a:ext cx="8992350" cy="6811866"/>
          </a:xfrm>
          <a:prstGeom prst="rect">
            <a:avLst/>
          </a:prstGeom>
          <a:noFill/>
        </p:spPr>
        <p:txBody>
          <a:bodyPr wrap="square" rtlCol="0">
            <a:spAutoFit/>
          </a:bodyPr>
          <a:lstStyle/>
          <a:p>
            <a:pPr>
              <a:lnSpc>
                <a:spcPct val="97000"/>
              </a:lnSpc>
            </a:pPr>
            <a:r>
              <a:rPr lang="en-US" sz="2800" b="1" baseline="30000" dirty="0" smtClean="0">
                <a:solidFill>
                  <a:schemeClr val="bg1"/>
                </a:solidFill>
                <a:latin typeface="Times New Roman"/>
                <a:cs typeface="Times New Roman"/>
              </a:rPr>
              <a:t>6</a:t>
            </a:r>
            <a:r>
              <a:rPr lang="en-US" sz="2800" b="1" baseline="30000" dirty="0">
                <a:solidFill>
                  <a:schemeClr val="bg1"/>
                </a:solidFill>
                <a:latin typeface="Times New Roman"/>
                <a:cs typeface="Times New Roman"/>
              </a:rPr>
              <a:t> </a:t>
            </a:r>
            <a:r>
              <a:rPr lang="en-US" sz="2800" dirty="0" smtClean="0">
                <a:solidFill>
                  <a:schemeClr val="bg1"/>
                </a:solidFill>
                <a:latin typeface="Times New Roman"/>
                <a:cs typeface="Times New Roman"/>
              </a:rPr>
              <a:t>You </a:t>
            </a:r>
            <a:r>
              <a:rPr lang="en-US" sz="2800" dirty="0">
                <a:solidFill>
                  <a:schemeClr val="bg1"/>
                </a:solidFill>
                <a:latin typeface="Times New Roman"/>
                <a:cs typeface="Times New Roman"/>
              </a:rPr>
              <a:t>have sown much, and bring in little</a:t>
            </a:r>
            <a:r>
              <a:rPr lang="en-US" sz="2800" dirty="0" smtClean="0">
                <a:solidFill>
                  <a:schemeClr val="bg1"/>
                </a:solidFill>
                <a:latin typeface="Times New Roman"/>
                <a:cs typeface="Times New Roman"/>
              </a:rPr>
              <a:t>; You </a:t>
            </a:r>
            <a:r>
              <a:rPr lang="en-US" sz="2800" dirty="0">
                <a:solidFill>
                  <a:schemeClr val="bg1"/>
                </a:solidFill>
                <a:latin typeface="Times New Roman"/>
                <a:cs typeface="Times New Roman"/>
              </a:rPr>
              <a:t>eat, but do not have enough</a:t>
            </a:r>
            <a:r>
              <a:rPr lang="en-US" sz="2800" dirty="0" smtClean="0">
                <a:solidFill>
                  <a:schemeClr val="bg1"/>
                </a:solidFill>
                <a:latin typeface="Times New Roman"/>
                <a:cs typeface="Times New Roman"/>
              </a:rPr>
              <a:t>; You </a:t>
            </a:r>
            <a:r>
              <a:rPr lang="en-US" sz="2800" dirty="0">
                <a:solidFill>
                  <a:schemeClr val="bg1"/>
                </a:solidFill>
                <a:latin typeface="Times New Roman"/>
                <a:cs typeface="Times New Roman"/>
              </a:rPr>
              <a:t>drink, but you are not filled with drink</a:t>
            </a:r>
            <a:r>
              <a:rPr lang="en-US" sz="2800" dirty="0" smtClean="0">
                <a:solidFill>
                  <a:schemeClr val="bg1"/>
                </a:solidFill>
                <a:latin typeface="Times New Roman"/>
                <a:cs typeface="Times New Roman"/>
              </a:rPr>
              <a:t>; You </a:t>
            </a:r>
            <a:r>
              <a:rPr lang="en-US" sz="2800" dirty="0">
                <a:solidFill>
                  <a:schemeClr val="bg1"/>
                </a:solidFill>
                <a:latin typeface="Times New Roman"/>
                <a:cs typeface="Times New Roman"/>
              </a:rPr>
              <a:t>clothe yourselves, but no one is warm</a:t>
            </a:r>
            <a:r>
              <a:rPr lang="en-US" sz="2800" dirty="0" smtClean="0">
                <a:solidFill>
                  <a:schemeClr val="bg1"/>
                </a:solidFill>
                <a:latin typeface="Times New Roman"/>
                <a:cs typeface="Times New Roman"/>
              </a:rPr>
              <a:t>; And </a:t>
            </a:r>
            <a:r>
              <a:rPr lang="en-US" sz="2800" dirty="0">
                <a:solidFill>
                  <a:schemeClr val="bg1"/>
                </a:solidFill>
                <a:latin typeface="Times New Roman"/>
                <a:cs typeface="Times New Roman"/>
              </a:rPr>
              <a:t>he who earns wages</a:t>
            </a:r>
            <a:r>
              <a:rPr lang="en-US" sz="2800" dirty="0" smtClean="0">
                <a:solidFill>
                  <a:schemeClr val="bg1"/>
                </a:solidFill>
                <a:latin typeface="Times New Roman"/>
                <a:cs typeface="Times New Roman"/>
              </a:rPr>
              <a:t>, Earns </a:t>
            </a:r>
            <a:r>
              <a:rPr lang="en-US" sz="2800" dirty="0">
                <a:solidFill>
                  <a:schemeClr val="bg1"/>
                </a:solidFill>
                <a:latin typeface="Times New Roman"/>
                <a:cs typeface="Times New Roman"/>
              </a:rPr>
              <a:t>wages to put into a bag with holes</a:t>
            </a:r>
            <a:r>
              <a:rPr lang="en-US" sz="2800" dirty="0" smtClean="0">
                <a:solidFill>
                  <a:schemeClr val="bg1"/>
                </a:solidFill>
                <a:latin typeface="Times New Roman"/>
                <a:cs typeface="Times New Roman"/>
              </a:rPr>
              <a:t>. </a:t>
            </a:r>
            <a:r>
              <a:rPr lang="en-US" sz="2800" b="1" baseline="30000" dirty="0" smtClean="0">
                <a:solidFill>
                  <a:schemeClr val="bg1"/>
                </a:solidFill>
                <a:latin typeface="Times New Roman"/>
                <a:cs typeface="Times New Roman"/>
              </a:rPr>
              <a:t>7</a:t>
            </a:r>
            <a:r>
              <a:rPr lang="en-US" sz="2800" b="1" baseline="30000" dirty="0">
                <a:solidFill>
                  <a:schemeClr val="bg1"/>
                </a:solidFill>
                <a:latin typeface="Times New Roman"/>
                <a:cs typeface="Times New Roman"/>
              </a:rPr>
              <a:t> </a:t>
            </a:r>
            <a:r>
              <a:rPr lang="en-US" sz="2800" dirty="0">
                <a:solidFill>
                  <a:schemeClr val="bg1"/>
                </a:solidFill>
                <a:latin typeface="Times New Roman"/>
                <a:cs typeface="Times New Roman"/>
              </a:rPr>
              <a:t>Thus says the Lord of hosts: “Consider your ways! </a:t>
            </a:r>
            <a:r>
              <a:rPr lang="en-US" sz="2800" b="1" baseline="30000" dirty="0">
                <a:solidFill>
                  <a:schemeClr val="bg1"/>
                </a:solidFill>
                <a:latin typeface="Times New Roman"/>
                <a:cs typeface="Times New Roman"/>
              </a:rPr>
              <a:t>8 </a:t>
            </a:r>
            <a:r>
              <a:rPr lang="en-US" sz="2800" dirty="0">
                <a:solidFill>
                  <a:schemeClr val="bg1"/>
                </a:solidFill>
                <a:latin typeface="Times New Roman"/>
                <a:cs typeface="Times New Roman"/>
              </a:rPr>
              <a:t>Go up to the mountains and bring wood and build the temple, that I may take pleasure in it and be glorified,” says the Lord. </a:t>
            </a:r>
            <a:r>
              <a:rPr lang="en-US" sz="2800" b="1" baseline="30000" dirty="0">
                <a:solidFill>
                  <a:schemeClr val="bg1"/>
                </a:solidFill>
                <a:latin typeface="Times New Roman"/>
                <a:cs typeface="Times New Roman"/>
              </a:rPr>
              <a:t>9 </a:t>
            </a:r>
            <a:r>
              <a:rPr lang="en-US" sz="2800" dirty="0">
                <a:solidFill>
                  <a:schemeClr val="bg1"/>
                </a:solidFill>
                <a:latin typeface="Times New Roman"/>
                <a:cs typeface="Times New Roman"/>
              </a:rPr>
              <a:t>“You looked for much, but indeed it came to little; and when you brought it home, I blew it away. Why?” says the Lord of hosts. “Because of My house that is in ruins, while every one of you runs to his own house. </a:t>
            </a:r>
            <a:r>
              <a:rPr lang="en-US" sz="2800" b="1" baseline="30000" dirty="0">
                <a:solidFill>
                  <a:schemeClr val="bg1"/>
                </a:solidFill>
                <a:latin typeface="Times New Roman"/>
                <a:cs typeface="Times New Roman"/>
              </a:rPr>
              <a:t>10 </a:t>
            </a:r>
            <a:r>
              <a:rPr lang="en-US" sz="2800" dirty="0">
                <a:solidFill>
                  <a:schemeClr val="bg1"/>
                </a:solidFill>
                <a:latin typeface="Times New Roman"/>
                <a:cs typeface="Times New Roman"/>
              </a:rPr>
              <a:t>Therefore the heavens above you withhold the dew, and the earth withholds its fruit. </a:t>
            </a:r>
            <a:r>
              <a:rPr lang="en-US" sz="2800" b="1" baseline="30000" dirty="0">
                <a:solidFill>
                  <a:schemeClr val="bg1"/>
                </a:solidFill>
                <a:latin typeface="Times New Roman"/>
                <a:cs typeface="Times New Roman"/>
              </a:rPr>
              <a:t>11 </a:t>
            </a:r>
            <a:r>
              <a:rPr lang="en-US" sz="2800" dirty="0">
                <a:solidFill>
                  <a:schemeClr val="bg1"/>
                </a:solidFill>
                <a:latin typeface="Times New Roman"/>
                <a:cs typeface="Times New Roman"/>
              </a:rPr>
              <a:t>For I called for a drought on the land and the mountains, on the grain and the new wine and the oil, on whatever the ground brings forth, on men and livestock, and on all the labor of your hands.</a:t>
            </a:r>
            <a:r>
              <a:rPr lang="en-US" sz="3000" dirty="0" smtClean="0">
                <a:solidFill>
                  <a:schemeClr val="bg1"/>
                </a:solidFill>
                <a:latin typeface="Times New Roman"/>
                <a:cs typeface="Times New Roman"/>
              </a:rPr>
              <a:t>”           --- </a:t>
            </a:r>
            <a:r>
              <a:rPr lang="en-US" sz="3000" b="1" i="1" dirty="0" smtClean="0">
                <a:solidFill>
                  <a:srgbClr val="FFFF00"/>
                </a:solidFill>
                <a:latin typeface="Times New Roman"/>
                <a:cs typeface="Times New Roman"/>
              </a:rPr>
              <a:t>Haggai 1:6-11</a:t>
            </a:r>
            <a:r>
              <a:rPr lang="en-US" sz="3000" b="1" dirty="0" smtClean="0">
                <a:solidFill>
                  <a:srgbClr val="FFFF00"/>
                </a:solidFill>
                <a:latin typeface="Times New Roman"/>
                <a:cs typeface="Times New Roman"/>
              </a:rPr>
              <a:t> </a:t>
            </a:r>
            <a:r>
              <a:rPr lang="en-US" sz="3000" dirty="0" smtClean="0">
                <a:solidFill>
                  <a:srgbClr val="FFFFFF"/>
                </a:solidFill>
                <a:latin typeface="Times New Roman"/>
                <a:cs typeface="Times New Roman"/>
              </a:rPr>
              <a:t>---</a:t>
            </a:r>
            <a:endParaRPr lang="en-US" sz="3000" dirty="0">
              <a:solidFill>
                <a:schemeClr val="bg1"/>
              </a:solidFill>
              <a:latin typeface="Times New Roman"/>
              <a:cs typeface="Times New Roman"/>
            </a:endParaRPr>
          </a:p>
        </p:txBody>
      </p:sp>
    </p:spTree>
    <p:extLst>
      <p:ext uri="{BB962C8B-B14F-4D97-AF65-F5344CB8AC3E}">
        <p14:creationId xmlns:p14="http://schemas.microsoft.com/office/powerpoint/2010/main" val="21875744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514"/>
            <a:ext cx="9144000" cy="874342"/>
          </a:xfrm>
        </p:spPr>
        <p:txBody>
          <a:bodyPr>
            <a:noAutofit/>
          </a:bodyPr>
          <a:lstStyle/>
          <a:p>
            <a:r>
              <a:rPr lang="en-US" sz="4200" b="1" dirty="0" smtClean="0">
                <a:solidFill>
                  <a:srgbClr val="FFFF00"/>
                </a:solidFill>
              </a:rPr>
              <a:t>Fleshly Seeking That Produces Nothing</a:t>
            </a:r>
            <a:endParaRPr lang="en-US" sz="4200" b="1" dirty="0">
              <a:solidFill>
                <a:srgbClr val="FFFF00"/>
              </a:solidFill>
            </a:endParaRPr>
          </a:p>
        </p:txBody>
      </p:sp>
      <p:sp>
        <p:nvSpPr>
          <p:cNvPr id="4" name="Content Placeholder 3"/>
          <p:cNvSpPr>
            <a:spLocks noGrp="1"/>
          </p:cNvSpPr>
          <p:nvPr>
            <p:ph sz="half" idx="1"/>
          </p:nvPr>
        </p:nvSpPr>
        <p:spPr>
          <a:xfrm>
            <a:off x="105842" y="876856"/>
            <a:ext cx="4451372" cy="5981144"/>
          </a:xfrm>
        </p:spPr>
        <p:txBody>
          <a:bodyPr>
            <a:normAutofit fontScale="85000" lnSpcReduction="10000"/>
          </a:bodyPr>
          <a:lstStyle/>
          <a:p>
            <a:pPr>
              <a:lnSpc>
                <a:spcPct val="110000"/>
              </a:lnSpc>
              <a:spcBef>
                <a:spcPts val="0"/>
              </a:spcBef>
              <a:spcAft>
                <a:spcPts val="1000"/>
              </a:spcAft>
              <a:buClr>
                <a:srgbClr val="FFFF00"/>
              </a:buClr>
            </a:pPr>
            <a:r>
              <a:rPr lang="en-US" sz="3800" b="1" u="sng" dirty="0" smtClean="0">
                <a:solidFill>
                  <a:schemeClr val="bg1"/>
                </a:solidFill>
              </a:rPr>
              <a:t>Materialism</a:t>
            </a:r>
          </a:p>
          <a:p>
            <a:pPr lvl="1">
              <a:lnSpc>
                <a:spcPct val="110000"/>
              </a:lnSpc>
              <a:spcBef>
                <a:spcPts val="0"/>
              </a:spcBef>
              <a:spcAft>
                <a:spcPts val="1000"/>
              </a:spcAft>
              <a:buClr>
                <a:schemeClr val="accent5">
                  <a:lumMod val="60000"/>
                  <a:lumOff val="40000"/>
                </a:schemeClr>
              </a:buClr>
              <a:defRPr/>
            </a:pPr>
            <a:r>
              <a:rPr lang="en-US" sz="3300" dirty="0">
                <a:solidFill>
                  <a:srgbClr val="FFFF66"/>
                </a:solidFill>
              </a:rPr>
              <a:t>Matt. 6:19-</a:t>
            </a:r>
            <a:r>
              <a:rPr lang="en-US" sz="3300" dirty="0" smtClean="0">
                <a:solidFill>
                  <a:srgbClr val="FFFF66"/>
                </a:solidFill>
              </a:rPr>
              <a:t>21; 19:23-24</a:t>
            </a:r>
            <a:endParaRPr lang="en-US" sz="3300" dirty="0">
              <a:solidFill>
                <a:srgbClr val="FFFF66"/>
              </a:solidFill>
            </a:endParaRPr>
          </a:p>
          <a:p>
            <a:pPr lvl="1">
              <a:lnSpc>
                <a:spcPct val="110000"/>
              </a:lnSpc>
              <a:spcBef>
                <a:spcPts val="0"/>
              </a:spcBef>
              <a:spcAft>
                <a:spcPts val="1000"/>
              </a:spcAft>
              <a:buClr>
                <a:schemeClr val="accent5">
                  <a:lumMod val="60000"/>
                  <a:lumOff val="40000"/>
                </a:schemeClr>
              </a:buClr>
              <a:defRPr/>
            </a:pPr>
            <a:r>
              <a:rPr lang="en-US" sz="3300" dirty="0">
                <a:solidFill>
                  <a:srgbClr val="FFFF66"/>
                </a:solidFill>
              </a:rPr>
              <a:t>Luke 12:</a:t>
            </a:r>
            <a:r>
              <a:rPr lang="en-US" sz="3300" dirty="0" smtClean="0">
                <a:solidFill>
                  <a:srgbClr val="FFFF66"/>
                </a:solidFill>
              </a:rPr>
              <a:t>15-21</a:t>
            </a:r>
            <a:endParaRPr lang="en-US" sz="3300" dirty="0">
              <a:solidFill>
                <a:srgbClr val="FFFF66"/>
              </a:solidFill>
            </a:endParaRPr>
          </a:p>
          <a:p>
            <a:pPr lvl="1">
              <a:lnSpc>
                <a:spcPct val="110000"/>
              </a:lnSpc>
              <a:spcBef>
                <a:spcPts val="0"/>
              </a:spcBef>
              <a:spcAft>
                <a:spcPts val="1000"/>
              </a:spcAft>
              <a:buClr>
                <a:schemeClr val="accent5">
                  <a:lumMod val="60000"/>
                  <a:lumOff val="40000"/>
                </a:schemeClr>
              </a:buClr>
              <a:defRPr/>
            </a:pPr>
            <a:r>
              <a:rPr lang="en-US" sz="3300" dirty="0">
                <a:solidFill>
                  <a:srgbClr val="FFFF66"/>
                </a:solidFill>
              </a:rPr>
              <a:t>1 Tim. 6:6-10, 17-19</a:t>
            </a:r>
          </a:p>
          <a:p>
            <a:pPr lvl="1">
              <a:lnSpc>
                <a:spcPct val="110000"/>
              </a:lnSpc>
              <a:spcBef>
                <a:spcPts val="0"/>
              </a:spcBef>
              <a:spcAft>
                <a:spcPts val="1000"/>
              </a:spcAft>
              <a:buClr>
                <a:schemeClr val="accent5">
                  <a:lumMod val="60000"/>
                  <a:lumOff val="40000"/>
                </a:schemeClr>
              </a:buClr>
              <a:defRPr/>
            </a:pPr>
            <a:r>
              <a:rPr lang="en-US" sz="3300" dirty="0">
                <a:solidFill>
                  <a:schemeClr val="accent6"/>
                </a:solidFill>
              </a:rPr>
              <a:t>Answer:</a:t>
            </a:r>
            <a:r>
              <a:rPr lang="en-US" sz="3300" dirty="0">
                <a:solidFill>
                  <a:srgbClr val="FFFFFF"/>
                </a:solidFill>
              </a:rPr>
              <a:t> </a:t>
            </a:r>
            <a:r>
              <a:rPr lang="en-US" sz="3300" dirty="0">
                <a:solidFill>
                  <a:srgbClr val="FFFF66"/>
                </a:solidFill>
              </a:rPr>
              <a:t>Matt. 16:26</a:t>
            </a:r>
          </a:p>
          <a:p>
            <a:pPr>
              <a:lnSpc>
                <a:spcPct val="110000"/>
              </a:lnSpc>
              <a:spcBef>
                <a:spcPts val="0"/>
              </a:spcBef>
              <a:spcAft>
                <a:spcPts val="1000"/>
              </a:spcAft>
              <a:buClr>
                <a:srgbClr val="FFFF00"/>
              </a:buClr>
            </a:pPr>
            <a:r>
              <a:rPr lang="en-US" sz="3800" b="1" u="sng" dirty="0" smtClean="0">
                <a:solidFill>
                  <a:schemeClr val="bg1"/>
                </a:solidFill>
              </a:rPr>
              <a:t>Sexual Sins</a:t>
            </a:r>
          </a:p>
          <a:p>
            <a:pPr lvl="1">
              <a:lnSpc>
                <a:spcPct val="110000"/>
              </a:lnSpc>
              <a:spcBef>
                <a:spcPts val="0"/>
              </a:spcBef>
              <a:spcAft>
                <a:spcPts val="1000"/>
              </a:spcAft>
              <a:buClr>
                <a:schemeClr val="accent5">
                  <a:lumMod val="60000"/>
                  <a:lumOff val="40000"/>
                </a:schemeClr>
              </a:buClr>
            </a:pPr>
            <a:r>
              <a:rPr lang="en-US" sz="3300" dirty="0" smtClean="0">
                <a:solidFill>
                  <a:srgbClr val="FFFF66"/>
                </a:solidFill>
                <a:latin typeface="Times New Roman" charset="0"/>
              </a:rPr>
              <a:t>Prov. 2:10-19</a:t>
            </a:r>
          </a:p>
          <a:p>
            <a:pPr lvl="1">
              <a:lnSpc>
                <a:spcPct val="110000"/>
              </a:lnSpc>
              <a:spcBef>
                <a:spcPts val="0"/>
              </a:spcBef>
              <a:spcAft>
                <a:spcPts val="1000"/>
              </a:spcAft>
              <a:buClr>
                <a:schemeClr val="accent5">
                  <a:lumMod val="60000"/>
                  <a:lumOff val="40000"/>
                </a:schemeClr>
              </a:buClr>
            </a:pPr>
            <a:r>
              <a:rPr lang="en-US" sz="3300" dirty="0" smtClean="0">
                <a:solidFill>
                  <a:srgbClr val="FFFF66"/>
                </a:solidFill>
                <a:latin typeface="Times New Roman" charset="0"/>
              </a:rPr>
              <a:t>Prov. 5:7-13; 6:23-33</a:t>
            </a:r>
          </a:p>
          <a:p>
            <a:pPr lvl="1">
              <a:lnSpc>
                <a:spcPct val="110000"/>
              </a:lnSpc>
              <a:spcBef>
                <a:spcPts val="0"/>
              </a:spcBef>
              <a:spcAft>
                <a:spcPts val="1000"/>
              </a:spcAft>
              <a:buClr>
                <a:schemeClr val="accent5">
                  <a:lumMod val="60000"/>
                  <a:lumOff val="40000"/>
                </a:schemeClr>
              </a:buClr>
            </a:pPr>
            <a:r>
              <a:rPr lang="en-US" sz="3300" dirty="0" smtClean="0">
                <a:solidFill>
                  <a:srgbClr val="FFFF66"/>
                </a:solidFill>
                <a:latin typeface="Times New Roman" charset="0"/>
              </a:rPr>
              <a:t>Eccl. 7:26</a:t>
            </a:r>
          </a:p>
          <a:p>
            <a:pPr lvl="1">
              <a:lnSpc>
                <a:spcPct val="110000"/>
              </a:lnSpc>
              <a:spcBef>
                <a:spcPts val="0"/>
              </a:spcBef>
              <a:spcAft>
                <a:spcPts val="1000"/>
              </a:spcAft>
              <a:buClr>
                <a:schemeClr val="accent5">
                  <a:lumMod val="60000"/>
                  <a:lumOff val="40000"/>
                </a:schemeClr>
              </a:buClr>
            </a:pPr>
            <a:r>
              <a:rPr lang="en-US" sz="3300" dirty="0" smtClean="0">
                <a:solidFill>
                  <a:srgbClr val="F79646"/>
                </a:solidFill>
                <a:latin typeface="Times New Roman" charset="0"/>
              </a:rPr>
              <a:t>Answer:</a:t>
            </a:r>
            <a:r>
              <a:rPr lang="en-US" sz="3300" dirty="0" smtClean="0">
                <a:solidFill>
                  <a:srgbClr val="FFFFFF"/>
                </a:solidFill>
                <a:latin typeface="Times New Roman" charset="0"/>
              </a:rPr>
              <a:t> </a:t>
            </a:r>
            <a:r>
              <a:rPr lang="en-US" sz="3300" dirty="0" smtClean="0">
                <a:solidFill>
                  <a:srgbClr val="FFFF66"/>
                </a:solidFill>
                <a:latin typeface="Times New Roman" charset="0"/>
              </a:rPr>
              <a:t>1 Thess. 4:3-6</a:t>
            </a:r>
            <a:endParaRPr lang="en-US" sz="3300" dirty="0">
              <a:solidFill>
                <a:srgbClr val="FFFF66"/>
              </a:solidFill>
            </a:endParaRPr>
          </a:p>
        </p:txBody>
      </p:sp>
      <p:sp>
        <p:nvSpPr>
          <p:cNvPr id="5" name="Content Placeholder 4"/>
          <p:cNvSpPr>
            <a:spLocks noGrp="1"/>
          </p:cNvSpPr>
          <p:nvPr>
            <p:ph sz="half" idx="2"/>
          </p:nvPr>
        </p:nvSpPr>
        <p:spPr>
          <a:xfrm>
            <a:off x="4769159" y="876856"/>
            <a:ext cx="4242537" cy="5981144"/>
          </a:xfrm>
        </p:spPr>
        <p:txBody>
          <a:bodyPr>
            <a:noAutofit/>
          </a:bodyPr>
          <a:lstStyle/>
          <a:p>
            <a:pPr>
              <a:spcBef>
                <a:spcPts val="0"/>
              </a:spcBef>
              <a:spcAft>
                <a:spcPts val="1000"/>
              </a:spcAft>
              <a:buClr>
                <a:srgbClr val="FFFF00"/>
              </a:buClr>
            </a:pPr>
            <a:r>
              <a:rPr lang="en-US" sz="3200" b="1" u="sng" dirty="0" smtClean="0">
                <a:solidFill>
                  <a:schemeClr val="bg1"/>
                </a:solidFill>
              </a:rPr>
              <a:t>Pleasure</a:t>
            </a:r>
          </a:p>
          <a:p>
            <a:pPr lvl="1">
              <a:spcBef>
                <a:spcPts val="0"/>
              </a:spcBef>
              <a:spcAft>
                <a:spcPts val="1000"/>
              </a:spcAft>
              <a:buClr>
                <a:schemeClr val="accent5">
                  <a:lumMod val="60000"/>
                  <a:lumOff val="40000"/>
                </a:schemeClr>
              </a:buClr>
            </a:pPr>
            <a:r>
              <a:rPr lang="en-US" sz="2800" dirty="0" smtClean="0">
                <a:solidFill>
                  <a:srgbClr val="FFFF66"/>
                </a:solidFill>
                <a:latin typeface="Times New Roman" charset="0"/>
              </a:rPr>
              <a:t>Eccl. 2:1-11</a:t>
            </a:r>
          </a:p>
          <a:p>
            <a:pPr lvl="1">
              <a:spcBef>
                <a:spcPts val="0"/>
              </a:spcBef>
              <a:spcAft>
                <a:spcPts val="1000"/>
              </a:spcAft>
              <a:buClr>
                <a:schemeClr val="accent5">
                  <a:lumMod val="60000"/>
                  <a:lumOff val="40000"/>
                </a:schemeClr>
              </a:buClr>
            </a:pPr>
            <a:r>
              <a:rPr lang="en-US" sz="2800" dirty="0" smtClean="0">
                <a:solidFill>
                  <a:srgbClr val="FFFF66"/>
                </a:solidFill>
                <a:latin typeface="Times New Roman" charset="0"/>
              </a:rPr>
              <a:t>Eccl. 7:2-6</a:t>
            </a:r>
          </a:p>
          <a:p>
            <a:pPr lvl="1">
              <a:spcBef>
                <a:spcPts val="0"/>
              </a:spcBef>
              <a:spcAft>
                <a:spcPts val="1000"/>
              </a:spcAft>
              <a:buClr>
                <a:schemeClr val="accent5">
                  <a:lumMod val="60000"/>
                  <a:lumOff val="40000"/>
                </a:schemeClr>
              </a:buClr>
            </a:pPr>
            <a:r>
              <a:rPr lang="en-US" sz="2800" dirty="0" smtClean="0">
                <a:solidFill>
                  <a:srgbClr val="FFFF66"/>
                </a:solidFill>
                <a:latin typeface="Times New Roman" charset="0"/>
              </a:rPr>
              <a:t>Prov. 14:13</a:t>
            </a:r>
          </a:p>
          <a:p>
            <a:pPr lvl="1">
              <a:spcBef>
                <a:spcPts val="0"/>
              </a:spcBef>
              <a:spcAft>
                <a:spcPts val="1000"/>
              </a:spcAft>
              <a:buClr>
                <a:schemeClr val="accent5">
                  <a:lumMod val="60000"/>
                  <a:lumOff val="40000"/>
                </a:schemeClr>
              </a:buClr>
            </a:pPr>
            <a:r>
              <a:rPr lang="en-US" sz="2800" dirty="0" smtClean="0">
                <a:solidFill>
                  <a:srgbClr val="F79646"/>
                </a:solidFill>
                <a:latin typeface="Times New Roman" charset="0"/>
              </a:rPr>
              <a:t>Answer:</a:t>
            </a:r>
            <a:r>
              <a:rPr lang="en-US" sz="2800" dirty="0" smtClean="0">
                <a:solidFill>
                  <a:srgbClr val="FFFFFF"/>
                </a:solidFill>
                <a:latin typeface="Times New Roman" charset="0"/>
              </a:rPr>
              <a:t> </a:t>
            </a:r>
            <a:r>
              <a:rPr lang="en-US" sz="2800" dirty="0" smtClean="0">
                <a:solidFill>
                  <a:srgbClr val="FFFF66"/>
                </a:solidFill>
                <a:latin typeface="Times New Roman" charset="0"/>
              </a:rPr>
              <a:t>Luke 8:14-15</a:t>
            </a:r>
            <a:endParaRPr lang="en-US" sz="2800" dirty="0" smtClean="0">
              <a:solidFill>
                <a:srgbClr val="FFFF66"/>
              </a:solidFill>
            </a:endParaRPr>
          </a:p>
          <a:p>
            <a:pPr>
              <a:spcBef>
                <a:spcPts val="0"/>
              </a:spcBef>
              <a:spcAft>
                <a:spcPts val="1000"/>
              </a:spcAft>
              <a:buClr>
                <a:srgbClr val="FFFF00"/>
              </a:buClr>
            </a:pPr>
            <a:r>
              <a:rPr lang="en-US" sz="3200" b="1" u="sng" dirty="0" smtClean="0">
                <a:solidFill>
                  <a:schemeClr val="bg1"/>
                </a:solidFill>
              </a:rPr>
              <a:t>Worldly Power</a:t>
            </a:r>
          </a:p>
          <a:p>
            <a:pPr lvl="1">
              <a:spcBef>
                <a:spcPts val="0"/>
              </a:spcBef>
              <a:spcAft>
                <a:spcPts val="1000"/>
              </a:spcAft>
              <a:buClr>
                <a:schemeClr val="accent5">
                  <a:lumMod val="60000"/>
                  <a:lumOff val="40000"/>
                </a:schemeClr>
              </a:buClr>
            </a:pPr>
            <a:r>
              <a:rPr lang="en-US" sz="2800" dirty="0" smtClean="0">
                <a:solidFill>
                  <a:srgbClr val="FFFF66"/>
                </a:solidFill>
                <a:latin typeface="Times New Roman" charset="0"/>
              </a:rPr>
              <a:t>1 Jn. 2:15-17</a:t>
            </a:r>
          </a:p>
          <a:p>
            <a:pPr lvl="1">
              <a:spcBef>
                <a:spcPts val="0"/>
              </a:spcBef>
              <a:spcAft>
                <a:spcPts val="1000"/>
              </a:spcAft>
              <a:buClr>
                <a:schemeClr val="accent5">
                  <a:lumMod val="60000"/>
                  <a:lumOff val="40000"/>
                </a:schemeClr>
              </a:buClr>
            </a:pPr>
            <a:r>
              <a:rPr lang="en-US" sz="2800" dirty="0" smtClean="0">
                <a:solidFill>
                  <a:srgbClr val="FFFF66"/>
                </a:solidFill>
                <a:latin typeface="Times New Roman" charset="0"/>
              </a:rPr>
              <a:t>Prov. 25:27-28</a:t>
            </a:r>
          </a:p>
          <a:p>
            <a:pPr lvl="1">
              <a:spcBef>
                <a:spcPts val="0"/>
              </a:spcBef>
              <a:spcAft>
                <a:spcPts val="1000"/>
              </a:spcAft>
              <a:buClr>
                <a:schemeClr val="accent5">
                  <a:lumMod val="60000"/>
                  <a:lumOff val="40000"/>
                </a:schemeClr>
              </a:buClr>
            </a:pPr>
            <a:r>
              <a:rPr lang="en-US" sz="2800" dirty="0" smtClean="0">
                <a:solidFill>
                  <a:srgbClr val="FFFF66"/>
                </a:solidFill>
                <a:latin typeface="Times New Roman" charset="0"/>
              </a:rPr>
              <a:t>Mark 10:35-44</a:t>
            </a:r>
          </a:p>
          <a:p>
            <a:pPr lvl="1">
              <a:spcBef>
                <a:spcPts val="0"/>
              </a:spcBef>
              <a:spcAft>
                <a:spcPts val="1000"/>
              </a:spcAft>
              <a:buClr>
                <a:schemeClr val="accent5">
                  <a:lumMod val="60000"/>
                  <a:lumOff val="40000"/>
                </a:schemeClr>
              </a:buClr>
            </a:pPr>
            <a:r>
              <a:rPr lang="en-US" sz="2800" dirty="0" smtClean="0">
                <a:solidFill>
                  <a:srgbClr val="F79646"/>
                </a:solidFill>
                <a:latin typeface="Times New Roman" charset="0"/>
              </a:rPr>
              <a:t>Answer:</a:t>
            </a:r>
            <a:r>
              <a:rPr lang="en-US" sz="2800" dirty="0" smtClean="0">
                <a:solidFill>
                  <a:srgbClr val="FFFFFF"/>
                </a:solidFill>
                <a:latin typeface="Times New Roman" charset="0"/>
              </a:rPr>
              <a:t> </a:t>
            </a:r>
            <a:r>
              <a:rPr lang="en-US" sz="2800" dirty="0" smtClean="0">
                <a:solidFill>
                  <a:srgbClr val="FFFF66"/>
                </a:solidFill>
                <a:latin typeface="Times New Roman" charset="0"/>
              </a:rPr>
              <a:t>James 4:10</a:t>
            </a:r>
            <a:endParaRPr lang="en-US" sz="2800" dirty="0">
              <a:solidFill>
                <a:srgbClr val="FFFF66"/>
              </a:solidFill>
            </a:endParaRPr>
          </a:p>
        </p:txBody>
      </p:sp>
    </p:spTree>
    <p:extLst>
      <p:ext uri="{BB962C8B-B14F-4D97-AF65-F5344CB8AC3E}">
        <p14:creationId xmlns:p14="http://schemas.microsoft.com/office/powerpoint/2010/main" val="35453085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p:cTn id="63"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64"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 calcmode="lin" valueType="num">
                                      <p:cBhvr>
                                        <p:cTn id="70" dur="1000" fill="hold"/>
                                        <p:tgtEl>
                                          <p:spTgt spid="4">
                                            <p:txEl>
                                              <p:pRg st="9" end="9"/>
                                            </p:txEl>
                                          </p:spTgt>
                                        </p:tgtEl>
                                        <p:attrNameLst>
                                          <p:attrName>ppt_w</p:attrName>
                                        </p:attrNameLst>
                                      </p:cBhvr>
                                      <p:tavLst>
                                        <p:tav tm="0">
                                          <p:val>
                                            <p:strVal val="#ppt_w*0.70"/>
                                          </p:val>
                                        </p:tav>
                                        <p:tav tm="100000">
                                          <p:val>
                                            <p:strVal val="#ppt_w"/>
                                          </p:val>
                                        </p:tav>
                                      </p:tavLst>
                                    </p:anim>
                                    <p:anim calcmode="lin" valueType="num">
                                      <p:cBhvr>
                                        <p:cTn id="71" dur="10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4">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5">
                                            <p:txEl>
                                              <p:pRg st="0" end="0"/>
                                            </p:txEl>
                                          </p:spTgt>
                                        </p:tgtEl>
                                        <p:attrNameLst>
                                          <p:attrName>style.visibility</p:attrName>
                                        </p:attrNameLst>
                                      </p:cBhvr>
                                      <p:to>
                                        <p:strVal val="visible"/>
                                      </p:to>
                                    </p:set>
                                    <p:anim calcmode="lin" valueType="num">
                                      <p:cBhvr>
                                        <p:cTn id="7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7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79" dur="1000"/>
                                        <p:tgtEl>
                                          <p:spTgt spid="5">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5">
                                            <p:txEl>
                                              <p:pRg st="1" end="1"/>
                                            </p:txEl>
                                          </p:spTgt>
                                        </p:tgtEl>
                                        <p:attrNameLst>
                                          <p:attrName>style.visibility</p:attrName>
                                        </p:attrNameLst>
                                      </p:cBhvr>
                                      <p:to>
                                        <p:strVal val="visible"/>
                                      </p:to>
                                    </p:set>
                                    <p:anim calcmode="lin" valueType="num">
                                      <p:cBhvr>
                                        <p:cTn id="8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8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86" dur="1000"/>
                                        <p:tgtEl>
                                          <p:spTgt spid="5">
                                            <p:txEl>
                                              <p:pRg st="1" end="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5">
                                            <p:txEl>
                                              <p:pRg st="2" end="2"/>
                                            </p:txEl>
                                          </p:spTgt>
                                        </p:tgtEl>
                                        <p:attrNameLst>
                                          <p:attrName>style.visibility</p:attrName>
                                        </p:attrNameLst>
                                      </p:cBhvr>
                                      <p:to>
                                        <p:strVal val="visible"/>
                                      </p:to>
                                    </p:set>
                                    <p:anim calcmode="lin" valueType="num">
                                      <p:cBhvr>
                                        <p:cTn id="9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9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93" dur="1000"/>
                                        <p:tgtEl>
                                          <p:spTgt spid="5">
                                            <p:txEl>
                                              <p:pRg st="2" end="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5">
                                            <p:txEl>
                                              <p:pRg st="3" end="3"/>
                                            </p:txEl>
                                          </p:spTgt>
                                        </p:tgtEl>
                                        <p:attrNameLst>
                                          <p:attrName>style.visibility</p:attrName>
                                        </p:attrNameLst>
                                      </p:cBhvr>
                                      <p:to>
                                        <p:strVal val="visible"/>
                                      </p:to>
                                    </p:set>
                                    <p:anim calcmode="lin" valueType="num">
                                      <p:cBhvr>
                                        <p:cTn id="9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9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00" dur="1000"/>
                                        <p:tgtEl>
                                          <p:spTgt spid="5">
                                            <p:txEl>
                                              <p:pRg st="3" end="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5">
                                            <p:txEl>
                                              <p:pRg st="4" end="4"/>
                                            </p:txEl>
                                          </p:spTgt>
                                        </p:tgtEl>
                                        <p:attrNameLst>
                                          <p:attrName>style.visibility</p:attrName>
                                        </p:attrNameLst>
                                      </p:cBhvr>
                                      <p:to>
                                        <p:strVal val="visible"/>
                                      </p:to>
                                    </p:set>
                                    <p:anim calcmode="lin" valueType="num">
                                      <p:cBhvr>
                                        <p:cTn id="105"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10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107" dur="1000"/>
                                        <p:tgtEl>
                                          <p:spTgt spid="5">
                                            <p:txEl>
                                              <p:pRg st="4" end="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5" presetClass="entr" presetSubtype="0" fill="hold" grpId="0" nodeType="clickEffect">
                                  <p:stCondLst>
                                    <p:cond delay="0"/>
                                  </p:stCondLst>
                                  <p:childTnLst>
                                    <p:set>
                                      <p:cBhvr>
                                        <p:cTn id="111" dur="1" fill="hold">
                                          <p:stCondLst>
                                            <p:cond delay="0"/>
                                          </p:stCondLst>
                                        </p:cTn>
                                        <p:tgtEl>
                                          <p:spTgt spid="5">
                                            <p:txEl>
                                              <p:pRg st="5" end="5"/>
                                            </p:txEl>
                                          </p:spTgt>
                                        </p:tgtEl>
                                        <p:attrNameLst>
                                          <p:attrName>style.visibility</p:attrName>
                                        </p:attrNameLst>
                                      </p:cBhvr>
                                      <p:to>
                                        <p:strVal val="visible"/>
                                      </p:to>
                                    </p:set>
                                    <p:anim calcmode="lin" valueType="num">
                                      <p:cBhvr>
                                        <p:cTn id="112"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113"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114" dur="1000"/>
                                        <p:tgtEl>
                                          <p:spTgt spid="5">
                                            <p:txEl>
                                              <p:pRg st="5" end="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5" presetClass="entr" presetSubtype="0" fill="hold" grpId="0" nodeType="clickEffect">
                                  <p:stCondLst>
                                    <p:cond delay="0"/>
                                  </p:stCondLst>
                                  <p:childTnLst>
                                    <p:set>
                                      <p:cBhvr>
                                        <p:cTn id="118" dur="1" fill="hold">
                                          <p:stCondLst>
                                            <p:cond delay="0"/>
                                          </p:stCondLst>
                                        </p:cTn>
                                        <p:tgtEl>
                                          <p:spTgt spid="5">
                                            <p:txEl>
                                              <p:pRg st="6" end="6"/>
                                            </p:txEl>
                                          </p:spTgt>
                                        </p:tgtEl>
                                        <p:attrNameLst>
                                          <p:attrName>style.visibility</p:attrName>
                                        </p:attrNameLst>
                                      </p:cBhvr>
                                      <p:to>
                                        <p:strVal val="visible"/>
                                      </p:to>
                                    </p:set>
                                    <p:anim calcmode="lin" valueType="num">
                                      <p:cBhvr>
                                        <p:cTn id="119"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120"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121" dur="1000"/>
                                        <p:tgtEl>
                                          <p:spTgt spid="5">
                                            <p:txEl>
                                              <p:pRg st="6" end="6"/>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5" presetClass="entr" presetSubtype="0" fill="hold" grpId="0" nodeType="clickEffect">
                                  <p:stCondLst>
                                    <p:cond delay="0"/>
                                  </p:stCondLst>
                                  <p:childTnLst>
                                    <p:set>
                                      <p:cBhvr>
                                        <p:cTn id="125" dur="1" fill="hold">
                                          <p:stCondLst>
                                            <p:cond delay="0"/>
                                          </p:stCondLst>
                                        </p:cTn>
                                        <p:tgtEl>
                                          <p:spTgt spid="5">
                                            <p:txEl>
                                              <p:pRg st="7" end="7"/>
                                            </p:txEl>
                                          </p:spTgt>
                                        </p:tgtEl>
                                        <p:attrNameLst>
                                          <p:attrName>style.visibility</p:attrName>
                                        </p:attrNameLst>
                                      </p:cBhvr>
                                      <p:to>
                                        <p:strVal val="visible"/>
                                      </p:to>
                                    </p:set>
                                    <p:anim calcmode="lin" valueType="num">
                                      <p:cBhvr>
                                        <p:cTn id="126"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127"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128" dur="1000"/>
                                        <p:tgtEl>
                                          <p:spTgt spid="5">
                                            <p:txEl>
                                              <p:pRg st="7" end="7"/>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55" presetClass="entr" presetSubtype="0" fill="hold" grpId="0" nodeType="clickEffect">
                                  <p:stCondLst>
                                    <p:cond delay="0"/>
                                  </p:stCondLst>
                                  <p:childTnLst>
                                    <p:set>
                                      <p:cBhvr>
                                        <p:cTn id="132" dur="1" fill="hold">
                                          <p:stCondLst>
                                            <p:cond delay="0"/>
                                          </p:stCondLst>
                                        </p:cTn>
                                        <p:tgtEl>
                                          <p:spTgt spid="5">
                                            <p:txEl>
                                              <p:pRg st="8" end="8"/>
                                            </p:txEl>
                                          </p:spTgt>
                                        </p:tgtEl>
                                        <p:attrNameLst>
                                          <p:attrName>style.visibility</p:attrName>
                                        </p:attrNameLst>
                                      </p:cBhvr>
                                      <p:to>
                                        <p:strVal val="visible"/>
                                      </p:to>
                                    </p:set>
                                    <p:anim calcmode="lin" valueType="num">
                                      <p:cBhvr>
                                        <p:cTn id="133"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134"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135" dur="1000"/>
                                        <p:tgtEl>
                                          <p:spTgt spid="5">
                                            <p:txEl>
                                              <p:pRg st="8" end="8"/>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55" presetClass="entr" presetSubtype="0" fill="hold" grpId="0" nodeType="clickEffect">
                                  <p:stCondLst>
                                    <p:cond delay="0"/>
                                  </p:stCondLst>
                                  <p:childTnLst>
                                    <p:set>
                                      <p:cBhvr>
                                        <p:cTn id="139" dur="1" fill="hold">
                                          <p:stCondLst>
                                            <p:cond delay="0"/>
                                          </p:stCondLst>
                                        </p:cTn>
                                        <p:tgtEl>
                                          <p:spTgt spid="5">
                                            <p:txEl>
                                              <p:pRg st="9" end="9"/>
                                            </p:txEl>
                                          </p:spTgt>
                                        </p:tgtEl>
                                        <p:attrNameLst>
                                          <p:attrName>style.visibility</p:attrName>
                                        </p:attrNameLst>
                                      </p:cBhvr>
                                      <p:to>
                                        <p:strVal val="visible"/>
                                      </p:to>
                                    </p:set>
                                    <p:anim calcmode="lin" valueType="num">
                                      <p:cBhvr>
                                        <p:cTn id="140" dur="1000" fill="hold"/>
                                        <p:tgtEl>
                                          <p:spTgt spid="5">
                                            <p:txEl>
                                              <p:pRg st="9" end="9"/>
                                            </p:txEl>
                                          </p:spTgt>
                                        </p:tgtEl>
                                        <p:attrNameLst>
                                          <p:attrName>ppt_w</p:attrName>
                                        </p:attrNameLst>
                                      </p:cBhvr>
                                      <p:tavLst>
                                        <p:tav tm="0">
                                          <p:val>
                                            <p:strVal val="#ppt_w*0.70"/>
                                          </p:val>
                                        </p:tav>
                                        <p:tav tm="100000">
                                          <p:val>
                                            <p:strVal val="#ppt_w"/>
                                          </p:val>
                                        </p:tav>
                                      </p:tavLst>
                                    </p:anim>
                                    <p:anim calcmode="lin" valueType="num">
                                      <p:cBhvr>
                                        <p:cTn id="141" dur="1000" fill="hold"/>
                                        <p:tgtEl>
                                          <p:spTgt spid="5">
                                            <p:txEl>
                                              <p:pRg st="9" end="9"/>
                                            </p:txEl>
                                          </p:spTgt>
                                        </p:tgtEl>
                                        <p:attrNameLst>
                                          <p:attrName>ppt_h</p:attrName>
                                        </p:attrNameLst>
                                      </p:cBhvr>
                                      <p:tavLst>
                                        <p:tav tm="0">
                                          <p:val>
                                            <p:strVal val="#ppt_h"/>
                                          </p:val>
                                        </p:tav>
                                        <p:tav tm="100000">
                                          <p:val>
                                            <p:strVal val="#ppt_h"/>
                                          </p:val>
                                        </p:tav>
                                      </p:tavLst>
                                    </p:anim>
                                    <p:animEffect transition="in" filter="fade">
                                      <p:cBhvr>
                                        <p:cTn id="142"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1233</TotalTime>
  <Words>318</Words>
  <Application>Microsoft Macintosh PowerPoint</Application>
  <PresentationFormat>On-screen Show (4:3)</PresentationFormat>
  <Paragraphs>38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Gathering for Self, But Gaining Nothing</vt:lpstr>
      <vt:lpstr>Haggai 1:1-5</vt:lpstr>
      <vt:lpstr>Chronology of the Return</vt:lpstr>
      <vt:lpstr>PowerPoint Presentation</vt:lpstr>
      <vt:lpstr>Fleshly Seeking That Produces Nothing</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Accumulating for Self, But Gathering Nothing</dc:title>
  <dc:creator>Harry Osborne</dc:creator>
  <cp:lastModifiedBy>Harry Osborne</cp:lastModifiedBy>
  <cp:revision>13</cp:revision>
  <dcterms:created xsi:type="dcterms:W3CDTF">2017-01-14T17:50:37Z</dcterms:created>
  <dcterms:modified xsi:type="dcterms:W3CDTF">2017-01-15T14:23:39Z</dcterms:modified>
</cp:coreProperties>
</file>