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1" r:id="rId1"/>
  </p:sldMasterIdLst>
  <p:sldIdLst>
    <p:sldId id="256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Garamond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Garamond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Garamond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Garamond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4681" autoAdjust="0"/>
  </p:normalViewPr>
  <p:slideViewPr>
    <p:cSldViewPr>
      <p:cViewPr varScale="1">
        <p:scale>
          <a:sx n="74" d="100"/>
          <a:sy n="74" d="100"/>
        </p:scale>
        <p:origin x="-179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Times New Roman"/>
            </a:endParaRP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B2078A-F074-F14A-BD8D-02D3C8F969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7BFE-82FB-EC46-B1A9-7F1569D460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C611C-8C9E-794D-BE4D-67BBA99111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8C3F81A-E4DF-D544-8090-781FD09E82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8ADD-9714-3E4B-AB72-4136E34122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CE1B-ACCC-2741-A663-8608A28B0F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C545-5D8B-7B46-B548-D91D2F04E4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Times New Roman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Times New Roman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CBAA-A3CB-A845-A448-918C2B99D8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9340-7BF8-8A44-BD29-53158671D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Times New Roman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4120F41-32B4-AB4E-AAF3-631C5B0F3E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Times New Roman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EB5366-91F5-6242-AB35-5D90A97AEE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Times New Roman"/>
              </a:defRPr>
            </a:lvl1pPr>
          </a:lstStyle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Times New Roman"/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  <a:latin typeface="Times New Roman"/>
              </a:defRPr>
            </a:lvl1pPr>
          </a:lstStyle>
          <a:p>
            <a:fld id="{AA679835-A59F-194A-880A-164D603455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Times New Roman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Times New Roman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Times New Roman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Times New Roman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Times New Roman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Times New Roman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590800"/>
            <a:ext cx="8305800" cy="838200"/>
          </a:xfrm>
        </p:spPr>
        <p:txBody>
          <a:bodyPr anchor="ctr"/>
          <a:lstStyle/>
          <a:p>
            <a:r>
              <a:rPr lang="en-US" sz="4400" b="1" i="1" dirty="0"/>
              <a:t>1 Kings 3:1-3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52400"/>
            <a:ext cx="8686800" cy="2606675"/>
          </a:xfrm>
        </p:spPr>
        <p:txBody>
          <a:bodyPr anchor="ctr"/>
          <a:lstStyle/>
          <a:p>
            <a:r>
              <a:rPr lang="en-US" sz="7200" b="1" dirty="0" smtClean="0">
                <a:solidFill>
                  <a:srgbClr val="FFFF00"/>
                </a:solidFill>
              </a:rPr>
              <a:t>Solomon’s Change in the Presence of God</a:t>
            </a:r>
            <a:endParaRPr lang="en-US" sz="7200" b="1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3581400"/>
            <a:ext cx="8382000" cy="2902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2400" b="1" baseline="30000" dirty="0" smtClean="0">
                <a:latin typeface="Times New Roman"/>
                <a:cs typeface="Times New Roman"/>
              </a:rPr>
              <a:t>1 </a:t>
            </a:r>
            <a:r>
              <a:rPr lang="en-US" sz="2400" dirty="0" smtClean="0">
                <a:latin typeface="Times New Roman"/>
                <a:cs typeface="Times New Roman"/>
              </a:rPr>
              <a:t>Now </a:t>
            </a:r>
            <a:r>
              <a:rPr lang="en-US" sz="2400" dirty="0">
                <a:latin typeface="Times New Roman"/>
                <a:cs typeface="Times New Roman"/>
              </a:rPr>
              <a:t>Solomon made a treaty with Pharaoh king of Egypt, and married Pharaoh’s daughter; then he brought her to the City of David until he had finished building his own house, and the house of the Lord, and the wall all around Jerusalem. </a:t>
            </a:r>
            <a:r>
              <a:rPr lang="en-US" sz="2400" b="1" baseline="30000" dirty="0">
                <a:latin typeface="Times New Roman"/>
                <a:cs typeface="Times New Roman"/>
              </a:rPr>
              <a:t>2</a:t>
            </a:r>
            <a:r>
              <a:rPr lang="en-US" sz="2400" b="1" dirty="0">
                <a:latin typeface="Times New Roman"/>
                <a:cs typeface="Times New Roman"/>
              </a:rPr>
              <a:t> </a:t>
            </a:r>
            <a:r>
              <a:rPr lang="en-US" sz="2400" dirty="0">
                <a:latin typeface="Times New Roman"/>
                <a:cs typeface="Times New Roman"/>
              </a:rPr>
              <a:t>Meanwhile the people sacrificed at the high places, because there was no house built for the name of the Lord until those days. </a:t>
            </a:r>
            <a:r>
              <a:rPr lang="en-US" sz="2400" b="1" baseline="30000" dirty="0">
                <a:latin typeface="Times New Roman"/>
                <a:cs typeface="Times New Roman"/>
              </a:rPr>
              <a:t>3</a:t>
            </a:r>
            <a:r>
              <a:rPr lang="en-US" sz="2400" b="1" dirty="0">
                <a:latin typeface="Times New Roman"/>
                <a:cs typeface="Times New Roman"/>
              </a:rPr>
              <a:t> </a:t>
            </a:r>
            <a:r>
              <a:rPr lang="en-US" sz="2400" dirty="0">
                <a:latin typeface="Times New Roman"/>
                <a:cs typeface="Times New Roman"/>
              </a:rPr>
              <a:t>And Solomon loved the Lord, walking in the statutes of his father David, except that he sacrificed and burned incense at the high places.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610600" cy="5410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2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36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Humble beginning of Solomon (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 </a:t>
            </a:r>
            <a:r>
              <a:rPr lang="en-US" sz="3600" b="1" dirty="0" err="1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Kgs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. 3:4-14</a:t>
            </a:r>
            <a:r>
              <a:rPr lang="en-US" sz="36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SzTx/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Saw David</a:t>
            </a:r>
            <a:r>
              <a:rPr lang="ja-JP" altLang="en-US" sz="3200" dirty="0">
                <a:solidFill>
                  <a:schemeClr val="accent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’</a:t>
            </a:r>
            <a:r>
              <a:rPr lang="en-US" sz="3200" dirty="0">
                <a:solidFill>
                  <a:schemeClr val="accent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 righteousness as basis of blessings</a:t>
            </a: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SzTx/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Recognized his need for God</a:t>
            </a:r>
            <a:r>
              <a:rPr lang="ja-JP" altLang="en-US" sz="3200" dirty="0">
                <a:solidFill>
                  <a:schemeClr val="accent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’</a:t>
            </a:r>
            <a:r>
              <a:rPr lang="en-US" sz="3200" dirty="0">
                <a:solidFill>
                  <a:schemeClr val="accent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 </a:t>
            </a:r>
            <a:r>
              <a:rPr lang="en-US" sz="3200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guidance</a:t>
            </a:r>
            <a:endParaRPr lang="en-US" sz="3200" dirty="0">
              <a:solidFill>
                <a:schemeClr val="accent2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SzTx/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However, the </a:t>
            </a:r>
            <a:r>
              <a:rPr lang="en-US" sz="3200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good was mixed with start of bad</a:t>
            </a:r>
            <a:endParaRPr lang="en-US" sz="3200" dirty="0">
              <a:solidFill>
                <a:schemeClr val="accent2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lnSpc>
                <a:spcPct val="102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36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After dedication of the temple (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 </a:t>
            </a:r>
            <a:r>
              <a:rPr lang="en-US" sz="3600" b="1" dirty="0" err="1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Kgs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. 9:1-9</a:t>
            </a:r>
            <a:r>
              <a:rPr lang="en-US" sz="36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SzTx/>
              <a:buFontTx/>
              <a:buChar char="•"/>
            </a:pPr>
            <a:r>
              <a:rPr lang="en-US" sz="3200" dirty="0">
                <a:solidFill>
                  <a:srgbClr val="F3A4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Response to Solomon</a:t>
            </a:r>
            <a:r>
              <a:rPr lang="ja-JP" altLang="en-US" sz="3200" dirty="0">
                <a:solidFill>
                  <a:srgbClr val="F3A4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’</a:t>
            </a:r>
            <a:r>
              <a:rPr lang="en-US" sz="3200" dirty="0">
                <a:solidFill>
                  <a:srgbClr val="F3A4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 prayer </a:t>
            </a:r>
            <a:r>
              <a:rPr lang="en-US" sz="3200" dirty="0" smtClean="0">
                <a:solidFill>
                  <a:srgbClr val="F3A4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dedicating temple</a:t>
            </a:r>
            <a:endParaRPr lang="en-US" sz="3200" dirty="0">
              <a:solidFill>
                <a:srgbClr val="F3A447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SzTx/>
              <a:buFontTx/>
              <a:buChar char="•"/>
            </a:pPr>
            <a:r>
              <a:rPr lang="en-US" sz="3200" dirty="0">
                <a:solidFill>
                  <a:srgbClr val="F3A4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Warned </a:t>
            </a:r>
            <a:r>
              <a:rPr lang="en-US" sz="3200" dirty="0" smtClean="0">
                <a:solidFill>
                  <a:srgbClr val="F3A4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of specific </a:t>
            </a:r>
            <a:r>
              <a:rPr lang="en-US" sz="3200" dirty="0">
                <a:solidFill>
                  <a:srgbClr val="F3A4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results of evil for him &amp; nation</a:t>
            </a:r>
          </a:p>
          <a:p>
            <a:pPr>
              <a:lnSpc>
                <a:spcPct val="102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36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After his apostasy into idolatry (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 </a:t>
            </a:r>
            <a:r>
              <a:rPr lang="en-US" sz="3600" b="1" dirty="0" err="1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Kgs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. 11:9-13</a:t>
            </a:r>
            <a:r>
              <a:rPr lang="en-US" sz="36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SzTx/>
              <a:buFontTx/>
              <a:buChar char="•"/>
            </a:pPr>
            <a:r>
              <a:rPr lang="en-US" sz="3200" dirty="0" smtClean="0">
                <a:solidFill>
                  <a:srgbClr val="F3A4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Preceded by account of many wives &amp; idolatry</a:t>
            </a: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SzTx/>
              <a:buFontTx/>
              <a:buChar char="•"/>
            </a:pPr>
            <a:r>
              <a:rPr lang="en-US" sz="3200" dirty="0" smtClean="0">
                <a:solidFill>
                  <a:srgbClr val="F3A4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Consequences </a:t>
            </a:r>
            <a:r>
              <a:rPr lang="en-US" sz="3200" dirty="0">
                <a:solidFill>
                  <a:srgbClr val="F3A4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of disobedience stated as certain</a:t>
            </a: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SzTx/>
              <a:buFontTx/>
              <a:buChar char="•"/>
            </a:pPr>
            <a:r>
              <a:rPr lang="en-US" sz="3200" dirty="0">
                <a:solidFill>
                  <a:srgbClr val="F3A4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Reminded of difference between himself &amp; David</a:t>
            </a:r>
            <a:endParaRPr lang="en-US" sz="36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304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600" b="1" dirty="0" smtClean="0">
                <a:solidFill>
                  <a:srgbClr val="FFFF00"/>
                </a:solidFill>
              </a:rPr>
              <a:t>Changes Seen in God’s Presence</a:t>
            </a:r>
            <a:endParaRPr lang="en-US" sz="4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0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0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30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610600" cy="449580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sz="36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Faithful congregations may turn from truth</a:t>
            </a:r>
          </a:p>
          <a:p>
            <a:pPr lvl="1">
              <a:spcAft>
                <a:spcPts val="600"/>
              </a:spcAft>
              <a:buClr>
                <a:schemeClr val="tx2"/>
              </a:buClr>
              <a:buSzTx/>
              <a:buFontTx/>
              <a:buChar char="•"/>
            </a:pPr>
            <a:r>
              <a:rPr lang="en-US" sz="3200" dirty="0">
                <a:solidFill>
                  <a:srgbClr val="F3A4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Repeated warnings seen in the epistles</a:t>
            </a:r>
          </a:p>
          <a:p>
            <a:pPr lvl="1">
              <a:spcAft>
                <a:spcPts val="600"/>
              </a:spcAft>
              <a:buClr>
                <a:schemeClr val="tx2"/>
              </a:buClr>
              <a:buSzTx/>
              <a:buFontTx/>
              <a:buChar char="•"/>
            </a:pPr>
            <a:r>
              <a:rPr lang="en-US" sz="3200" dirty="0" smtClean="0">
                <a:solidFill>
                  <a:srgbClr val="F3A4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Example: Letters </a:t>
            </a:r>
            <a:r>
              <a:rPr lang="en-US" sz="3200" dirty="0">
                <a:solidFill>
                  <a:srgbClr val="F3A4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 </a:t>
            </a:r>
            <a:r>
              <a:rPr lang="en-US" sz="3200" dirty="0" smtClean="0">
                <a:solidFill>
                  <a:srgbClr val="F3A4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seven </a:t>
            </a:r>
            <a:r>
              <a:rPr lang="en-US" sz="3200" dirty="0">
                <a:solidFill>
                  <a:srgbClr val="F3A4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churches of </a:t>
            </a:r>
            <a:r>
              <a:rPr lang="en-US" sz="3200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Rev. 2 &amp; 3</a:t>
            </a:r>
          </a:p>
          <a:p>
            <a:pPr>
              <a:spcAft>
                <a:spcPts val="600"/>
              </a:spcAft>
            </a:pPr>
            <a:r>
              <a:rPr lang="en-US" sz="36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Faithful elders &amp; teachers may stray into error</a:t>
            </a:r>
          </a:p>
          <a:p>
            <a:pPr lvl="1">
              <a:spcAft>
                <a:spcPts val="600"/>
              </a:spcAft>
              <a:buClr>
                <a:schemeClr val="tx2"/>
              </a:buClr>
              <a:buSzTx/>
              <a:buFontTx/>
              <a:buChar char="•"/>
            </a:pPr>
            <a:r>
              <a:rPr lang="en-US" sz="32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Acts 20:28-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32  </a:t>
            </a:r>
            <a:r>
              <a:rPr lang="en-US" sz="3200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Warning to elders of departure</a:t>
            </a:r>
            <a:endParaRPr lang="en-US" sz="3200" b="1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spcAft>
                <a:spcPts val="600"/>
              </a:spcAft>
              <a:buClr>
                <a:schemeClr val="tx2"/>
              </a:buClr>
              <a:buSzTx/>
              <a:buFontTx/>
              <a:buChar char="•"/>
            </a:pPr>
            <a:r>
              <a:rPr lang="en-US" sz="32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 Tim. 2:14-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19, 22-26  </a:t>
            </a:r>
            <a:r>
              <a:rPr lang="en-US" sz="3200" dirty="0" smtClean="0">
                <a:solidFill>
                  <a:srgbClr val="F3A4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Apostasy of preachers</a:t>
            </a:r>
            <a:endParaRPr lang="en-US" sz="3200" b="1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spcAft>
                <a:spcPts val="600"/>
              </a:spcAft>
            </a:pPr>
            <a:r>
              <a:rPr lang="en-US" sz="36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Individuals </a:t>
            </a:r>
            <a:r>
              <a:rPr lang="en-US" sz="36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may depart from righteousness</a:t>
            </a:r>
          </a:p>
          <a:p>
            <a:pPr lvl="1">
              <a:spcAft>
                <a:spcPts val="600"/>
              </a:spcAft>
              <a:buClr>
                <a:schemeClr val="tx2"/>
              </a:buClr>
              <a:buSzTx/>
              <a:buFontTx/>
              <a:buChar char="•"/>
            </a:pPr>
            <a:r>
              <a:rPr lang="en-US" sz="32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 Tim. 4:1-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4  </a:t>
            </a:r>
            <a:r>
              <a:rPr lang="en-US" sz="3200" dirty="0" smtClean="0">
                <a:solidFill>
                  <a:srgbClr val="F3A4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Not endure sound doctrine, but…</a:t>
            </a:r>
            <a:endParaRPr lang="en-US" sz="32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spcAft>
                <a:spcPts val="600"/>
              </a:spcAft>
              <a:buClr>
                <a:schemeClr val="tx2"/>
              </a:buClr>
              <a:buSzTx/>
              <a:buFontTx/>
              <a:buChar char="•"/>
            </a:pPr>
            <a:r>
              <a:rPr lang="en-US" sz="32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Cor. 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5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;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2 Thess. 3:6-15  </a:t>
            </a:r>
            <a:r>
              <a:rPr lang="en-US" sz="3200" dirty="0" smtClean="0">
                <a:solidFill>
                  <a:srgbClr val="F3A44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Correction needed</a:t>
            </a:r>
            <a:endParaRPr lang="en-US" sz="3200" dirty="0">
              <a:solidFill>
                <a:srgbClr val="F3A447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304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600" b="1" dirty="0">
                <a:solidFill>
                  <a:srgbClr val="FFFF00"/>
                </a:solidFill>
              </a:rPr>
              <a:t>Applications to Our Time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5486400"/>
            <a:ext cx="868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000" b="1" i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“</a:t>
            </a:r>
            <a:r>
              <a:rPr lang="en-US" sz="3000" b="1" i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Beware, brethren, lest there be in any of you an evil heart of unbelief in departing from the living God…</a:t>
            </a:r>
            <a:r>
              <a:rPr lang="ja-JP" altLang="en-US" sz="3000" b="1" i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”</a:t>
            </a:r>
            <a:endParaRPr lang="en-US" sz="3000" b="1" i="1" dirty="0" smtClean="0">
              <a:solidFill>
                <a:schemeClr val="tx2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03177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30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8" name="Text Box 4"/>
          <p:cNvSpPr txBox="1">
            <a:spLocks noChangeArrowheads="1"/>
          </p:cNvSpPr>
          <p:nvPr/>
        </p:nvSpPr>
        <p:spPr bwMode="auto">
          <a:xfrm>
            <a:off x="304800" y="838200"/>
            <a:ext cx="8534400" cy="3046988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400" b="1" dirty="0" smtClean="0">
                <a:solidFill>
                  <a:srgbClr val="FFFF00"/>
                </a:solidFill>
                <a:latin typeface="Times New Roman"/>
              </a:rPr>
              <a:t>As We Stand Before God Today, Which Solomon Describes Us?</a:t>
            </a:r>
            <a:endParaRPr lang="en-US" sz="6400" b="1" dirty="0">
              <a:solidFill>
                <a:srgbClr val="FFFF00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olomon Change in Presence of God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Solomon Change in Presence of God.potx</Template>
  <TotalTime>1354</TotalTime>
  <Words>307</Words>
  <Application>Microsoft Macintosh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Solomon Change in Presence of God</vt:lpstr>
      <vt:lpstr>Solomon’s Change in the Presence of God</vt:lpstr>
      <vt:lpstr>Changes Seen in God’s Presence</vt:lpstr>
      <vt:lpstr>Applications to Our Time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Appearances of God to Solomon</dc:title>
  <dc:creator>Harry Osborne</dc:creator>
  <cp:lastModifiedBy>Harry Osborne</cp:lastModifiedBy>
  <cp:revision>9</cp:revision>
  <dcterms:created xsi:type="dcterms:W3CDTF">2007-05-06T01:51:14Z</dcterms:created>
  <dcterms:modified xsi:type="dcterms:W3CDTF">2017-01-15T14:27:12Z</dcterms:modified>
</cp:coreProperties>
</file>