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1"/>
  </p:notesMasterIdLst>
  <p:sldIdLst>
    <p:sldId id="260" r:id="rId3"/>
    <p:sldId id="261" r:id="rId4"/>
    <p:sldId id="257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8040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652" autoAdjust="0"/>
  </p:normalViewPr>
  <p:slideViewPr>
    <p:cSldViewPr snapToGrid="0" snapToObjects="1">
      <p:cViewPr varScale="1">
        <p:scale>
          <a:sx n="52" d="100"/>
          <a:sy n="52" d="100"/>
        </p:scale>
        <p:origin x="4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B7AAB-9A74-45FC-86A5-D9F77F40545C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342BC-2FDA-4EF9-BA68-D5BD1F53E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67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239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4637-ECC5-3D4D-BEAC-FCE5B03A0440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122B-B149-4647-B4F9-253D6933F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71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4637-ECC5-3D4D-BEAC-FCE5B03A0440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122B-B149-4647-B4F9-253D6933F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2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4637-ECC5-3D4D-BEAC-FCE5B03A0440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122B-B149-4647-B4F9-253D6933F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11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39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4637-ECC5-3D4D-BEAC-FCE5B03A0440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122B-B149-4647-B4F9-253D6933F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7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4637-ECC5-3D4D-BEAC-FCE5B03A0440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122B-B149-4647-B4F9-253D6933F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4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4637-ECC5-3D4D-BEAC-FCE5B03A0440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122B-B149-4647-B4F9-253D6933F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36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4637-ECC5-3D4D-BEAC-FCE5B03A0440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122B-B149-4647-B4F9-253D6933F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54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4637-ECC5-3D4D-BEAC-FCE5B03A0440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122B-B149-4647-B4F9-253D6933F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79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4637-ECC5-3D4D-BEAC-FCE5B03A0440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122B-B149-4647-B4F9-253D6933F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27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4637-ECC5-3D4D-BEAC-FCE5B03A0440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122B-B149-4647-B4F9-253D6933F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89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4637-ECC5-3D4D-BEAC-FCE5B03A0440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122B-B149-4647-B4F9-253D6933F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02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0000"/>
            </a:gs>
            <a:gs pos="0">
              <a:srgbClr val="663300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fld id="{9A114637-ECC5-3D4D-BEAC-FCE5B03A0440}" type="datetimeFigureOut">
              <a:rPr lang="en-US" smtClean="0"/>
              <a:pPr/>
              <a:t>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fld id="{8767122B-B149-4647-B4F9-253D6933F8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401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imes New Roman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imes New Roman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imes New Roman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 New Roman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imes New Roman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7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lay-Potter01-Gi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94" y="1174027"/>
            <a:ext cx="6445014" cy="44499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4581" y="81060"/>
            <a:ext cx="90494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  <a:latin typeface="Times New Roman"/>
                <a:cs typeface="Times New Roman"/>
              </a:rPr>
              <a:t>“But now, O Lord, You are our Father; we are the clay, and You our potter; and all we are the work of Your hand” (</a:t>
            </a:r>
            <a:r>
              <a:rPr lang="en-US" sz="2600" b="1" i="1" dirty="0">
                <a:solidFill>
                  <a:srgbClr val="FFFF00"/>
                </a:solidFill>
                <a:latin typeface="Times New Roman"/>
                <a:cs typeface="Times New Roman"/>
              </a:rPr>
              <a:t>Isa. 64:4</a:t>
            </a:r>
            <a:r>
              <a:rPr lang="en-US" sz="2600" dirty="0">
                <a:solidFill>
                  <a:srgbClr val="FFFFFF"/>
                </a:solidFill>
                <a:latin typeface="Times New Roman"/>
                <a:cs typeface="Times New Roman"/>
              </a:rPr>
              <a:t>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767484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  <a:latin typeface="Times New Roman"/>
                <a:cs typeface="Times New Roman"/>
              </a:rPr>
              <a:t>“</a:t>
            </a:r>
            <a:r>
              <a:rPr lang="en-US" sz="2600" dirty="0">
                <a:solidFill>
                  <a:schemeClr val="bg1"/>
                </a:solidFill>
                <a:latin typeface="Times New Roman"/>
                <a:cs typeface="Times New Roman"/>
              </a:rPr>
              <a:t>…he will be a vessel for honor, sanctified and useful for the Master, prepared for every good work</a:t>
            </a:r>
            <a:r>
              <a:rPr lang="en-US" sz="2600" dirty="0">
                <a:solidFill>
                  <a:srgbClr val="FFFFFF"/>
                </a:solidFill>
                <a:latin typeface="Times New Roman"/>
                <a:cs typeface="Times New Roman"/>
              </a:rPr>
              <a:t>” (</a:t>
            </a:r>
            <a:r>
              <a:rPr lang="en-US" sz="2600" b="1" i="1" dirty="0">
                <a:solidFill>
                  <a:srgbClr val="FFFF00"/>
                </a:solidFill>
                <a:latin typeface="Times New Roman"/>
                <a:cs typeface="Times New Roman"/>
              </a:rPr>
              <a:t>2 Tim. 2:21</a:t>
            </a:r>
            <a:r>
              <a:rPr lang="en-US" sz="2600" dirty="0">
                <a:solidFill>
                  <a:srgbClr val="FFFFFF"/>
                </a:solidFill>
                <a:latin typeface="Times New Roman"/>
                <a:cs typeface="Times New Roman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8224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343 - Let Him Have His Way With Thee - 1.3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09820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343 - Let Him Have His Way With Thee - 1.4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703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343 - Let Him Have His Way With Thee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55423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343 - Let Him Have His Way With Thee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73007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343 - Let Him Have His Way With Thee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1</a:t>
            </a:r>
          </a:p>
        </p:txBody>
      </p:sp>
    </p:spTree>
    <p:extLst>
      <p:ext uri="{BB962C8B-B14F-4D97-AF65-F5344CB8AC3E}">
        <p14:creationId xmlns:p14="http://schemas.microsoft.com/office/powerpoint/2010/main" val="2592743164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343 - Let Him Have His Way With Thee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37074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343 - Let Him Have His Way With Thee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79258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343 - Let Him Have His Way With Thee - 2.3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21511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343 - Let Him Have His Way With Thee - 2.4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11654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343 - Let Him Have His Way With Thee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49365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209" y="0"/>
            <a:ext cx="8687984" cy="209404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7200" b="1" dirty="0">
                <a:solidFill>
                  <a:srgbClr val="FFFF00"/>
                </a:solidFill>
              </a:rPr>
              <a:t>Like Clay in the Potter’s Hands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9696" y="5701224"/>
            <a:ext cx="8687985" cy="1095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i="1" dirty="0">
                <a:solidFill>
                  <a:schemeClr val="bg1"/>
                </a:solidFill>
                <a:latin typeface="Times New Roman"/>
              </a:rPr>
              <a:t>Your hands have made me and fashioned me, an intricate unity; yet You would destroy me. Remember, I pray, that You have made me like clay. And will You turn me into dust again? </a:t>
            </a:r>
            <a:r>
              <a:rPr lang="en-US" sz="2400" dirty="0">
                <a:solidFill>
                  <a:schemeClr val="bg1"/>
                </a:solidFill>
                <a:latin typeface="Times New Roman"/>
              </a:rPr>
              <a:t>(Job 10:8-9)</a:t>
            </a:r>
          </a:p>
        </p:txBody>
      </p:sp>
      <p:pic>
        <p:nvPicPr>
          <p:cNvPr id="7" name="Picture 6" descr="Clay-Potter01-Gi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153" y="2094045"/>
            <a:ext cx="5112507" cy="35298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714734"/>
            <a:ext cx="9144000" cy="11567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latin typeface="Times New Roman"/>
                <a:cs typeface="Times New Roman"/>
              </a:rPr>
              <a:t>Jeremiah 18:1-11</a:t>
            </a:r>
          </a:p>
        </p:txBody>
      </p:sp>
    </p:spTree>
    <p:extLst>
      <p:ext uri="{BB962C8B-B14F-4D97-AF65-F5344CB8AC3E}">
        <p14:creationId xmlns:p14="http://schemas.microsoft.com/office/powerpoint/2010/main" val="178000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343 - Let Him Have His Way With Thee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69993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343 - Let Him Have His Way With Thee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2</a:t>
            </a:r>
          </a:p>
        </p:txBody>
      </p:sp>
    </p:spTree>
    <p:extLst>
      <p:ext uri="{BB962C8B-B14F-4D97-AF65-F5344CB8AC3E}">
        <p14:creationId xmlns:p14="http://schemas.microsoft.com/office/powerpoint/2010/main" val="1182227861"/>
      </p:ext>
    </p:ext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343 - Let Him Have His Way With Thee - 3.1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4043"/>
      </p:ext>
    </p:ext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343 - Let Him Have His Way With Thee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42569"/>
      </p:ext>
    </p:extLst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343 - Let Him Have His Way With Thee - 3.3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47853"/>
      </p:ext>
    </p:extLst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343 - Let Him Have His Way With Thee - 3.4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41132"/>
      </p:ext>
    </p:extLst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343 - Let Him Have His Way With Thee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92872"/>
      </p:ext>
    </p:extLst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343 - Let Him Have His Way With Thee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51769"/>
      </p:ext>
    </p:extLst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343 - Let Him Have His Way With Thee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Song</a:t>
            </a:r>
          </a:p>
        </p:txBody>
      </p:sp>
    </p:spTree>
    <p:extLst>
      <p:ext uri="{BB962C8B-B14F-4D97-AF65-F5344CB8AC3E}">
        <p14:creationId xmlns:p14="http://schemas.microsoft.com/office/powerpoint/2010/main" val="3327969059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38"/>
            <a:ext cx="8229600" cy="72510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Jeremiah 18:1-11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070" y="648477"/>
            <a:ext cx="9062930" cy="6282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350" b="1" baseline="30000" dirty="0">
                <a:solidFill>
                  <a:schemeClr val="bg1"/>
                </a:solidFill>
                <a:latin typeface="Times New Roman"/>
              </a:rPr>
              <a:t>1</a:t>
            </a:r>
            <a:r>
              <a:rPr lang="en-US" sz="2350" dirty="0">
                <a:solidFill>
                  <a:schemeClr val="bg1"/>
                </a:solidFill>
                <a:latin typeface="Times New Roman"/>
              </a:rPr>
              <a:t> The word which came to Jeremiah from the Lord, saying: </a:t>
            </a:r>
            <a:r>
              <a:rPr lang="en-US" sz="2350" b="1" baseline="30000" dirty="0">
                <a:solidFill>
                  <a:schemeClr val="bg1"/>
                </a:solidFill>
                <a:latin typeface="Times New Roman"/>
              </a:rPr>
              <a:t>2</a:t>
            </a:r>
            <a:r>
              <a:rPr lang="en-US" sz="2350" b="1" dirty="0">
                <a:solidFill>
                  <a:schemeClr val="bg1"/>
                </a:solidFill>
                <a:latin typeface="Times New Roman"/>
              </a:rPr>
              <a:t> </a:t>
            </a:r>
            <a:r>
              <a:rPr lang="en-US" sz="2350" dirty="0">
                <a:solidFill>
                  <a:schemeClr val="bg1"/>
                </a:solidFill>
                <a:latin typeface="Times New Roman"/>
              </a:rPr>
              <a:t>“Arise and go down to the potter’s house, and there I will cause you to hear My words.” </a:t>
            </a:r>
            <a:r>
              <a:rPr lang="en-US" sz="2350" b="1" baseline="30000" dirty="0">
                <a:solidFill>
                  <a:schemeClr val="bg1"/>
                </a:solidFill>
                <a:latin typeface="Times New Roman"/>
              </a:rPr>
              <a:t>3</a:t>
            </a:r>
            <a:r>
              <a:rPr lang="en-US" sz="2350" b="1" dirty="0">
                <a:solidFill>
                  <a:schemeClr val="bg1"/>
                </a:solidFill>
                <a:latin typeface="Times New Roman"/>
              </a:rPr>
              <a:t> </a:t>
            </a:r>
            <a:r>
              <a:rPr lang="en-US" sz="2350" dirty="0">
                <a:solidFill>
                  <a:schemeClr val="bg1"/>
                </a:solidFill>
                <a:latin typeface="Times New Roman"/>
              </a:rPr>
              <a:t>Then I went down to the potter’s house, and there he was, making something at the wheel. </a:t>
            </a:r>
            <a:r>
              <a:rPr lang="en-US" sz="2350" b="1" baseline="30000" dirty="0">
                <a:solidFill>
                  <a:schemeClr val="bg1"/>
                </a:solidFill>
                <a:latin typeface="Times New Roman"/>
              </a:rPr>
              <a:t>4</a:t>
            </a:r>
            <a:r>
              <a:rPr lang="en-US" sz="2350" b="1" dirty="0">
                <a:solidFill>
                  <a:schemeClr val="bg1"/>
                </a:solidFill>
                <a:latin typeface="Times New Roman"/>
              </a:rPr>
              <a:t> </a:t>
            </a:r>
            <a:r>
              <a:rPr lang="en-US" sz="2350" dirty="0">
                <a:solidFill>
                  <a:schemeClr val="bg1"/>
                </a:solidFill>
                <a:latin typeface="Times New Roman"/>
              </a:rPr>
              <a:t>And the vessel that he made of clay was marred in the hand of the potter; so he made it again into another vessel, as it seemed good to the potter to make. </a:t>
            </a:r>
            <a:r>
              <a:rPr lang="en-US" sz="2350" b="1" baseline="30000" dirty="0">
                <a:solidFill>
                  <a:schemeClr val="bg1"/>
                </a:solidFill>
                <a:latin typeface="Times New Roman"/>
              </a:rPr>
              <a:t>5</a:t>
            </a:r>
            <a:r>
              <a:rPr lang="en-US" sz="2350" b="1" dirty="0">
                <a:solidFill>
                  <a:schemeClr val="bg1"/>
                </a:solidFill>
                <a:latin typeface="Times New Roman"/>
              </a:rPr>
              <a:t> </a:t>
            </a:r>
            <a:r>
              <a:rPr lang="en-US" sz="2350" dirty="0">
                <a:solidFill>
                  <a:schemeClr val="bg1"/>
                </a:solidFill>
                <a:latin typeface="Times New Roman"/>
              </a:rPr>
              <a:t>Then the word of the Lord came to me, saying: </a:t>
            </a:r>
            <a:r>
              <a:rPr lang="en-US" sz="2350" b="1" baseline="30000" dirty="0">
                <a:solidFill>
                  <a:schemeClr val="bg1"/>
                </a:solidFill>
                <a:latin typeface="Times New Roman"/>
              </a:rPr>
              <a:t>6</a:t>
            </a:r>
            <a:r>
              <a:rPr lang="en-US" sz="2350" b="1" dirty="0">
                <a:solidFill>
                  <a:schemeClr val="bg1"/>
                </a:solidFill>
                <a:latin typeface="Times New Roman"/>
              </a:rPr>
              <a:t> </a:t>
            </a:r>
            <a:r>
              <a:rPr lang="en-US" sz="2350" dirty="0">
                <a:solidFill>
                  <a:schemeClr val="bg1"/>
                </a:solidFill>
                <a:latin typeface="Times New Roman"/>
              </a:rPr>
              <a:t>“O house of Israel, can I not do with you as this potter?” says the Lord. “Look, as the clay </a:t>
            </a:r>
            <a:r>
              <a:rPr lang="en-US" sz="2350" i="1" dirty="0">
                <a:solidFill>
                  <a:schemeClr val="bg1"/>
                </a:solidFill>
                <a:latin typeface="Times New Roman"/>
              </a:rPr>
              <a:t>is</a:t>
            </a:r>
            <a:r>
              <a:rPr lang="en-US" sz="2350" dirty="0">
                <a:solidFill>
                  <a:schemeClr val="bg1"/>
                </a:solidFill>
                <a:latin typeface="Times New Roman"/>
              </a:rPr>
              <a:t> in the potter’s hand, so </a:t>
            </a:r>
            <a:r>
              <a:rPr lang="en-US" sz="2350" i="1" dirty="0">
                <a:solidFill>
                  <a:schemeClr val="bg1"/>
                </a:solidFill>
                <a:latin typeface="Times New Roman"/>
              </a:rPr>
              <a:t>are</a:t>
            </a:r>
            <a:r>
              <a:rPr lang="en-US" sz="2350" dirty="0">
                <a:solidFill>
                  <a:schemeClr val="bg1"/>
                </a:solidFill>
                <a:latin typeface="Times New Roman"/>
              </a:rPr>
              <a:t> you in My hand, O house of Israel! </a:t>
            </a:r>
            <a:r>
              <a:rPr lang="en-US" sz="2350" b="1" baseline="30000" dirty="0">
                <a:solidFill>
                  <a:schemeClr val="bg1"/>
                </a:solidFill>
                <a:latin typeface="Times New Roman"/>
              </a:rPr>
              <a:t>7</a:t>
            </a:r>
            <a:r>
              <a:rPr lang="en-US" sz="2350" b="1" dirty="0">
                <a:solidFill>
                  <a:schemeClr val="bg1"/>
                </a:solidFill>
                <a:latin typeface="Times New Roman"/>
              </a:rPr>
              <a:t> </a:t>
            </a:r>
            <a:r>
              <a:rPr lang="en-US" sz="2350" dirty="0">
                <a:solidFill>
                  <a:schemeClr val="bg1"/>
                </a:solidFill>
                <a:latin typeface="Times New Roman"/>
              </a:rPr>
              <a:t>The instant I speak concerning a nation and concerning a kingdom, to pluck up, to pull down, and to destroy </a:t>
            </a:r>
            <a:r>
              <a:rPr lang="en-US" sz="2350" i="1" dirty="0">
                <a:solidFill>
                  <a:schemeClr val="bg1"/>
                </a:solidFill>
                <a:latin typeface="Times New Roman"/>
              </a:rPr>
              <a:t>it,</a:t>
            </a:r>
            <a:r>
              <a:rPr lang="en-US" sz="2350" dirty="0">
                <a:solidFill>
                  <a:schemeClr val="bg1"/>
                </a:solidFill>
                <a:latin typeface="Times New Roman"/>
              </a:rPr>
              <a:t> </a:t>
            </a:r>
            <a:r>
              <a:rPr lang="en-US" sz="2350" b="1" baseline="30000" dirty="0">
                <a:solidFill>
                  <a:schemeClr val="bg1"/>
                </a:solidFill>
                <a:latin typeface="Times New Roman"/>
              </a:rPr>
              <a:t>8</a:t>
            </a:r>
            <a:r>
              <a:rPr lang="en-US" sz="2350" b="1" dirty="0">
                <a:solidFill>
                  <a:schemeClr val="bg1"/>
                </a:solidFill>
                <a:latin typeface="Times New Roman"/>
              </a:rPr>
              <a:t> </a:t>
            </a:r>
            <a:r>
              <a:rPr lang="en-US" sz="2350" dirty="0">
                <a:solidFill>
                  <a:schemeClr val="bg1"/>
                </a:solidFill>
                <a:latin typeface="Times New Roman"/>
              </a:rPr>
              <a:t>if that nation against whom I have spoken turns from its evil, I will relent of the disaster that I thought to bring upon it. </a:t>
            </a:r>
            <a:r>
              <a:rPr lang="en-US" sz="2350" b="1" baseline="30000" dirty="0">
                <a:solidFill>
                  <a:schemeClr val="bg1"/>
                </a:solidFill>
                <a:latin typeface="Times New Roman"/>
              </a:rPr>
              <a:t>9</a:t>
            </a:r>
            <a:r>
              <a:rPr lang="en-US" sz="2350" b="1" dirty="0">
                <a:solidFill>
                  <a:schemeClr val="bg1"/>
                </a:solidFill>
                <a:latin typeface="Times New Roman"/>
              </a:rPr>
              <a:t> </a:t>
            </a:r>
            <a:r>
              <a:rPr lang="en-US" sz="2350" dirty="0">
                <a:solidFill>
                  <a:schemeClr val="bg1"/>
                </a:solidFill>
                <a:latin typeface="Times New Roman"/>
              </a:rPr>
              <a:t>And the instant I speak concerning a nation and concerning a kingdom, to build and to plant </a:t>
            </a:r>
            <a:r>
              <a:rPr lang="en-US" sz="2350" i="1" dirty="0">
                <a:solidFill>
                  <a:schemeClr val="bg1"/>
                </a:solidFill>
                <a:latin typeface="Times New Roman"/>
              </a:rPr>
              <a:t>it,</a:t>
            </a:r>
            <a:r>
              <a:rPr lang="en-US" sz="2350" dirty="0">
                <a:solidFill>
                  <a:schemeClr val="bg1"/>
                </a:solidFill>
                <a:latin typeface="Times New Roman"/>
              </a:rPr>
              <a:t> </a:t>
            </a:r>
            <a:r>
              <a:rPr lang="en-US" sz="2350" b="1" baseline="30000" dirty="0">
                <a:solidFill>
                  <a:schemeClr val="bg1"/>
                </a:solidFill>
                <a:latin typeface="Times New Roman"/>
              </a:rPr>
              <a:t>10</a:t>
            </a:r>
            <a:r>
              <a:rPr lang="en-US" sz="2350" b="1" dirty="0">
                <a:solidFill>
                  <a:schemeClr val="bg1"/>
                </a:solidFill>
                <a:latin typeface="Times New Roman"/>
              </a:rPr>
              <a:t> </a:t>
            </a:r>
            <a:r>
              <a:rPr lang="en-US" sz="2350" dirty="0">
                <a:solidFill>
                  <a:schemeClr val="bg1"/>
                </a:solidFill>
                <a:latin typeface="Times New Roman"/>
              </a:rPr>
              <a:t>if it does evil in My sight so that it does not obey My voice, then I will relent concerning the good with which I said I would benefit it. </a:t>
            </a:r>
            <a:r>
              <a:rPr lang="en-US" sz="2350" b="1" baseline="30000" dirty="0">
                <a:solidFill>
                  <a:schemeClr val="bg1"/>
                </a:solidFill>
                <a:latin typeface="Times New Roman"/>
              </a:rPr>
              <a:t>11</a:t>
            </a:r>
            <a:r>
              <a:rPr lang="en-US" sz="2350" b="1" dirty="0">
                <a:solidFill>
                  <a:schemeClr val="bg1"/>
                </a:solidFill>
                <a:latin typeface="Times New Roman"/>
              </a:rPr>
              <a:t> </a:t>
            </a:r>
            <a:r>
              <a:rPr lang="en-US" sz="2350" dirty="0">
                <a:solidFill>
                  <a:schemeClr val="bg1"/>
                </a:solidFill>
                <a:latin typeface="Times New Roman"/>
              </a:rPr>
              <a:t>Now therefore, speak to the men of Judah and to the inhabitants of Jerusalem, saying, ‘Thus says the Lord: “Behold, I am fashioning a disaster and devising a plan against you. Return now every one from his evil way, and make your ways and your doings good.”’”</a:t>
            </a:r>
          </a:p>
        </p:txBody>
      </p:sp>
    </p:spTree>
    <p:extLst>
      <p:ext uri="{BB962C8B-B14F-4D97-AF65-F5344CB8AC3E}">
        <p14:creationId xmlns:p14="http://schemas.microsoft.com/office/powerpoint/2010/main" val="3208556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948"/>
            <a:ext cx="9144000" cy="88722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God Shapes Lives Put in His Hands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05168"/>
            <a:ext cx="9144000" cy="5952832"/>
          </a:xfrm>
        </p:spPr>
        <p:txBody>
          <a:bodyPr>
            <a:normAutofit fontScale="92500"/>
          </a:bodyPr>
          <a:lstStyle/>
          <a:p>
            <a:pPr>
              <a:buClr>
                <a:srgbClr val="FFFF00"/>
              </a:buClr>
            </a:pPr>
            <a:r>
              <a:rPr lang="en-US" dirty="0">
                <a:solidFill>
                  <a:srgbClr val="FFFFFF"/>
                </a:solidFill>
              </a:rPr>
              <a:t>God shapes lives by His will &amp; our willingness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rgbClr val="FFFF66"/>
                </a:solidFill>
              </a:rPr>
              <a:t>“Arise and go down to the potter’s house, and there I will cause you to hear My words” – God’s word shapes &amp; directs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rgbClr val="FFFF66"/>
                </a:solidFill>
              </a:rPr>
              <a:t>God also brings circumstances to help mold us for good</a:t>
            </a:r>
          </a:p>
          <a:p>
            <a:pPr>
              <a:buClr>
                <a:srgbClr val="FFFF00"/>
              </a:buClr>
            </a:pPr>
            <a:r>
              <a:rPr lang="en-US" dirty="0">
                <a:solidFill>
                  <a:srgbClr val="FFFFFF"/>
                </a:solidFill>
              </a:rPr>
              <a:t>God worked to shape Israel into vessel for good</a:t>
            </a:r>
          </a:p>
          <a:p>
            <a:pPr lvl="1">
              <a:buClr>
                <a:schemeClr val="bg1"/>
              </a:buClr>
            </a:pPr>
            <a:r>
              <a:rPr lang="es-MX" b="1" i="1" dirty="0">
                <a:solidFill>
                  <a:srgbClr val="FFFF00"/>
                </a:solidFill>
              </a:rPr>
              <a:t>Deut. 8:2-3</a:t>
            </a:r>
            <a:r>
              <a:rPr lang="es-MX" sz="1900" b="1" dirty="0">
                <a:solidFill>
                  <a:srgbClr val="FFFFFF"/>
                </a:solidFill>
              </a:rPr>
              <a:t>  </a:t>
            </a:r>
            <a:r>
              <a:rPr lang="es-MX" dirty="0">
                <a:solidFill>
                  <a:srgbClr val="FFFFFF"/>
                </a:solidFill>
              </a:rPr>
              <a:t>Israel shaped by God’s word &amp; 40 years of trials</a:t>
            </a:r>
            <a:endParaRPr lang="en-US" dirty="0">
              <a:solidFill>
                <a:srgbClr val="FFFFFF"/>
              </a:solidFill>
            </a:endParaRPr>
          </a:p>
          <a:p>
            <a:pPr>
              <a:buClr>
                <a:srgbClr val="FFFF00"/>
              </a:buClr>
            </a:pPr>
            <a:r>
              <a:rPr lang="en-US" dirty="0">
                <a:solidFill>
                  <a:srgbClr val="FFFFFF"/>
                </a:solidFill>
              </a:rPr>
              <a:t>God works to shape individuals for good</a:t>
            </a:r>
          </a:p>
          <a:p>
            <a:pPr lvl="1">
              <a:buClr>
                <a:schemeClr val="bg1"/>
              </a:buClr>
            </a:pPr>
            <a:r>
              <a:rPr lang="es-MX" b="1" i="1" dirty="0">
                <a:solidFill>
                  <a:srgbClr val="FFFF00"/>
                </a:solidFill>
              </a:rPr>
              <a:t>1 Pet. 1:22-23</a:t>
            </a:r>
            <a:r>
              <a:rPr lang="es-MX" b="1" dirty="0">
                <a:solidFill>
                  <a:srgbClr val="FFFFFF"/>
                </a:solidFill>
              </a:rPr>
              <a:t>  </a:t>
            </a:r>
            <a:r>
              <a:rPr lang="es-MX" dirty="0">
                <a:solidFill>
                  <a:srgbClr val="FFFFFF"/>
                </a:solidFill>
              </a:rPr>
              <a:t>Purified &amp; born again in obedience to truth</a:t>
            </a:r>
          </a:p>
          <a:p>
            <a:pPr lvl="1">
              <a:buClr>
                <a:schemeClr val="bg1"/>
              </a:buClr>
            </a:pPr>
            <a:r>
              <a:rPr lang="es-MX" b="1" i="1" dirty="0">
                <a:solidFill>
                  <a:srgbClr val="FFFF00"/>
                </a:solidFill>
              </a:rPr>
              <a:t>Rom. 6:3-11</a:t>
            </a:r>
            <a:r>
              <a:rPr lang="es-MX" b="1" dirty="0">
                <a:solidFill>
                  <a:srgbClr val="FFFFFF"/>
                </a:solidFill>
              </a:rPr>
              <a:t>  </a:t>
            </a:r>
            <a:r>
              <a:rPr lang="es-MX" dirty="0">
                <a:solidFill>
                  <a:srgbClr val="FFFFFF"/>
                </a:solidFill>
              </a:rPr>
              <a:t>New birth takes place by power of blood</a:t>
            </a:r>
          </a:p>
          <a:p>
            <a:pPr lvl="1">
              <a:buClr>
                <a:schemeClr val="bg1"/>
              </a:buClr>
            </a:pPr>
            <a:r>
              <a:rPr lang="es-MX" b="1" i="1" dirty="0">
                <a:solidFill>
                  <a:srgbClr val="FFFF00"/>
                </a:solidFill>
              </a:rPr>
              <a:t>Titus 3:3-7</a:t>
            </a:r>
            <a:r>
              <a:rPr lang="es-MX" b="1" dirty="0">
                <a:solidFill>
                  <a:srgbClr val="FFFFFF"/>
                </a:solidFill>
              </a:rPr>
              <a:t>  </a:t>
            </a:r>
            <a:r>
              <a:rPr lang="es-MX" dirty="0">
                <a:solidFill>
                  <a:srgbClr val="FFFFFF"/>
                </a:solidFill>
              </a:rPr>
              <a:t>Regeneration &amp; renewal from old man to new</a:t>
            </a:r>
            <a:endParaRPr lang="es-MX" b="1" dirty="0">
              <a:solidFill>
                <a:srgbClr val="FFFFFF"/>
              </a:solidFill>
            </a:endParaRPr>
          </a:p>
          <a:p>
            <a:pPr lvl="1">
              <a:buClr>
                <a:schemeClr val="bg1"/>
              </a:buClr>
            </a:pPr>
            <a:r>
              <a:rPr lang="es-MX" b="1" i="1" dirty="0">
                <a:solidFill>
                  <a:srgbClr val="FFFF00"/>
                </a:solidFill>
              </a:rPr>
              <a:t>2 Cor. 3:18</a:t>
            </a:r>
            <a:r>
              <a:rPr lang="es-MX" b="1" dirty="0">
                <a:solidFill>
                  <a:srgbClr val="FFFFFF"/>
                </a:solidFill>
              </a:rPr>
              <a:t>  </a:t>
            </a:r>
            <a:r>
              <a:rPr lang="es-MX" dirty="0">
                <a:solidFill>
                  <a:srgbClr val="FFFFFF"/>
                </a:solidFill>
              </a:rPr>
              <a:t>We continue being transformed by the gospel</a:t>
            </a:r>
            <a:endParaRPr lang="es-MX" b="1" dirty="0">
              <a:solidFill>
                <a:srgbClr val="FFFFFF"/>
              </a:solidFill>
            </a:endParaRPr>
          </a:p>
          <a:p>
            <a:pPr lvl="1">
              <a:buClr>
                <a:schemeClr val="bg1"/>
              </a:buClr>
            </a:pPr>
            <a:r>
              <a:rPr lang="es-MX" b="1" i="1" dirty="0">
                <a:solidFill>
                  <a:srgbClr val="FFFF00"/>
                </a:solidFill>
              </a:rPr>
              <a:t>2 Cor. 4:16-18</a:t>
            </a:r>
            <a:r>
              <a:rPr lang="es-MX" b="1" dirty="0">
                <a:solidFill>
                  <a:srgbClr val="FFFFFF"/>
                </a:solidFill>
              </a:rPr>
              <a:t>  </a:t>
            </a:r>
            <a:r>
              <a:rPr lang="es-MX" dirty="0">
                <a:solidFill>
                  <a:srgbClr val="FFFFFF"/>
                </a:solidFill>
              </a:rPr>
              <a:t>Afflictions &amp; trials also help to transform us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93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38"/>
            <a:ext cx="8229600" cy="84669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God’s Power as Potter Is Great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12" y="810598"/>
            <a:ext cx="9046688" cy="6133528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bg1"/>
              </a:buClr>
            </a:pPr>
            <a:r>
              <a:rPr lang="en-US" b="1" dirty="0" err="1">
                <a:solidFill>
                  <a:srgbClr val="CCFFCC"/>
                </a:solidFill>
              </a:rPr>
              <a:t>Onesimus</a:t>
            </a:r>
            <a:r>
              <a:rPr lang="en-US" dirty="0">
                <a:solidFill>
                  <a:srgbClr val="CCFFCC"/>
                </a:solidFill>
              </a:rPr>
              <a:t> (</a:t>
            </a:r>
            <a:r>
              <a:rPr lang="en-US" b="1" i="1" dirty="0">
                <a:solidFill>
                  <a:srgbClr val="FFFF66"/>
                </a:solidFill>
              </a:rPr>
              <a:t>Philemon 11</a:t>
            </a:r>
            <a:r>
              <a:rPr lang="en-US" dirty="0">
                <a:solidFill>
                  <a:srgbClr val="CCFFCC"/>
                </a:solidFill>
              </a:rPr>
              <a:t>)</a:t>
            </a:r>
          </a:p>
          <a:p>
            <a:pPr>
              <a:buClr>
                <a:schemeClr val="bg1"/>
              </a:buClr>
            </a:pPr>
            <a:r>
              <a:rPr lang="en-US" b="1" dirty="0">
                <a:solidFill>
                  <a:srgbClr val="CCFFCC"/>
                </a:solidFill>
              </a:rPr>
              <a:t>John Mark</a:t>
            </a:r>
            <a:r>
              <a:rPr lang="en-US" dirty="0">
                <a:solidFill>
                  <a:srgbClr val="CCFFCC"/>
                </a:solidFill>
              </a:rPr>
              <a:t> (</a:t>
            </a:r>
            <a:r>
              <a:rPr lang="en-US" b="1" i="1" dirty="0">
                <a:solidFill>
                  <a:srgbClr val="FFFF66"/>
                </a:solidFill>
              </a:rPr>
              <a:t>Acts 13:13 </a:t>
            </a:r>
            <a:r>
              <a:rPr lang="en-US" dirty="0">
                <a:solidFill>
                  <a:srgbClr val="CCFFCC"/>
                </a:solidFill>
                <a:sym typeface="Wingdings"/>
              </a:rPr>
              <a:t> </a:t>
            </a:r>
            <a:r>
              <a:rPr lang="en-US" b="1" i="1" dirty="0">
                <a:solidFill>
                  <a:srgbClr val="FFFF66"/>
                </a:solidFill>
                <a:sym typeface="Wingdings"/>
              </a:rPr>
              <a:t>2 Tim. 4:11</a:t>
            </a:r>
            <a:r>
              <a:rPr lang="en-US" dirty="0">
                <a:solidFill>
                  <a:srgbClr val="CCFFCC"/>
                </a:solidFill>
                <a:sym typeface="Wingdings"/>
              </a:rPr>
              <a:t>)</a:t>
            </a:r>
          </a:p>
          <a:p>
            <a:pPr>
              <a:buClr>
                <a:schemeClr val="bg1"/>
              </a:buClr>
            </a:pPr>
            <a:r>
              <a:rPr lang="en-US" b="1" dirty="0">
                <a:solidFill>
                  <a:srgbClr val="CCFFCC"/>
                </a:solidFill>
              </a:rPr>
              <a:t>Apostles as a group</a:t>
            </a:r>
          </a:p>
          <a:p>
            <a:pPr lvl="1">
              <a:buClr>
                <a:srgbClr val="FFFF00"/>
              </a:buClr>
            </a:pPr>
            <a:r>
              <a:rPr lang="en-US" dirty="0">
                <a:solidFill>
                  <a:schemeClr val="bg1"/>
                </a:solidFill>
              </a:rPr>
              <a:t>Filled with selfish ambition and weakness (</a:t>
            </a:r>
            <a:r>
              <a:rPr lang="en-US" b="1" i="1" dirty="0" err="1">
                <a:solidFill>
                  <a:srgbClr val="FFFF66"/>
                </a:solidFill>
              </a:rPr>
              <a:t>Lk</a:t>
            </a:r>
            <a:r>
              <a:rPr lang="en-US" b="1" i="1" dirty="0">
                <a:solidFill>
                  <a:srgbClr val="FFFF66"/>
                </a:solidFill>
              </a:rPr>
              <a:t>. 22:24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lvl="1">
              <a:buClr>
                <a:srgbClr val="FFFF00"/>
              </a:buClr>
            </a:pPr>
            <a:r>
              <a:rPr lang="en-US" dirty="0">
                <a:solidFill>
                  <a:schemeClr val="bg1"/>
                </a:solidFill>
              </a:rPr>
              <a:t>Yet Jesus would make them fishers of men (</a:t>
            </a:r>
            <a:r>
              <a:rPr lang="en-US" b="1" i="1" dirty="0">
                <a:solidFill>
                  <a:srgbClr val="FFFF66"/>
                </a:solidFill>
              </a:rPr>
              <a:t>Mk. 1:17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>
              <a:buClr>
                <a:schemeClr val="bg1"/>
              </a:buClr>
            </a:pPr>
            <a:r>
              <a:rPr lang="en-US" b="1" dirty="0">
                <a:solidFill>
                  <a:srgbClr val="CCFFCC"/>
                </a:solidFill>
              </a:rPr>
              <a:t>Peter</a:t>
            </a:r>
          </a:p>
          <a:p>
            <a:pPr lvl="1">
              <a:buClr>
                <a:srgbClr val="FFFF00"/>
              </a:buClr>
            </a:pPr>
            <a:r>
              <a:rPr lang="en-US" dirty="0">
                <a:solidFill>
                  <a:schemeClr val="bg1"/>
                </a:solidFill>
              </a:rPr>
              <a:t>Was he a “</a:t>
            </a:r>
            <a:r>
              <a:rPr lang="en-US" cap="small" dirty="0">
                <a:solidFill>
                  <a:schemeClr val="bg1"/>
                </a:solidFill>
              </a:rPr>
              <a:t>rock</a:t>
            </a:r>
            <a:r>
              <a:rPr lang="en-US" dirty="0">
                <a:solidFill>
                  <a:schemeClr val="bg1"/>
                </a:solidFill>
              </a:rPr>
              <a:t>” at first? (</a:t>
            </a:r>
            <a:r>
              <a:rPr lang="es-MX" b="1" i="1" dirty="0">
                <a:solidFill>
                  <a:srgbClr val="FFFF66"/>
                </a:solidFill>
              </a:rPr>
              <a:t>Matt. 16:21-23</a:t>
            </a:r>
            <a:r>
              <a:rPr lang="es-MX" dirty="0">
                <a:solidFill>
                  <a:schemeClr val="bg1"/>
                </a:solidFill>
              </a:rPr>
              <a:t>; </a:t>
            </a:r>
            <a:r>
              <a:rPr lang="es-MX" b="1" i="1" dirty="0">
                <a:solidFill>
                  <a:srgbClr val="FFFF66"/>
                </a:solidFill>
              </a:rPr>
              <a:t>26:69-74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lvl="1">
              <a:buClr>
                <a:srgbClr val="FFFF00"/>
              </a:buClr>
            </a:pPr>
            <a:r>
              <a:rPr lang="en-US" dirty="0">
                <a:solidFill>
                  <a:schemeClr val="bg1"/>
                </a:solidFill>
              </a:rPr>
              <a:t>Satan wanted Peter to turn away from Lord (</a:t>
            </a:r>
            <a:r>
              <a:rPr lang="en-US" b="1" i="1" dirty="0">
                <a:solidFill>
                  <a:srgbClr val="FFFF66"/>
                </a:solidFill>
              </a:rPr>
              <a:t>Luke 22:31-32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lvl="1">
              <a:buClr>
                <a:srgbClr val="FFFF00"/>
              </a:buClr>
            </a:pPr>
            <a:r>
              <a:rPr lang="en-US" dirty="0">
                <a:solidFill>
                  <a:schemeClr val="bg1"/>
                </a:solidFill>
              </a:rPr>
              <a:t>But he came to be a true “</a:t>
            </a:r>
            <a:r>
              <a:rPr lang="en-US" cap="small" dirty="0">
                <a:solidFill>
                  <a:schemeClr val="bg1"/>
                </a:solidFill>
              </a:rPr>
              <a:t>rock</a:t>
            </a:r>
            <a:r>
              <a:rPr lang="en-US" dirty="0">
                <a:solidFill>
                  <a:schemeClr val="bg1"/>
                </a:solidFill>
              </a:rPr>
              <a:t>” of strength for Master’s use</a:t>
            </a:r>
          </a:p>
          <a:p>
            <a:pPr>
              <a:buClr>
                <a:schemeClr val="bg1"/>
              </a:buClr>
            </a:pPr>
            <a:r>
              <a:rPr lang="en-US" b="1" dirty="0">
                <a:solidFill>
                  <a:srgbClr val="CCFFCC"/>
                </a:solidFill>
              </a:rPr>
              <a:t>Paul</a:t>
            </a:r>
          </a:p>
          <a:p>
            <a:pPr lvl="1">
              <a:buClr>
                <a:srgbClr val="FFFF00"/>
              </a:buClr>
            </a:pPr>
            <a:r>
              <a:rPr lang="en-US" dirty="0">
                <a:solidFill>
                  <a:schemeClr val="bg1"/>
                </a:solidFill>
              </a:rPr>
              <a:t>Started out as a blasphemer &amp; persecutor</a:t>
            </a:r>
          </a:p>
          <a:p>
            <a:pPr lvl="1">
              <a:buClr>
                <a:srgbClr val="FFFF00"/>
              </a:buClr>
            </a:pPr>
            <a:r>
              <a:rPr lang="en-US" dirty="0">
                <a:solidFill>
                  <a:schemeClr val="bg1"/>
                </a:solidFill>
              </a:rPr>
              <a:t>Lord used trials to help shape Paul (</a:t>
            </a:r>
            <a:r>
              <a:rPr lang="es-MX" b="1" i="1" dirty="0">
                <a:solidFill>
                  <a:srgbClr val="FFFF66"/>
                </a:solidFill>
              </a:rPr>
              <a:t>2 Cor. 12:8-10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>
              <a:buClr>
                <a:schemeClr val="bg1"/>
              </a:buClr>
            </a:pP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Wingdings"/>
              </a:rPr>
              <a:t>Lord can reshape us  – </a:t>
            </a:r>
            <a:endParaRPr lang="en-US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64558" y="6336874"/>
            <a:ext cx="3900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imes New Roman"/>
                <a:cs typeface="Times New Roman"/>
                <a:sym typeface="Wingdings"/>
              </a:rPr>
              <a:t>Will we let Him?</a:t>
            </a:r>
            <a:endParaRPr lang="en-US" sz="30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0388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lay-Potter01-Gi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94" y="1174027"/>
            <a:ext cx="6445014" cy="44499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4581" y="81060"/>
            <a:ext cx="90494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  <a:latin typeface="Times New Roman"/>
                <a:cs typeface="Times New Roman"/>
              </a:rPr>
              <a:t>“But now, O Lord, You are our Father; we are the clay, and You our potter; and all we are the work of Your hand” (</a:t>
            </a:r>
            <a:r>
              <a:rPr lang="en-US" sz="2600" b="1" i="1" dirty="0">
                <a:solidFill>
                  <a:srgbClr val="FFFF00"/>
                </a:solidFill>
                <a:latin typeface="Times New Roman"/>
                <a:cs typeface="Times New Roman"/>
              </a:rPr>
              <a:t>Isa. 64:4</a:t>
            </a:r>
            <a:r>
              <a:rPr lang="en-US" sz="2600" dirty="0">
                <a:solidFill>
                  <a:srgbClr val="FFFFFF"/>
                </a:solidFill>
                <a:latin typeface="Times New Roman"/>
                <a:cs typeface="Times New Roman"/>
              </a:rPr>
              <a:t>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767484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  <a:latin typeface="Times New Roman"/>
                <a:cs typeface="Times New Roman"/>
              </a:rPr>
              <a:t>“</a:t>
            </a:r>
            <a:r>
              <a:rPr lang="en-US" sz="2600" dirty="0">
                <a:solidFill>
                  <a:schemeClr val="bg1"/>
                </a:solidFill>
                <a:latin typeface="Times New Roman"/>
                <a:cs typeface="Times New Roman"/>
              </a:rPr>
              <a:t>…he will be a vessel for honor, sanctified and useful for the Master, prepared for every good work</a:t>
            </a:r>
            <a:r>
              <a:rPr lang="en-US" sz="2600" dirty="0">
                <a:solidFill>
                  <a:srgbClr val="FFFFFF"/>
                </a:solidFill>
                <a:latin typeface="Times New Roman"/>
                <a:cs typeface="Times New Roman"/>
              </a:rPr>
              <a:t>” (</a:t>
            </a:r>
            <a:r>
              <a:rPr lang="en-US" sz="2600" b="1" i="1" dirty="0">
                <a:solidFill>
                  <a:srgbClr val="FFFF00"/>
                </a:solidFill>
                <a:latin typeface="Times New Roman"/>
                <a:cs typeface="Times New Roman"/>
              </a:rPr>
              <a:t>2 Tim. 2:21</a:t>
            </a:r>
            <a:r>
              <a:rPr lang="en-US" sz="2600" dirty="0">
                <a:solidFill>
                  <a:srgbClr val="FFFFFF"/>
                </a:solidFill>
                <a:latin typeface="Times New Roman"/>
                <a:cs typeface="Times New Roman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9348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343 - Let Him Have His Way With Thee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7027641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343 - Let Him Have His Way With Thee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56115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343 - Let Him Have His Way With Thee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81845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2521</TotalTime>
  <Words>735</Words>
  <Application>Microsoft Office PowerPoint</Application>
  <PresentationFormat>On-screen Show (4:3)</PresentationFormat>
  <Paragraphs>63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Times New Roman</vt:lpstr>
      <vt:lpstr>Wingdings</vt:lpstr>
      <vt:lpstr>Office Theme</vt:lpstr>
      <vt:lpstr>1_Office Theme</vt:lpstr>
      <vt:lpstr>PowerPoint Presentation</vt:lpstr>
      <vt:lpstr>Like Clay in the Potter’s Hands</vt:lpstr>
      <vt:lpstr>Jeremiah 18:1-11</vt:lpstr>
      <vt:lpstr>God Shapes Lives Put in His Hands</vt:lpstr>
      <vt:lpstr>God’s Power as Potter Is Great</vt:lpstr>
      <vt:lpstr>PowerPoint Presentation</vt:lpstr>
      <vt:lpstr>343 - Let Him Have His Way With Thee - Title</vt:lpstr>
      <vt:lpstr>343 - Let Him Have His Way With Thee - 1.1</vt:lpstr>
      <vt:lpstr>343 - Let Him Have His Way With Thee - 1.2</vt:lpstr>
      <vt:lpstr>343 - Let Him Have His Way With Thee - 1.3</vt:lpstr>
      <vt:lpstr>343 - Let Him Have His Way With Thee - 1.4</vt:lpstr>
      <vt:lpstr>343 - Let Him Have His Way With Thee - C.1</vt:lpstr>
      <vt:lpstr>343 - Let Him Have His Way With Thee - C.2</vt:lpstr>
      <vt:lpstr>343 - Let Him Have His Way With Thee - C.3</vt:lpstr>
      <vt:lpstr>343 - Let Him Have His Way With Thee - 2.1</vt:lpstr>
      <vt:lpstr>343 - Let Him Have His Way With Thee - 2.2</vt:lpstr>
      <vt:lpstr>343 - Let Him Have His Way With Thee - 2.3</vt:lpstr>
      <vt:lpstr>343 - Let Him Have His Way With Thee - 2.4</vt:lpstr>
      <vt:lpstr>343 - Let Him Have His Way With Thee - C.1</vt:lpstr>
      <vt:lpstr>343 - Let Him Have His Way With Thee - C.2</vt:lpstr>
      <vt:lpstr>343 - Let Him Have His Way With Thee - C.3</vt:lpstr>
      <vt:lpstr>343 - Let Him Have His Way With Thee - 3.1</vt:lpstr>
      <vt:lpstr>343 - Let Him Have His Way With Thee - 3.2</vt:lpstr>
      <vt:lpstr>343 - Let Him Have His Way With Thee - 3.3</vt:lpstr>
      <vt:lpstr>343 - Let Him Have His Way With Thee - 3.4</vt:lpstr>
      <vt:lpstr>343 - Let Him Have His Way With Thee - C.1</vt:lpstr>
      <vt:lpstr>343 - Let Him Have His Way With Thee - C.2</vt:lpstr>
      <vt:lpstr>343 - Let Him Have His Way With Thee - C.3</vt:lpstr>
    </vt:vector>
  </TitlesOfParts>
  <Company>Self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Like Clay in the Potter’s Hands</dc:title>
  <dc:creator>Harry Osborne</dc:creator>
  <cp:lastModifiedBy>Podium</cp:lastModifiedBy>
  <cp:revision>17</cp:revision>
  <dcterms:created xsi:type="dcterms:W3CDTF">2017-02-03T19:38:58Z</dcterms:created>
  <dcterms:modified xsi:type="dcterms:W3CDTF">2017-02-05T17:31:05Z</dcterms:modified>
</cp:coreProperties>
</file>