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6" r:id="rId3"/>
    <p:sldId id="258" r:id="rId4"/>
    <p:sldId id="259" r:id="rId5"/>
    <p:sldId id="260" r:id="rId6"/>
    <p:sldId id="261" r:id="rId7"/>
    <p:sldId id="262" r:id="rId8"/>
    <p:sldId id="263" r:id="rId9"/>
    <p:sldId id="264" r:id="rId10"/>
    <p:sldId id="265" r:id="rId11"/>
    <p:sldId id="267" r:id="rId12"/>
    <p:sldId id="268" r:id="rId13"/>
    <p:sldId id="266"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AF0F0"/>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73"/>
    <p:restoredTop sz="94643"/>
  </p:normalViewPr>
  <p:slideViewPr>
    <p:cSldViewPr snapToGrid="0" snapToObjects="1" showGuides="1">
      <p:cViewPr varScale="1">
        <p:scale>
          <a:sx n="75" d="100"/>
          <a:sy n="75" d="100"/>
        </p:scale>
        <p:origin x="176" y="512"/>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C229C0-7A82-C746-89EA-86ACFF0BAE0F}" type="datetimeFigureOut">
              <a:rPr lang="en-US" smtClean="0"/>
              <a:t>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CA7FE-281E-6E43-8E81-95FF836B4C53}" type="slidenum">
              <a:rPr lang="en-US" smtClean="0"/>
              <a:t>‹#›</a:t>
            </a:fld>
            <a:endParaRPr lang="en-US"/>
          </a:p>
        </p:txBody>
      </p:sp>
    </p:spTree>
    <p:extLst>
      <p:ext uri="{BB962C8B-B14F-4D97-AF65-F5344CB8AC3E}">
        <p14:creationId xmlns:p14="http://schemas.microsoft.com/office/powerpoint/2010/main" val="43704200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C229C0-7A82-C746-89EA-86ACFF0BAE0F}" type="datetimeFigureOut">
              <a:rPr lang="en-US" smtClean="0"/>
              <a:t>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CA7FE-281E-6E43-8E81-95FF836B4C53}" type="slidenum">
              <a:rPr lang="en-US" smtClean="0"/>
              <a:t>‹#›</a:t>
            </a:fld>
            <a:endParaRPr lang="en-US"/>
          </a:p>
        </p:txBody>
      </p:sp>
    </p:spTree>
    <p:extLst>
      <p:ext uri="{BB962C8B-B14F-4D97-AF65-F5344CB8AC3E}">
        <p14:creationId xmlns:p14="http://schemas.microsoft.com/office/powerpoint/2010/main" val="1109884578"/>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C229C0-7A82-C746-89EA-86ACFF0BAE0F}" type="datetimeFigureOut">
              <a:rPr lang="en-US" smtClean="0"/>
              <a:t>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CA7FE-281E-6E43-8E81-95FF836B4C53}" type="slidenum">
              <a:rPr lang="en-US" smtClean="0"/>
              <a:t>‹#›</a:t>
            </a:fld>
            <a:endParaRPr lang="en-US"/>
          </a:p>
        </p:txBody>
      </p:sp>
    </p:spTree>
    <p:extLst>
      <p:ext uri="{BB962C8B-B14F-4D97-AF65-F5344CB8AC3E}">
        <p14:creationId xmlns:p14="http://schemas.microsoft.com/office/powerpoint/2010/main" val="78714460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C229C0-7A82-C746-89EA-86ACFF0BAE0F}" type="datetimeFigureOut">
              <a:rPr lang="en-US" smtClean="0"/>
              <a:t>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CA7FE-281E-6E43-8E81-95FF836B4C53}" type="slidenum">
              <a:rPr lang="en-US" smtClean="0"/>
              <a:t>‹#›</a:t>
            </a:fld>
            <a:endParaRPr lang="en-US"/>
          </a:p>
        </p:txBody>
      </p:sp>
    </p:spTree>
    <p:extLst>
      <p:ext uri="{BB962C8B-B14F-4D97-AF65-F5344CB8AC3E}">
        <p14:creationId xmlns:p14="http://schemas.microsoft.com/office/powerpoint/2010/main" val="970888488"/>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C229C0-7A82-C746-89EA-86ACFF0BAE0F}" type="datetimeFigureOut">
              <a:rPr lang="en-US" smtClean="0"/>
              <a:t>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CA7FE-281E-6E43-8E81-95FF836B4C53}" type="slidenum">
              <a:rPr lang="en-US" smtClean="0"/>
              <a:t>‹#›</a:t>
            </a:fld>
            <a:endParaRPr lang="en-US"/>
          </a:p>
        </p:txBody>
      </p:sp>
    </p:spTree>
    <p:extLst>
      <p:ext uri="{BB962C8B-B14F-4D97-AF65-F5344CB8AC3E}">
        <p14:creationId xmlns:p14="http://schemas.microsoft.com/office/powerpoint/2010/main" val="1142067910"/>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C229C0-7A82-C746-89EA-86ACFF0BAE0F}" type="datetimeFigureOut">
              <a:rPr lang="en-US" smtClean="0"/>
              <a:t>2/19/17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CA7FE-281E-6E43-8E81-95FF836B4C53}" type="slidenum">
              <a:rPr lang="en-US" smtClean="0"/>
              <a:t>‹#›</a:t>
            </a:fld>
            <a:endParaRPr lang="en-US"/>
          </a:p>
        </p:txBody>
      </p:sp>
    </p:spTree>
    <p:extLst>
      <p:ext uri="{BB962C8B-B14F-4D97-AF65-F5344CB8AC3E}">
        <p14:creationId xmlns:p14="http://schemas.microsoft.com/office/powerpoint/2010/main" val="52652648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C229C0-7A82-C746-89EA-86ACFF0BAE0F}" type="datetimeFigureOut">
              <a:rPr lang="en-US" smtClean="0"/>
              <a:t>2/19/17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7CA7FE-281E-6E43-8E81-95FF836B4C53}" type="slidenum">
              <a:rPr lang="en-US" smtClean="0"/>
              <a:t>‹#›</a:t>
            </a:fld>
            <a:endParaRPr lang="en-US"/>
          </a:p>
        </p:txBody>
      </p:sp>
    </p:spTree>
    <p:extLst>
      <p:ext uri="{BB962C8B-B14F-4D97-AF65-F5344CB8AC3E}">
        <p14:creationId xmlns:p14="http://schemas.microsoft.com/office/powerpoint/2010/main" val="1697990948"/>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C229C0-7A82-C746-89EA-86ACFF0BAE0F}" type="datetimeFigureOut">
              <a:rPr lang="en-US" smtClean="0"/>
              <a:t>2/19/17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7CA7FE-281E-6E43-8E81-95FF836B4C53}" type="slidenum">
              <a:rPr lang="en-US" smtClean="0"/>
              <a:t>‹#›</a:t>
            </a:fld>
            <a:endParaRPr lang="en-US"/>
          </a:p>
        </p:txBody>
      </p:sp>
    </p:spTree>
    <p:extLst>
      <p:ext uri="{BB962C8B-B14F-4D97-AF65-F5344CB8AC3E}">
        <p14:creationId xmlns:p14="http://schemas.microsoft.com/office/powerpoint/2010/main" val="223678053"/>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C229C0-7A82-C746-89EA-86ACFF0BAE0F}" type="datetimeFigureOut">
              <a:rPr lang="en-US" smtClean="0"/>
              <a:t>2/19/17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7CA7FE-281E-6E43-8E81-95FF836B4C53}" type="slidenum">
              <a:rPr lang="en-US" smtClean="0"/>
              <a:t>‹#›</a:t>
            </a:fld>
            <a:endParaRPr lang="en-US"/>
          </a:p>
        </p:txBody>
      </p:sp>
    </p:spTree>
    <p:extLst>
      <p:ext uri="{BB962C8B-B14F-4D97-AF65-F5344CB8AC3E}">
        <p14:creationId xmlns:p14="http://schemas.microsoft.com/office/powerpoint/2010/main" val="1260654521"/>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C229C0-7A82-C746-89EA-86ACFF0BAE0F}" type="datetimeFigureOut">
              <a:rPr lang="en-US" smtClean="0"/>
              <a:t>2/19/17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CA7FE-281E-6E43-8E81-95FF836B4C53}" type="slidenum">
              <a:rPr lang="en-US" smtClean="0"/>
              <a:t>‹#›</a:t>
            </a:fld>
            <a:endParaRPr lang="en-US"/>
          </a:p>
        </p:txBody>
      </p:sp>
    </p:spTree>
    <p:extLst>
      <p:ext uri="{BB962C8B-B14F-4D97-AF65-F5344CB8AC3E}">
        <p14:creationId xmlns:p14="http://schemas.microsoft.com/office/powerpoint/2010/main" val="74687314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C229C0-7A82-C746-89EA-86ACFF0BAE0F}" type="datetimeFigureOut">
              <a:rPr lang="en-US" smtClean="0"/>
              <a:t>2/19/17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CA7FE-281E-6E43-8E81-95FF836B4C53}" type="slidenum">
              <a:rPr lang="en-US" smtClean="0"/>
              <a:t>‹#›</a:t>
            </a:fld>
            <a:endParaRPr lang="en-US"/>
          </a:p>
        </p:txBody>
      </p:sp>
    </p:spTree>
    <p:extLst>
      <p:ext uri="{BB962C8B-B14F-4D97-AF65-F5344CB8AC3E}">
        <p14:creationId xmlns:p14="http://schemas.microsoft.com/office/powerpoint/2010/main" val="655031300"/>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C229C0-7A82-C746-89EA-86ACFF0BAE0F}" type="datetimeFigureOut">
              <a:rPr lang="en-US" smtClean="0"/>
              <a:t>2/19/17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CA7FE-281E-6E43-8E81-95FF836B4C53}" type="slidenum">
              <a:rPr lang="en-US" smtClean="0"/>
              <a:t>‹#›</a:t>
            </a:fld>
            <a:endParaRPr lang="en-US"/>
          </a:p>
        </p:txBody>
      </p:sp>
    </p:spTree>
    <p:extLst>
      <p:ext uri="{BB962C8B-B14F-4D97-AF65-F5344CB8AC3E}">
        <p14:creationId xmlns:p14="http://schemas.microsoft.com/office/powerpoint/2010/main" val="1423930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25176"/>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F0F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1825" y="53608"/>
            <a:ext cx="8810175" cy="1416505"/>
          </a:xfrm>
          <a:prstGeom prst="rect">
            <a:avLst/>
          </a:prstGeom>
        </p:spPr>
      </p:pic>
      <p:sp>
        <p:nvSpPr>
          <p:cNvPr id="5" name="TextBox 4"/>
          <p:cNvSpPr txBox="1"/>
          <p:nvPr/>
        </p:nvSpPr>
        <p:spPr>
          <a:xfrm>
            <a:off x="179294" y="2785198"/>
            <a:ext cx="11869269" cy="3877985"/>
          </a:xfrm>
          <a:prstGeom prst="rect">
            <a:avLst/>
          </a:prstGeom>
          <a:noFill/>
        </p:spPr>
        <p:txBody>
          <a:bodyPr wrap="square" rtlCol="0">
            <a:spAutoFit/>
          </a:bodyPr>
          <a:lstStyle/>
          <a:p>
            <a:pPr algn="ctr">
              <a:spcAft>
                <a:spcPts val="1200"/>
              </a:spcAft>
            </a:pPr>
            <a:r>
              <a:rPr lang="en-US" sz="2800" b="1" i="1" dirty="0" smtClean="0">
                <a:latin typeface="Arial" charset="0"/>
                <a:ea typeface="Arial" charset="0"/>
                <a:cs typeface="Arial" charset="0"/>
              </a:rPr>
              <a:t>“Jesus </a:t>
            </a:r>
            <a:r>
              <a:rPr lang="en-US" sz="2800" b="1" i="1" dirty="0">
                <a:latin typeface="Arial" charset="0"/>
                <a:ea typeface="Arial" charset="0"/>
                <a:cs typeface="Arial" charset="0"/>
              </a:rPr>
              <a:t>said to them, a</a:t>
            </a:r>
            <a:r>
              <a:rPr lang="en-US" sz="2800" b="1" i="1" dirty="0" smtClean="0">
                <a:latin typeface="Arial" charset="0"/>
                <a:ea typeface="Arial" charset="0"/>
                <a:cs typeface="Arial" charset="0"/>
              </a:rPr>
              <a:t>ll </a:t>
            </a:r>
            <a:r>
              <a:rPr lang="en-US" sz="2800" b="1" i="1" dirty="0">
                <a:latin typeface="Arial" charset="0"/>
                <a:ea typeface="Arial" charset="0"/>
                <a:cs typeface="Arial" charset="0"/>
              </a:rPr>
              <a:t>of you will be made to stumble because of Me this night, for it is </a:t>
            </a:r>
            <a:r>
              <a:rPr lang="en-US" sz="2800" b="1" i="1" dirty="0" smtClean="0">
                <a:latin typeface="Arial" charset="0"/>
                <a:ea typeface="Arial" charset="0"/>
                <a:cs typeface="Arial" charset="0"/>
              </a:rPr>
              <a:t>written” </a:t>
            </a:r>
            <a:r>
              <a:rPr lang="en-US" sz="2800" b="1" dirty="0" smtClean="0">
                <a:latin typeface="Arial" charset="0"/>
                <a:ea typeface="Arial" charset="0"/>
                <a:cs typeface="Arial" charset="0"/>
              </a:rPr>
              <a:t>(Matt 26:31).</a:t>
            </a:r>
          </a:p>
          <a:p>
            <a:pPr marL="457200" indent="-457200">
              <a:spcAft>
                <a:spcPts val="1200"/>
              </a:spcAft>
              <a:buFont typeface="Arial" charset="0"/>
              <a:buChar char="•"/>
            </a:pPr>
            <a:r>
              <a:rPr lang="en-US" sz="2800" b="1" dirty="0" smtClean="0">
                <a:latin typeface="Arial" charset="0"/>
                <a:ea typeface="Arial" charset="0"/>
                <a:cs typeface="Arial" charset="0"/>
              </a:rPr>
              <a:t>Disbelieved (Matt 16:22)</a:t>
            </a:r>
          </a:p>
          <a:p>
            <a:pPr marL="457200" indent="-457200">
              <a:spcAft>
                <a:spcPts val="1200"/>
              </a:spcAft>
              <a:buFont typeface="Arial" charset="0"/>
              <a:buChar char="•"/>
            </a:pPr>
            <a:r>
              <a:rPr lang="en-US" sz="2800" b="1" dirty="0" smtClean="0">
                <a:latin typeface="Arial" charset="0"/>
                <a:ea typeface="Arial" charset="0"/>
                <a:cs typeface="Arial" charset="0"/>
              </a:rPr>
              <a:t>Denied Him (Matt 26:69-75)</a:t>
            </a:r>
          </a:p>
          <a:p>
            <a:pPr marL="457200" indent="-457200">
              <a:spcAft>
                <a:spcPts val="1200"/>
              </a:spcAft>
              <a:buFont typeface="Arial" charset="0"/>
              <a:buChar char="•"/>
            </a:pPr>
            <a:r>
              <a:rPr lang="en-US" sz="2800" b="1" dirty="0" smtClean="0">
                <a:latin typeface="Arial" charset="0"/>
                <a:ea typeface="Arial" charset="0"/>
                <a:cs typeface="Arial" charset="0"/>
              </a:rPr>
              <a:t>Hid in locked rooms (Jn 20:19)</a:t>
            </a:r>
          </a:p>
          <a:p>
            <a:pPr marL="457200" indent="-457200">
              <a:spcAft>
                <a:spcPts val="1200"/>
              </a:spcAft>
              <a:buFont typeface="Arial" charset="0"/>
              <a:buChar char="•"/>
            </a:pPr>
            <a:r>
              <a:rPr lang="en-US" sz="2800" b="1" dirty="0" smtClean="0">
                <a:latin typeface="Arial" charset="0"/>
                <a:ea typeface="Arial" charset="0"/>
                <a:cs typeface="Arial" charset="0"/>
              </a:rPr>
              <a:t>Too fearful to attend His burial (Lk 24:1)</a:t>
            </a:r>
          </a:p>
          <a:p>
            <a:pPr marL="457200" indent="-457200">
              <a:buFont typeface="Arial" charset="0"/>
              <a:buChar char="•"/>
            </a:pPr>
            <a:r>
              <a:rPr lang="en-US" sz="2800" b="1" dirty="0" smtClean="0">
                <a:latin typeface="Arial" charset="0"/>
                <a:ea typeface="Arial" charset="0"/>
                <a:cs typeface="Arial" charset="0"/>
              </a:rPr>
              <a:t>Thought the movement had ended (Lk 24:21)</a:t>
            </a:r>
            <a:endParaRPr lang="en-US" sz="2800" b="1" dirty="0">
              <a:latin typeface="Arial" charset="0"/>
              <a:ea typeface="Arial" charset="0"/>
              <a:cs typeface="Arial" charset="0"/>
            </a:endParaRPr>
          </a:p>
        </p:txBody>
      </p:sp>
      <p:sp>
        <p:nvSpPr>
          <p:cNvPr id="7" name="Rectangle 6"/>
          <p:cNvSpPr/>
          <p:nvPr/>
        </p:nvSpPr>
        <p:spPr>
          <a:xfrm>
            <a:off x="3731956" y="1458338"/>
            <a:ext cx="8109912" cy="923330"/>
          </a:xfrm>
          <a:prstGeom prst="rect">
            <a:avLst/>
          </a:prstGeom>
          <a:noFill/>
        </p:spPr>
        <p:txBody>
          <a:bodyPr wrap="none" lIns="91440" tIns="45720" rIns="91440" bIns="45720">
            <a:spAutoFit/>
          </a:bodyPr>
          <a:lstStyle/>
          <a:p>
            <a:pPr algn="ctr"/>
            <a:r>
              <a:rPr lang="en-US" sz="5400" b="1" i="1" cap="none" spc="0" dirty="0" smtClean="0">
                <a:ln w="0"/>
                <a:solidFill>
                  <a:sysClr val="windowText" lastClr="000000"/>
                </a:solidFill>
                <a:effectLst>
                  <a:reflection blurRad="6350" stA="53000" endA="300" endPos="35500" dir="5400000" sy="-90000" algn="bl" rotWithShape="0"/>
                </a:effectLst>
                <a:latin typeface="Arial" charset="0"/>
                <a:ea typeface="Arial" charset="0"/>
                <a:cs typeface="Arial" charset="0"/>
              </a:rPr>
              <a:t>Before His Resurrection</a:t>
            </a:r>
            <a:endParaRPr lang="en-US" sz="5400" b="1" i="1" cap="none" spc="0" dirty="0">
              <a:ln w="0"/>
              <a:solidFill>
                <a:sysClr val="windowText" lastClr="000000"/>
              </a:solidFill>
              <a:effectLst>
                <a:reflection blurRad="6350" stA="53000" endA="300" endPos="35500" dir="5400000" sy="-90000" algn="bl" rotWithShape="0"/>
              </a:effectLst>
              <a:latin typeface="Arial" charset="0"/>
              <a:ea typeface="Arial" charset="0"/>
              <a:cs typeface="Arial" charset="0"/>
            </a:endParaRPr>
          </a:p>
        </p:txBody>
      </p:sp>
      <p:pic>
        <p:nvPicPr>
          <p:cNvPr id="1026" name="Picture 2" descr="ttp://www.lostseed.com/extras/free-graphics/images/jesus-pictures/jesus-being-beaten.jpg"/>
          <p:cNvPicPr>
            <a:picLocks noChangeAspect="1" noChangeArrowheads="1"/>
          </p:cNvPicPr>
          <p:nvPr/>
        </p:nvPicPr>
        <p:blipFill rotWithShape="1">
          <a:blip r:embed="rId3">
            <a:extLst>
              <a:ext uri="{28A0092B-C50C-407E-A947-70E740481C1C}">
                <a14:useLocalDpi xmlns:a14="http://schemas.microsoft.com/office/drawing/2010/main" val="0"/>
              </a:ext>
            </a:extLst>
          </a:blip>
          <a:srcRect l="28769" r="2871"/>
          <a:stretch/>
        </p:blipFill>
        <p:spPr bwMode="auto">
          <a:xfrm>
            <a:off x="0" y="0"/>
            <a:ext cx="3381825" cy="266006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42791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2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p:cTn id="20" dur="2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21" dur="2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2" dur="2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p:cTn id="27" dur="2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8" dur="2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9" dur="20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 calcmode="lin" valueType="num">
                                      <p:cBhvr>
                                        <p:cTn id="34" dur="2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35" dur="2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6" dur="2000"/>
                                        <p:tgtEl>
                                          <p:spTgt spid="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 calcmode="lin" valueType="num">
                                      <p:cBhvr>
                                        <p:cTn id="41" dur="2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42" dur="2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43" dur="2000"/>
                                        <p:tgtEl>
                                          <p:spTgt spid="5">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5">
                                            <p:txEl>
                                              <p:pRg st="5" end="5"/>
                                            </p:txEl>
                                          </p:spTgt>
                                        </p:tgtEl>
                                        <p:attrNameLst>
                                          <p:attrName>style.visibility</p:attrName>
                                        </p:attrNameLst>
                                      </p:cBhvr>
                                      <p:to>
                                        <p:strVal val="visible"/>
                                      </p:to>
                                    </p:set>
                                    <p:anim calcmode="lin" valueType="num">
                                      <p:cBhvr>
                                        <p:cTn id="48" dur="2000" fill="hold"/>
                                        <p:tgtEl>
                                          <p:spTgt spid="5">
                                            <p:txEl>
                                              <p:pRg st="5" end="5"/>
                                            </p:txEl>
                                          </p:spTgt>
                                        </p:tgtEl>
                                        <p:attrNameLst>
                                          <p:attrName>ppt_w</p:attrName>
                                        </p:attrNameLst>
                                      </p:cBhvr>
                                      <p:tavLst>
                                        <p:tav tm="0">
                                          <p:val>
                                            <p:strVal val="#ppt_w*0.70"/>
                                          </p:val>
                                        </p:tav>
                                        <p:tav tm="100000">
                                          <p:val>
                                            <p:strVal val="#ppt_w"/>
                                          </p:val>
                                        </p:tav>
                                      </p:tavLst>
                                    </p:anim>
                                    <p:anim calcmode="lin" valueType="num">
                                      <p:cBhvr>
                                        <p:cTn id="49" dur="2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50"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F0F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1825" y="53608"/>
            <a:ext cx="8810175" cy="1416505"/>
          </a:xfrm>
          <a:prstGeom prst="rect">
            <a:avLst/>
          </a:prstGeom>
        </p:spPr>
      </p:pic>
      <p:sp>
        <p:nvSpPr>
          <p:cNvPr id="5" name="TextBox 4"/>
          <p:cNvSpPr txBox="1"/>
          <p:nvPr/>
        </p:nvSpPr>
        <p:spPr>
          <a:xfrm>
            <a:off x="179294" y="2785198"/>
            <a:ext cx="11869269" cy="3877985"/>
          </a:xfrm>
          <a:prstGeom prst="rect">
            <a:avLst/>
          </a:prstGeom>
          <a:noFill/>
        </p:spPr>
        <p:txBody>
          <a:bodyPr wrap="square" rtlCol="0">
            <a:spAutoFit/>
          </a:bodyPr>
          <a:lstStyle/>
          <a:p>
            <a:pPr algn="ctr">
              <a:spcAft>
                <a:spcPts val="1200"/>
              </a:spcAft>
            </a:pPr>
            <a:r>
              <a:rPr lang="en-US" sz="2800" b="1" i="1" dirty="0" smtClean="0">
                <a:latin typeface="Arial" charset="0"/>
                <a:ea typeface="Arial" charset="0"/>
                <a:cs typeface="Arial" charset="0"/>
              </a:rPr>
              <a:t>“And </a:t>
            </a:r>
            <a:r>
              <a:rPr lang="en-US" sz="2800" b="1" i="1" dirty="0">
                <a:latin typeface="Arial" charset="0"/>
                <a:ea typeface="Arial" charset="0"/>
                <a:cs typeface="Arial" charset="0"/>
              </a:rPr>
              <a:t>the guards shook for fear of him, and became like dead men.</a:t>
            </a:r>
            <a:r>
              <a:rPr lang="en-US" sz="2800" b="1" i="1" dirty="0" smtClean="0">
                <a:latin typeface="Arial" charset="0"/>
                <a:ea typeface="Arial" charset="0"/>
                <a:cs typeface="Arial" charset="0"/>
              </a:rPr>
              <a:t>” </a:t>
            </a:r>
            <a:r>
              <a:rPr lang="en-US" sz="2800" b="1" dirty="0" smtClean="0">
                <a:latin typeface="Arial" charset="0"/>
                <a:ea typeface="Arial" charset="0"/>
                <a:cs typeface="Arial" charset="0"/>
              </a:rPr>
              <a:t>(Matt 28:4).</a:t>
            </a:r>
          </a:p>
          <a:p>
            <a:pPr marL="457200" indent="-457200">
              <a:spcAft>
                <a:spcPts val="1200"/>
              </a:spcAft>
              <a:buFont typeface="Arial" charset="0"/>
              <a:buChar char="•"/>
            </a:pPr>
            <a:r>
              <a:rPr lang="en-US" sz="2800" b="1" dirty="0" smtClean="0">
                <a:latin typeface="Arial" charset="0"/>
                <a:ea typeface="Arial" charset="0"/>
                <a:cs typeface="Arial" charset="0"/>
              </a:rPr>
              <a:t>Women reacted with </a:t>
            </a:r>
            <a:r>
              <a:rPr lang="en-US" sz="2800" b="1" i="1" dirty="0" smtClean="0">
                <a:latin typeface="Arial" charset="0"/>
                <a:ea typeface="Arial" charset="0"/>
                <a:cs typeface="Arial" charset="0"/>
              </a:rPr>
              <a:t>“fear and great joy” </a:t>
            </a:r>
            <a:r>
              <a:rPr lang="en-US" sz="2800" b="1" dirty="0" smtClean="0">
                <a:latin typeface="Arial" charset="0"/>
                <a:ea typeface="Arial" charset="0"/>
                <a:cs typeface="Arial" charset="0"/>
              </a:rPr>
              <a:t>(Matt 28:1-8)</a:t>
            </a:r>
          </a:p>
          <a:p>
            <a:pPr marL="457200" indent="-457200">
              <a:spcAft>
                <a:spcPts val="1200"/>
              </a:spcAft>
              <a:buFont typeface="Arial" charset="0"/>
              <a:buChar char="•"/>
            </a:pPr>
            <a:r>
              <a:rPr lang="en-US" sz="2800" b="1" dirty="0" smtClean="0">
                <a:latin typeface="Arial" charset="0"/>
                <a:ea typeface="Arial" charset="0"/>
                <a:cs typeface="Arial" charset="0"/>
              </a:rPr>
              <a:t>Did not believe He had been raised (Mk </a:t>
            </a:r>
            <a:r>
              <a:rPr lang="en-US" sz="2800" b="1" dirty="0" smtClean="0">
                <a:latin typeface="Arial" charset="0"/>
                <a:ea typeface="Arial" charset="0"/>
                <a:cs typeface="Arial" charset="0"/>
              </a:rPr>
              <a:t>16:11-12</a:t>
            </a:r>
            <a:r>
              <a:rPr lang="en-US" sz="2800" b="1" dirty="0" smtClean="0">
                <a:latin typeface="Arial" charset="0"/>
                <a:ea typeface="Arial" charset="0"/>
                <a:cs typeface="Arial" charset="0"/>
              </a:rPr>
              <a:t>)</a:t>
            </a:r>
          </a:p>
          <a:p>
            <a:pPr marL="457200" indent="-457200">
              <a:spcAft>
                <a:spcPts val="1200"/>
              </a:spcAft>
              <a:buFont typeface="Arial" charset="0"/>
              <a:buChar char="•"/>
            </a:pPr>
            <a:r>
              <a:rPr lang="en-US" sz="2800" b="1" dirty="0" smtClean="0">
                <a:latin typeface="Arial" charset="0"/>
                <a:ea typeface="Arial" charset="0"/>
                <a:cs typeface="Arial" charset="0"/>
              </a:rPr>
              <a:t>Thought they were seeing a ghost (Lk 24:37)</a:t>
            </a:r>
          </a:p>
          <a:p>
            <a:pPr marL="457200" indent="-457200">
              <a:spcAft>
                <a:spcPts val="1200"/>
              </a:spcAft>
              <a:buFont typeface="Arial" charset="0"/>
              <a:buChar char="•"/>
            </a:pPr>
            <a:r>
              <a:rPr lang="en-US" sz="2800" b="1" dirty="0" smtClean="0">
                <a:latin typeface="Arial" charset="0"/>
                <a:ea typeface="Arial" charset="0"/>
                <a:cs typeface="Arial" charset="0"/>
              </a:rPr>
              <a:t>Thomas “doubted” (Jn 20:25)</a:t>
            </a:r>
          </a:p>
          <a:p>
            <a:pPr marL="457200" indent="-457200">
              <a:buFont typeface="Arial" charset="0"/>
              <a:buChar char="•"/>
            </a:pPr>
            <a:r>
              <a:rPr lang="en-US" sz="2800" b="1" dirty="0" smtClean="0">
                <a:latin typeface="Arial" charset="0"/>
                <a:ea typeface="Arial" charset="0"/>
                <a:cs typeface="Arial" charset="0"/>
              </a:rPr>
              <a:t>Idle tales of certain women (Lk 24:11, 22-24)</a:t>
            </a:r>
            <a:endParaRPr lang="en-US" sz="2800" b="1" dirty="0">
              <a:latin typeface="Arial" charset="0"/>
              <a:ea typeface="Arial" charset="0"/>
              <a:cs typeface="Arial" charset="0"/>
            </a:endParaRPr>
          </a:p>
        </p:txBody>
      </p:sp>
      <p:sp>
        <p:nvSpPr>
          <p:cNvPr id="7" name="Rectangle 6"/>
          <p:cNvSpPr/>
          <p:nvPr/>
        </p:nvSpPr>
        <p:spPr>
          <a:xfrm>
            <a:off x="3712726" y="1458338"/>
            <a:ext cx="8148384" cy="923330"/>
          </a:xfrm>
          <a:prstGeom prst="rect">
            <a:avLst/>
          </a:prstGeom>
          <a:noFill/>
        </p:spPr>
        <p:txBody>
          <a:bodyPr wrap="none" lIns="91440" tIns="45720" rIns="91440" bIns="45720">
            <a:spAutoFit/>
          </a:bodyPr>
          <a:lstStyle/>
          <a:p>
            <a:pPr algn="ctr"/>
            <a:r>
              <a:rPr lang="en-US" sz="5400" b="1" i="1" cap="none" spc="0" dirty="0" smtClean="0">
                <a:ln w="0"/>
                <a:solidFill>
                  <a:sysClr val="windowText" lastClr="000000"/>
                </a:solidFill>
                <a:effectLst>
                  <a:reflection blurRad="6350" stA="53000" endA="300" endPos="35500" dir="5400000" sy="-90000" algn="bl" rotWithShape="0"/>
                </a:effectLst>
                <a:latin typeface="Arial" charset="0"/>
                <a:ea typeface="Arial" charset="0"/>
                <a:cs typeface="Arial" charset="0"/>
              </a:rPr>
              <a:t>During His Resurrection</a:t>
            </a:r>
            <a:endParaRPr lang="en-US" sz="5400" b="1" i="1" cap="none" spc="0" dirty="0">
              <a:ln w="0"/>
              <a:solidFill>
                <a:sysClr val="windowText" lastClr="000000"/>
              </a:solidFill>
              <a:effectLst>
                <a:reflection blurRad="6350" stA="53000" endA="300" endPos="35500" dir="5400000" sy="-90000" algn="bl" rotWithShape="0"/>
              </a:effectLst>
              <a:latin typeface="Arial" charset="0"/>
              <a:ea typeface="Arial" charset="0"/>
              <a:cs typeface="Arial" charset="0"/>
            </a:endParaRPr>
          </a:p>
        </p:txBody>
      </p:sp>
      <p:pic>
        <p:nvPicPr>
          <p:cNvPr id="2050" name="Picture 2" descr="ttp://f.tqn.com/y/atheism/1/L/z/d/MaryMagdaleneTomb.jpg"/>
          <p:cNvPicPr>
            <a:picLocks noChangeAspect="1" noChangeArrowheads="1"/>
          </p:cNvPicPr>
          <p:nvPr/>
        </p:nvPicPr>
        <p:blipFill rotWithShape="1">
          <a:blip r:embed="rId3">
            <a:extLst>
              <a:ext uri="{28A0092B-C50C-407E-A947-70E740481C1C}">
                <a14:useLocalDpi xmlns:a14="http://schemas.microsoft.com/office/drawing/2010/main" val="0"/>
              </a:ext>
            </a:extLst>
          </a:blip>
          <a:srcRect t="17329" b="12892"/>
          <a:stretch/>
        </p:blipFill>
        <p:spPr bwMode="auto">
          <a:xfrm>
            <a:off x="0" y="-1"/>
            <a:ext cx="3263462" cy="279918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0097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strVal val="#ppt_h"/>
                                          </p:val>
                                        </p:tav>
                                        <p:tav tm="100000">
                                          <p:val>
                                            <p:strVal val="#ppt_h"/>
                                          </p:val>
                                        </p:tav>
                                      </p:tavLst>
                                    </p:anim>
                                  </p:childTnLst>
                                </p:cTn>
                              </p:par>
                            </p:childTnLst>
                          </p:cTn>
                        </p:par>
                        <p:par>
                          <p:cTn id="9" fill="hold">
                            <p:stCondLst>
                              <p:cond delay="3000"/>
                            </p:stCondLst>
                            <p:childTnLst>
                              <p:par>
                                <p:cTn id="10" presetID="55" presetClass="entr" presetSubtype="0"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2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3" dur="2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4" dur="20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p:cTn id="19" dur="2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20" dur="2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1" dur="20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p:cTn id="26" dur="2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7" dur="2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8" dur="20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 calcmode="lin" valueType="num">
                                      <p:cBhvr>
                                        <p:cTn id="33" dur="2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34" dur="2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5" dur="20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 calcmode="lin" valueType="num">
                                      <p:cBhvr>
                                        <p:cTn id="40" dur="2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41" dur="2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42" dur="2000"/>
                                        <p:tgtEl>
                                          <p:spTgt spid="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p:cTn id="47" dur="2000" fill="hold"/>
                                        <p:tgtEl>
                                          <p:spTgt spid="5">
                                            <p:txEl>
                                              <p:pRg st="5" end="5"/>
                                            </p:txEl>
                                          </p:spTgt>
                                        </p:tgtEl>
                                        <p:attrNameLst>
                                          <p:attrName>ppt_w</p:attrName>
                                        </p:attrNameLst>
                                      </p:cBhvr>
                                      <p:tavLst>
                                        <p:tav tm="0">
                                          <p:val>
                                            <p:strVal val="#ppt_w*0.70"/>
                                          </p:val>
                                        </p:tav>
                                        <p:tav tm="100000">
                                          <p:val>
                                            <p:strVal val="#ppt_w"/>
                                          </p:val>
                                        </p:tav>
                                      </p:tavLst>
                                    </p:anim>
                                    <p:anim calcmode="lin" valueType="num">
                                      <p:cBhvr>
                                        <p:cTn id="48" dur="2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49"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F0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575957" cy="2681968"/>
          </a:xfrm>
          <a:prstGeom prst="rect">
            <a:avLst/>
          </a:prstGeom>
          <a:effectLst>
            <a:softEdge rad="1270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825" y="53608"/>
            <a:ext cx="8810175" cy="1416505"/>
          </a:xfrm>
          <a:prstGeom prst="rect">
            <a:avLst/>
          </a:prstGeom>
        </p:spPr>
      </p:pic>
      <p:sp>
        <p:nvSpPr>
          <p:cNvPr id="5" name="TextBox 4"/>
          <p:cNvSpPr txBox="1"/>
          <p:nvPr/>
        </p:nvSpPr>
        <p:spPr>
          <a:xfrm>
            <a:off x="179294" y="2574376"/>
            <a:ext cx="11869269" cy="4308872"/>
          </a:xfrm>
          <a:prstGeom prst="rect">
            <a:avLst/>
          </a:prstGeom>
          <a:noFill/>
        </p:spPr>
        <p:txBody>
          <a:bodyPr wrap="square" rtlCol="0">
            <a:spAutoFit/>
          </a:bodyPr>
          <a:lstStyle/>
          <a:p>
            <a:pPr algn="ctr">
              <a:spcAft>
                <a:spcPts val="1200"/>
              </a:spcAft>
            </a:pPr>
            <a:r>
              <a:rPr lang="en-US" sz="2800" b="1" i="1" dirty="0">
                <a:latin typeface="Arial" charset="0"/>
                <a:ea typeface="Arial" charset="0"/>
                <a:cs typeface="Arial" charset="0"/>
              </a:rPr>
              <a:t>“to whom He also presented Himself alive after His suffering by many infallible proofs, being seen by them during forty </a:t>
            </a:r>
            <a:r>
              <a:rPr lang="en-US" sz="2800" b="1" i="1" dirty="0" smtClean="0">
                <a:latin typeface="Arial" charset="0"/>
                <a:ea typeface="Arial" charset="0"/>
                <a:cs typeface="Arial" charset="0"/>
              </a:rPr>
              <a:t>days . . .” </a:t>
            </a:r>
            <a:r>
              <a:rPr lang="en-US" sz="2800" b="1" dirty="0" smtClean="0">
                <a:latin typeface="Arial" charset="0"/>
                <a:ea typeface="Arial" charset="0"/>
                <a:cs typeface="Arial" charset="0"/>
              </a:rPr>
              <a:t>(Acts 1:3).</a:t>
            </a:r>
          </a:p>
          <a:p>
            <a:pPr marL="457200" indent="-457200">
              <a:spcAft>
                <a:spcPts val="1200"/>
              </a:spcAft>
              <a:buFont typeface="Arial" charset="0"/>
              <a:buChar char="•"/>
            </a:pPr>
            <a:r>
              <a:rPr lang="en-US" sz="2800" b="1" dirty="0" smtClean="0">
                <a:latin typeface="Arial" charset="0"/>
                <a:ea typeface="Arial" charset="0"/>
                <a:cs typeface="Arial" charset="0"/>
              </a:rPr>
              <a:t>Jesus made about a dozen appearances (1 Cor 15:1-8)</a:t>
            </a:r>
          </a:p>
          <a:p>
            <a:pPr marL="457200" indent="-457200">
              <a:spcAft>
                <a:spcPts val="1200"/>
              </a:spcAft>
              <a:buFont typeface="Arial" charset="0"/>
              <a:buChar char="•"/>
            </a:pPr>
            <a:r>
              <a:rPr lang="en-US" sz="2800" b="1" dirty="0" smtClean="0">
                <a:latin typeface="Arial" charset="0"/>
                <a:ea typeface="Arial" charset="0"/>
                <a:cs typeface="Arial" charset="0"/>
              </a:rPr>
              <a:t>Declared Him to be the Son of God (Rom 1:4)</a:t>
            </a:r>
          </a:p>
          <a:p>
            <a:pPr marL="457200" indent="-457200">
              <a:spcAft>
                <a:spcPts val="1200"/>
              </a:spcAft>
              <a:buFont typeface="Arial" charset="0"/>
              <a:buChar char="•"/>
            </a:pPr>
            <a:r>
              <a:rPr lang="en-US" sz="2800" b="1" dirty="0" smtClean="0">
                <a:latin typeface="Arial" charset="0"/>
                <a:ea typeface="Arial" charset="0"/>
                <a:cs typeface="Arial" charset="0"/>
              </a:rPr>
              <a:t>So overwhelming—no apostle ever denied Him again (Acts 2:32)</a:t>
            </a:r>
          </a:p>
          <a:p>
            <a:pPr marL="457200" indent="-457200">
              <a:spcAft>
                <a:spcPts val="1200"/>
              </a:spcAft>
              <a:buFont typeface="Arial" charset="0"/>
              <a:buChar char="•"/>
            </a:pPr>
            <a:r>
              <a:rPr lang="en-US" sz="2800" b="1" dirty="0" smtClean="0">
                <a:latin typeface="Arial" charset="0"/>
                <a:ea typeface="Arial" charset="0"/>
                <a:cs typeface="Arial" charset="0"/>
              </a:rPr>
              <a:t>So compelling—they were infused w/courage (Acts 4:19-20; 5:29)</a:t>
            </a:r>
          </a:p>
          <a:p>
            <a:pPr marL="457200" indent="-457200">
              <a:buFont typeface="Arial" charset="0"/>
              <a:buChar char="•"/>
            </a:pPr>
            <a:r>
              <a:rPr lang="en-US" sz="2800" b="1" dirty="0" smtClean="0">
                <a:latin typeface="Arial" charset="0"/>
                <a:ea typeface="Arial" charset="0"/>
                <a:cs typeface="Arial" charset="0"/>
              </a:rPr>
              <a:t>Became the cornerstone of their message (1 Cor 15:3)</a:t>
            </a:r>
            <a:endParaRPr lang="en-US" sz="2800" b="1" dirty="0">
              <a:latin typeface="Arial" charset="0"/>
              <a:ea typeface="Arial" charset="0"/>
              <a:cs typeface="Arial" charset="0"/>
            </a:endParaRPr>
          </a:p>
        </p:txBody>
      </p:sp>
      <p:sp>
        <p:nvSpPr>
          <p:cNvPr id="7" name="Rectangle 6"/>
          <p:cNvSpPr/>
          <p:nvPr/>
        </p:nvSpPr>
        <p:spPr>
          <a:xfrm>
            <a:off x="4020503" y="1458338"/>
            <a:ext cx="7532831" cy="923330"/>
          </a:xfrm>
          <a:prstGeom prst="rect">
            <a:avLst/>
          </a:prstGeom>
          <a:noFill/>
        </p:spPr>
        <p:txBody>
          <a:bodyPr wrap="none" lIns="91440" tIns="45720" rIns="91440" bIns="45720">
            <a:spAutoFit/>
          </a:bodyPr>
          <a:lstStyle/>
          <a:p>
            <a:pPr algn="ctr"/>
            <a:r>
              <a:rPr lang="en-US" sz="5400" b="1" i="1" cap="none" spc="0" dirty="0" smtClean="0">
                <a:ln w="0"/>
                <a:solidFill>
                  <a:sysClr val="windowText" lastClr="000000"/>
                </a:solidFill>
                <a:effectLst>
                  <a:reflection blurRad="6350" stA="53000" endA="300" endPos="35500" dir="5400000" sy="-90000" algn="bl" rotWithShape="0"/>
                </a:effectLst>
                <a:latin typeface="Arial" charset="0"/>
                <a:ea typeface="Arial" charset="0"/>
                <a:cs typeface="Arial" charset="0"/>
              </a:rPr>
              <a:t>After His Resurrection</a:t>
            </a:r>
            <a:endParaRPr lang="en-US" sz="5400" b="1" i="1" cap="none" spc="0" dirty="0">
              <a:ln w="0"/>
              <a:solidFill>
                <a:sysClr val="windowText" lastClr="000000"/>
              </a:solidFill>
              <a:effectLst>
                <a:reflection blurRad="6350" stA="53000" endA="300" endPos="35500" dir="5400000" sy="-90000" algn="bl" rotWithShape="0"/>
              </a:effectLst>
              <a:latin typeface="Arial" charset="0"/>
              <a:ea typeface="Arial" charset="0"/>
              <a:cs typeface="Arial" charset="0"/>
            </a:endParaRPr>
          </a:p>
        </p:txBody>
      </p:sp>
    </p:spTree>
    <p:extLst>
      <p:ext uri="{BB962C8B-B14F-4D97-AF65-F5344CB8AC3E}">
        <p14:creationId xmlns:p14="http://schemas.microsoft.com/office/powerpoint/2010/main" val="1771779139"/>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strVal val="#ppt_h"/>
                                          </p:val>
                                        </p:tav>
                                        <p:tav tm="100000">
                                          <p:val>
                                            <p:strVal val="#ppt_h"/>
                                          </p:val>
                                        </p:tav>
                                      </p:tavLst>
                                    </p:anim>
                                  </p:childTnLst>
                                </p:cTn>
                              </p:par>
                            </p:childTnLst>
                          </p:cTn>
                        </p:par>
                        <p:par>
                          <p:cTn id="9" fill="hold">
                            <p:stCondLst>
                              <p:cond delay="3000"/>
                            </p:stCondLst>
                            <p:childTnLst>
                              <p:par>
                                <p:cTn id="10" presetID="55" presetClass="entr" presetSubtype="0"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2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3" dur="2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4" dur="20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p:cTn id="19" dur="2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20" dur="2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1" dur="20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p:cTn id="26" dur="2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7" dur="2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8" dur="20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 calcmode="lin" valueType="num">
                                      <p:cBhvr>
                                        <p:cTn id="33" dur="2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34" dur="2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5" dur="20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 calcmode="lin" valueType="num">
                                      <p:cBhvr>
                                        <p:cTn id="40" dur="2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41" dur="2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42" dur="2000"/>
                                        <p:tgtEl>
                                          <p:spTgt spid="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p:cTn id="47" dur="2000" fill="hold"/>
                                        <p:tgtEl>
                                          <p:spTgt spid="5">
                                            <p:txEl>
                                              <p:pRg st="5" end="5"/>
                                            </p:txEl>
                                          </p:spTgt>
                                        </p:tgtEl>
                                        <p:attrNameLst>
                                          <p:attrName>ppt_w</p:attrName>
                                        </p:attrNameLst>
                                      </p:cBhvr>
                                      <p:tavLst>
                                        <p:tav tm="0">
                                          <p:val>
                                            <p:strVal val="#ppt_w*0.70"/>
                                          </p:val>
                                        </p:tav>
                                        <p:tav tm="100000">
                                          <p:val>
                                            <p:strVal val="#ppt_w"/>
                                          </p:val>
                                        </p:tav>
                                      </p:tavLst>
                                    </p:anim>
                                    <p:anim calcmode="lin" valueType="num">
                                      <p:cBhvr>
                                        <p:cTn id="48" dur="2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49"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7377" y="2840736"/>
            <a:ext cx="5681472" cy="1024128"/>
          </a:xfrm>
          <a:prstGeom prst="rect">
            <a:avLst/>
          </a:prstGeom>
        </p:spPr>
      </p:pic>
      <p:sp>
        <p:nvSpPr>
          <p:cNvPr id="7" name="TextBox 6"/>
          <p:cNvSpPr txBox="1"/>
          <p:nvPr/>
        </p:nvSpPr>
        <p:spPr>
          <a:xfrm>
            <a:off x="408214" y="2286009"/>
            <a:ext cx="11413671" cy="4524315"/>
          </a:xfrm>
          <a:prstGeom prst="rect">
            <a:avLst/>
          </a:prstGeom>
          <a:solidFill>
            <a:srgbClr val="FFFFFF">
              <a:alpha val="50196"/>
            </a:srgbClr>
          </a:solidFill>
          <a:effectLst>
            <a:softEdge rad="31750"/>
          </a:effectLst>
        </p:spPr>
        <p:txBody>
          <a:bodyPr wrap="square" rtlCol="0">
            <a:spAutoFit/>
          </a:bodyPr>
          <a:lstStyle/>
          <a:p>
            <a:pPr marL="457200" indent="-457200">
              <a:lnSpc>
                <a:spcPct val="200000"/>
              </a:lnSpc>
              <a:buClr>
                <a:srgbClr val="C00000"/>
              </a:buClr>
              <a:buSzPct val="125000"/>
              <a:buFont typeface="Wingdings" charset="2"/>
              <a:buChar char="Ø"/>
            </a:pPr>
            <a:r>
              <a:rPr lang="en-US" sz="3600" b="1" dirty="0" smtClean="0">
                <a:ln>
                  <a:solidFill>
                    <a:srgbClr val="C00000"/>
                  </a:solidFill>
                </a:ln>
                <a:latin typeface="Arial" charset="0"/>
                <a:ea typeface="Arial" charset="0"/>
                <a:cs typeface="Arial" charset="0"/>
              </a:rPr>
              <a:t>Because of the overwhelming </a:t>
            </a:r>
            <a:r>
              <a:rPr lang="en-US" sz="3600" b="1" dirty="0" smtClean="0">
                <a:ln>
                  <a:solidFill>
                    <a:srgbClr val="C00000"/>
                  </a:solidFill>
                </a:ln>
                <a:latin typeface="Arial" charset="0"/>
                <a:ea typeface="Arial" charset="0"/>
                <a:cs typeface="Arial" charset="0"/>
              </a:rPr>
              <a:t>evidence,</a:t>
            </a:r>
            <a:endParaRPr lang="en-US" sz="3600" b="1" dirty="0" smtClean="0">
              <a:ln>
                <a:solidFill>
                  <a:srgbClr val="C00000"/>
                </a:solidFill>
              </a:ln>
              <a:latin typeface="Arial" charset="0"/>
              <a:ea typeface="Arial" charset="0"/>
              <a:cs typeface="Arial" charset="0"/>
            </a:endParaRPr>
          </a:p>
          <a:p>
            <a:pPr marL="457200" indent="-457200">
              <a:lnSpc>
                <a:spcPct val="200000"/>
              </a:lnSpc>
              <a:buClr>
                <a:srgbClr val="C00000"/>
              </a:buClr>
              <a:buSzPct val="125000"/>
              <a:buFont typeface="Wingdings" charset="2"/>
              <a:buChar char="Ø"/>
            </a:pPr>
            <a:r>
              <a:rPr lang="en-US" sz="3600" b="1" dirty="0" smtClean="0">
                <a:ln>
                  <a:solidFill>
                    <a:srgbClr val="C00000"/>
                  </a:solidFill>
                </a:ln>
                <a:latin typeface="Arial" charset="0"/>
                <a:ea typeface="Arial" charset="0"/>
                <a:cs typeface="Arial" charset="0"/>
              </a:rPr>
              <a:t>Because it fits God’s Pattern and </a:t>
            </a:r>
            <a:r>
              <a:rPr lang="en-US" sz="3600" b="1" dirty="0" smtClean="0">
                <a:ln>
                  <a:solidFill>
                    <a:srgbClr val="C00000"/>
                  </a:solidFill>
                </a:ln>
                <a:latin typeface="Arial" charset="0"/>
                <a:ea typeface="Arial" charset="0"/>
                <a:cs typeface="Arial" charset="0"/>
              </a:rPr>
              <a:t>Character,</a:t>
            </a:r>
            <a:endParaRPr lang="en-US" sz="3600" b="1" dirty="0" smtClean="0">
              <a:ln>
                <a:solidFill>
                  <a:srgbClr val="C00000"/>
                </a:solidFill>
              </a:ln>
              <a:latin typeface="Arial" charset="0"/>
              <a:ea typeface="Arial" charset="0"/>
              <a:cs typeface="Arial" charset="0"/>
            </a:endParaRPr>
          </a:p>
          <a:p>
            <a:pPr marL="457200" indent="-457200">
              <a:lnSpc>
                <a:spcPct val="200000"/>
              </a:lnSpc>
              <a:buClr>
                <a:srgbClr val="C00000"/>
              </a:buClr>
              <a:buSzPct val="125000"/>
              <a:buFont typeface="Wingdings" charset="2"/>
              <a:buChar char="Ø"/>
            </a:pPr>
            <a:r>
              <a:rPr lang="en-US" sz="3600" b="1" dirty="0" smtClean="0">
                <a:ln>
                  <a:solidFill>
                    <a:srgbClr val="C00000"/>
                  </a:solidFill>
                </a:ln>
                <a:latin typeface="Arial" charset="0"/>
                <a:ea typeface="Arial" charset="0"/>
                <a:cs typeface="Arial" charset="0"/>
              </a:rPr>
              <a:t>Because I desperately want it to be </a:t>
            </a:r>
            <a:r>
              <a:rPr lang="en-US" sz="3600" b="1" dirty="0" smtClean="0">
                <a:ln>
                  <a:solidFill>
                    <a:srgbClr val="C00000"/>
                  </a:solidFill>
                </a:ln>
                <a:latin typeface="Arial" charset="0"/>
                <a:ea typeface="Arial" charset="0"/>
                <a:cs typeface="Arial" charset="0"/>
              </a:rPr>
              <a:t>true,</a:t>
            </a:r>
            <a:endParaRPr lang="en-US" sz="3600" b="1" dirty="0" smtClean="0">
              <a:ln>
                <a:solidFill>
                  <a:srgbClr val="C00000"/>
                </a:solidFill>
              </a:ln>
              <a:latin typeface="Arial" charset="0"/>
              <a:ea typeface="Arial" charset="0"/>
              <a:cs typeface="Arial" charset="0"/>
            </a:endParaRPr>
          </a:p>
          <a:p>
            <a:pPr marL="457200" indent="-457200">
              <a:lnSpc>
                <a:spcPct val="200000"/>
              </a:lnSpc>
              <a:buClr>
                <a:srgbClr val="C00000"/>
              </a:buClr>
              <a:buSzPct val="125000"/>
              <a:buFont typeface="Wingdings" charset="2"/>
              <a:buChar char="Ø"/>
            </a:pPr>
            <a:r>
              <a:rPr lang="en-US" sz="3600" b="1" dirty="0" smtClean="0">
                <a:ln>
                  <a:solidFill>
                    <a:srgbClr val="C00000"/>
                  </a:solidFill>
                </a:ln>
                <a:latin typeface="Arial" charset="0"/>
                <a:ea typeface="Arial" charset="0"/>
                <a:cs typeface="Arial" charset="0"/>
              </a:rPr>
              <a:t>Because of His nail prints and wounded </a:t>
            </a:r>
            <a:r>
              <a:rPr lang="en-US" sz="3600" b="1" dirty="0" smtClean="0">
                <a:ln>
                  <a:solidFill>
                    <a:srgbClr val="C00000"/>
                  </a:solidFill>
                </a:ln>
                <a:latin typeface="Arial" charset="0"/>
                <a:ea typeface="Arial" charset="0"/>
                <a:cs typeface="Arial" charset="0"/>
              </a:rPr>
              <a:t>side!</a:t>
            </a:r>
            <a:endParaRPr lang="en-US" sz="3600" b="1" dirty="0">
              <a:ln>
                <a:solidFill>
                  <a:srgbClr val="C00000"/>
                </a:solidFill>
              </a:ln>
              <a:latin typeface="Arial" charset="0"/>
              <a:ea typeface="Arial" charset="0"/>
              <a:cs typeface="Arial" charset="0"/>
            </a:endParaRPr>
          </a:p>
        </p:txBody>
      </p:sp>
    </p:spTree>
    <p:extLst>
      <p:ext uri="{BB962C8B-B14F-4D97-AF65-F5344CB8AC3E}">
        <p14:creationId xmlns:p14="http://schemas.microsoft.com/office/powerpoint/2010/main" val="1217206446"/>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fltVal val="0"/>
                                          </p:val>
                                        </p:tav>
                                        <p:tav tm="100000">
                                          <p:val>
                                            <p:strVal val="#ppt_w"/>
                                          </p:val>
                                        </p:tav>
                                      </p:tavLst>
                                    </p:anim>
                                    <p:anim calcmode="lin" valueType="num">
                                      <p:cBhvr>
                                        <p:cTn id="8" dur="5000" fill="hold"/>
                                        <p:tgtEl>
                                          <p:spTgt spid="4"/>
                                        </p:tgtEl>
                                        <p:attrNameLst>
                                          <p:attrName>ppt_h</p:attrName>
                                        </p:attrNameLst>
                                      </p:cBhvr>
                                      <p:tavLst>
                                        <p:tav tm="0">
                                          <p:val>
                                            <p:fltVal val="0"/>
                                          </p:val>
                                        </p:tav>
                                        <p:tav tm="100000">
                                          <p:val>
                                            <p:strVal val="#ppt_h"/>
                                          </p:val>
                                        </p:tav>
                                      </p:tavLst>
                                    </p:anim>
                                    <p:animEffect transition="in" filter="fade">
                                      <p:cBhvr>
                                        <p:cTn id="9" dur="5000"/>
                                        <p:tgtEl>
                                          <p:spTgt spid="4"/>
                                        </p:tgtEl>
                                      </p:cBhvr>
                                    </p:animEffect>
                                  </p:childTnLst>
                                </p:cTn>
                              </p:par>
                            </p:childTnLst>
                          </p:cTn>
                        </p:par>
                        <p:par>
                          <p:cTn id="10" fill="hold">
                            <p:stCondLst>
                              <p:cond delay="5500"/>
                            </p:stCondLst>
                            <p:childTnLst>
                              <p:par>
                                <p:cTn id="11" presetID="42" presetClass="path" presetSubtype="0" accel="50000" decel="50000" fill="hold" nodeType="afterEffect">
                                  <p:stCondLst>
                                    <p:cond delay="0"/>
                                  </p:stCondLst>
                                  <p:childTnLst>
                                    <p:animMotion origin="layout" path="M -3.33333E-6 1.11111E-6 L -0.13958 -0.35787 " pathEditMode="relative" rAng="0" ptsTypes="AA">
                                      <p:cBhvr>
                                        <p:cTn id="12" dur="5000" fill="hold"/>
                                        <p:tgtEl>
                                          <p:spTgt spid="4"/>
                                        </p:tgtEl>
                                        <p:attrNameLst>
                                          <p:attrName>ppt_x</p:attrName>
                                          <p:attrName>ppt_y</p:attrName>
                                        </p:attrNameLst>
                                      </p:cBhvr>
                                      <p:rCtr x="-6979" y="-17894"/>
                                    </p:animMotion>
                                  </p:childTnLst>
                                </p:cTn>
                              </p:par>
                              <p:par>
                                <p:cTn id="13" presetID="6" presetClass="emph" presetSubtype="0" fill="hold" nodeType="withEffect">
                                  <p:stCondLst>
                                    <p:cond delay="0"/>
                                  </p:stCondLst>
                                  <p:childTnLst>
                                    <p:animScale>
                                      <p:cBhvr>
                                        <p:cTn id="14" dur="5000" fill="hold"/>
                                        <p:tgtEl>
                                          <p:spTgt spid="4"/>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
                                            <p:bg/>
                                          </p:spTgt>
                                        </p:tgtEl>
                                        <p:attrNameLst>
                                          <p:attrName>style.visibility</p:attrName>
                                        </p:attrNameLst>
                                      </p:cBhvr>
                                      <p:to>
                                        <p:strVal val="visible"/>
                                      </p:to>
                                    </p:set>
                                    <p:anim calcmode="lin" valueType="num">
                                      <p:cBhvr>
                                        <p:cTn id="19" dur="2000" fill="hold"/>
                                        <p:tgtEl>
                                          <p:spTgt spid="7">
                                            <p:bg/>
                                          </p:spTgt>
                                        </p:tgtEl>
                                        <p:attrNameLst>
                                          <p:attrName>ppt_w</p:attrName>
                                        </p:attrNameLst>
                                      </p:cBhvr>
                                      <p:tavLst>
                                        <p:tav tm="0">
                                          <p:val>
                                            <p:strVal val="#ppt_w*0.70"/>
                                          </p:val>
                                        </p:tav>
                                        <p:tav tm="100000">
                                          <p:val>
                                            <p:strVal val="#ppt_w"/>
                                          </p:val>
                                        </p:tav>
                                      </p:tavLst>
                                    </p:anim>
                                    <p:anim calcmode="lin" valueType="num">
                                      <p:cBhvr>
                                        <p:cTn id="20" dur="2000" fill="hold"/>
                                        <p:tgtEl>
                                          <p:spTgt spid="7">
                                            <p:bg/>
                                          </p:spTgt>
                                        </p:tgtEl>
                                        <p:attrNameLst>
                                          <p:attrName>ppt_h</p:attrName>
                                        </p:attrNameLst>
                                      </p:cBhvr>
                                      <p:tavLst>
                                        <p:tav tm="0">
                                          <p:val>
                                            <p:strVal val="#ppt_h"/>
                                          </p:val>
                                        </p:tav>
                                        <p:tav tm="100000">
                                          <p:val>
                                            <p:strVal val="#ppt_h"/>
                                          </p:val>
                                        </p:tav>
                                      </p:tavLst>
                                    </p:anim>
                                    <p:animEffect transition="in" filter="fade">
                                      <p:cBhvr>
                                        <p:cTn id="21" dur="2000"/>
                                        <p:tgtEl>
                                          <p:spTgt spid="7">
                                            <p:bg/>
                                          </p:spTgt>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p:cTn id="24"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25"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26" dur="20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2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32" dur="2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33" dur="2000"/>
                                        <p:tgtEl>
                                          <p:spTgt spid="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 calcmode="lin" valueType="num">
                                      <p:cBhvr>
                                        <p:cTn id="38" dur="2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39" dur="2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40" dur="2000"/>
                                        <p:tgtEl>
                                          <p:spTgt spid="7">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anim calcmode="lin" valueType="num">
                                      <p:cBhvr>
                                        <p:cTn id="45" dur="2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46" dur="2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47" dur="2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69579"/>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34" y="702734"/>
            <a:ext cx="2523744" cy="2011680"/>
          </a:xfrm>
          <a:prstGeom prst="rect">
            <a:avLst/>
          </a:prstGeom>
        </p:spPr>
      </p:pic>
      <p:sp>
        <p:nvSpPr>
          <p:cNvPr id="4" name="TextBox 3"/>
          <p:cNvSpPr txBox="1"/>
          <p:nvPr/>
        </p:nvSpPr>
        <p:spPr>
          <a:xfrm>
            <a:off x="745067" y="3555998"/>
            <a:ext cx="10684933" cy="2516073"/>
          </a:xfrm>
          <a:prstGeom prst="rect">
            <a:avLst/>
          </a:prstGeom>
          <a:solidFill>
            <a:srgbClr val="FFFFFF">
              <a:alpha val="50196"/>
            </a:srgbClr>
          </a:solidFill>
        </p:spPr>
        <p:txBody>
          <a:bodyPr wrap="square" rtlCol="0">
            <a:spAutoFit/>
          </a:bodyPr>
          <a:lstStyle/>
          <a:p>
            <a:pPr marL="457200" indent="-457200">
              <a:lnSpc>
                <a:spcPct val="150000"/>
              </a:lnSpc>
              <a:buClr>
                <a:srgbClr val="C00000"/>
              </a:buClr>
              <a:buSzPct val="150000"/>
              <a:buFont typeface="Wingdings" charset="2"/>
              <a:buChar char="Ø"/>
            </a:pPr>
            <a:r>
              <a:rPr lang="en-US" sz="3500" b="1" dirty="0" smtClean="0">
                <a:latin typeface="Arial" charset="0"/>
                <a:ea typeface="Arial" charset="0"/>
                <a:cs typeface="Arial" charset="0"/>
              </a:rPr>
              <a:t> Refuse to think about death.</a:t>
            </a:r>
          </a:p>
          <a:p>
            <a:pPr marL="457200" indent="-457200">
              <a:lnSpc>
                <a:spcPct val="150000"/>
              </a:lnSpc>
              <a:buClr>
                <a:srgbClr val="C00000"/>
              </a:buClr>
              <a:buSzPct val="150000"/>
              <a:buFont typeface="Wingdings" charset="2"/>
              <a:buChar char="Ø"/>
            </a:pPr>
            <a:r>
              <a:rPr lang="en-US" sz="3500" b="1" dirty="0" smtClean="0">
                <a:latin typeface="Arial" charset="0"/>
                <a:ea typeface="Arial" charset="0"/>
                <a:cs typeface="Arial" charset="0"/>
              </a:rPr>
              <a:t>Take extraordinary measures to prolong life.</a:t>
            </a:r>
          </a:p>
          <a:p>
            <a:pPr marL="457200" indent="-457200">
              <a:lnSpc>
                <a:spcPct val="150000"/>
              </a:lnSpc>
              <a:buClr>
                <a:srgbClr val="C00000"/>
              </a:buClr>
              <a:buSzPct val="150000"/>
              <a:buFont typeface="Wingdings" charset="2"/>
              <a:buChar char="Ø"/>
            </a:pPr>
            <a:r>
              <a:rPr lang="en-US" sz="3500" b="1" dirty="0" smtClean="0">
                <a:latin typeface="Arial" charset="0"/>
                <a:ea typeface="Arial" charset="0"/>
                <a:cs typeface="Arial" charset="0"/>
              </a:rPr>
              <a:t>Provide for the preservation of the body.</a:t>
            </a:r>
          </a:p>
        </p:txBody>
      </p:sp>
    </p:spTree>
    <p:extLst>
      <p:ext uri="{BB962C8B-B14F-4D97-AF65-F5344CB8AC3E}">
        <p14:creationId xmlns:p14="http://schemas.microsoft.com/office/powerpoint/2010/main" val="1040093908"/>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2000" fill="hold"/>
                                        <p:tgtEl>
                                          <p:spTgt spid="4">
                                            <p:bg/>
                                          </p:spTgt>
                                        </p:tgtEl>
                                        <p:attrNameLst>
                                          <p:attrName>ppt_w</p:attrName>
                                        </p:attrNameLst>
                                      </p:cBhvr>
                                      <p:tavLst>
                                        <p:tav tm="0">
                                          <p:val>
                                            <p:strVal val="#ppt_w*0.70"/>
                                          </p:val>
                                        </p:tav>
                                        <p:tav tm="100000">
                                          <p:val>
                                            <p:strVal val="#ppt_w"/>
                                          </p:val>
                                        </p:tav>
                                      </p:tavLst>
                                    </p:anim>
                                    <p:anim calcmode="lin" valueType="num">
                                      <p:cBhvr>
                                        <p:cTn id="8" dur="2000" fill="hold"/>
                                        <p:tgtEl>
                                          <p:spTgt spid="4">
                                            <p:bg/>
                                          </p:spTgt>
                                        </p:tgtEl>
                                        <p:attrNameLst>
                                          <p:attrName>ppt_h</p:attrName>
                                        </p:attrNameLst>
                                      </p:cBhvr>
                                      <p:tavLst>
                                        <p:tav tm="0">
                                          <p:val>
                                            <p:strVal val="#ppt_h"/>
                                          </p:val>
                                        </p:tav>
                                        <p:tav tm="100000">
                                          <p:val>
                                            <p:strVal val="#ppt_h"/>
                                          </p:val>
                                        </p:tav>
                                      </p:tavLst>
                                    </p:anim>
                                    <p:animEffect transition="in" filter="fade">
                                      <p:cBhvr>
                                        <p:cTn id="9" dur="2000"/>
                                        <p:tgtEl>
                                          <p:spTgt spid="4">
                                            <p:bg/>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p:cTn id="20"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21"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2" dur="20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p:cTn id="27"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8"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9"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220133" y="3429000"/>
            <a:ext cx="11751733" cy="2677656"/>
          </a:xfrm>
          <a:prstGeom prst="rect">
            <a:avLst/>
          </a:prstGeom>
          <a:solidFill>
            <a:srgbClr val="FFFFFF">
              <a:alpha val="50196"/>
            </a:srgbClr>
          </a:solidFill>
        </p:spPr>
        <p:txBody>
          <a:bodyPr wrap="square" rtlCol="0">
            <a:spAutoFit/>
          </a:bodyPr>
          <a:lstStyle/>
          <a:p>
            <a:pPr>
              <a:spcBef>
                <a:spcPts val="2400"/>
              </a:spcBef>
            </a:pPr>
            <a:r>
              <a:rPr lang="en-US" sz="3200" b="1" dirty="0">
                <a:latin typeface="Arial" charset="0"/>
                <a:ea typeface="Arial" charset="0"/>
                <a:cs typeface="Arial" charset="0"/>
              </a:rPr>
              <a:t>Heb 9:27, </a:t>
            </a:r>
            <a:r>
              <a:rPr lang="en-US" sz="3200" b="1" dirty="0" smtClean="0">
                <a:latin typeface="Arial" charset="0"/>
                <a:ea typeface="Arial" charset="0"/>
                <a:cs typeface="Arial" charset="0"/>
              </a:rPr>
              <a:t>And </a:t>
            </a:r>
            <a:r>
              <a:rPr lang="en-US" sz="3200" b="1" dirty="0">
                <a:latin typeface="Arial" charset="0"/>
                <a:ea typeface="Arial" charset="0"/>
                <a:cs typeface="Arial" charset="0"/>
              </a:rPr>
              <a:t>as it is appointed for men to </a:t>
            </a:r>
            <a:r>
              <a:rPr lang="en-US" sz="3200" b="1" u="sng" dirty="0">
                <a:ln>
                  <a:solidFill>
                    <a:srgbClr val="C00000"/>
                  </a:solidFill>
                </a:ln>
                <a:latin typeface="Arial" charset="0"/>
                <a:ea typeface="Arial" charset="0"/>
                <a:cs typeface="Arial" charset="0"/>
              </a:rPr>
              <a:t>die</a:t>
            </a:r>
            <a:r>
              <a:rPr lang="en-US" sz="3200" b="1" dirty="0">
                <a:latin typeface="Arial" charset="0"/>
                <a:ea typeface="Arial" charset="0"/>
                <a:cs typeface="Arial" charset="0"/>
              </a:rPr>
              <a:t> </a:t>
            </a:r>
            <a:r>
              <a:rPr lang="en-US" sz="3200" b="1" dirty="0" smtClean="0">
                <a:latin typeface="Arial" charset="0"/>
                <a:ea typeface="Arial" charset="0"/>
                <a:cs typeface="Arial" charset="0"/>
              </a:rPr>
              <a:t>once . . .</a:t>
            </a:r>
          </a:p>
          <a:p>
            <a:pPr>
              <a:spcBef>
                <a:spcPts val="2400"/>
              </a:spcBef>
            </a:pPr>
            <a:r>
              <a:rPr lang="en-US" sz="3200" b="1" dirty="0" smtClean="0">
                <a:latin typeface="Arial" charset="0"/>
                <a:ea typeface="Arial" charset="0"/>
                <a:cs typeface="Arial" charset="0"/>
              </a:rPr>
              <a:t>Eccl </a:t>
            </a:r>
            <a:r>
              <a:rPr lang="en-US" sz="3200" b="1" dirty="0">
                <a:latin typeface="Arial" charset="0"/>
                <a:ea typeface="Arial" charset="0"/>
                <a:cs typeface="Arial" charset="0"/>
              </a:rPr>
              <a:t>9:5, For the living know that they will </a:t>
            </a:r>
            <a:r>
              <a:rPr lang="en-US" sz="3200" b="1" u="sng" dirty="0" smtClean="0">
                <a:ln>
                  <a:solidFill>
                    <a:srgbClr val="C00000"/>
                  </a:solidFill>
                </a:ln>
                <a:latin typeface="Arial" charset="0"/>
                <a:ea typeface="Arial" charset="0"/>
                <a:cs typeface="Arial" charset="0"/>
              </a:rPr>
              <a:t>die</a:t>
            </a:r>
            <a:r>
              <a:rPr lang="en-US" sz="3200" b="1" dirty="0" smtClean="0">
                <a:latin typeface="Arial" charset="0"/>
                <a:ea typeface="Arial" charset="0"/>
                <a:cs typeface="Arial" charset="0"/>
              </a:rPr>
              <a:t> . . .</a:t>
            </a:r>
          </a:p>
          <a:p>
            <a:pPr>
              <a:spcBef>
                <a:spcPts val="2400"/>
              </a:spcBef>
            </a:pPr>
            <a:r>
              <a:rPr lang="en-US" sz="3200" b="1" dirty="0" smtClean="0">
                <a:latin typeface="Arial" charset="0"/>
                <a:ea typeface="Arial" charset="0"/>
                <a:cs typeface="Arial" charset="0"/>
              </a:rPr>
              <a:t>Psa </a:t>
            </a:r>
            <a:r>
              <a:rPr lang="en-US" sz="3200" b="1" dirty="0">
                <a:latin typeface="Arial" charset="0"/>
                <a:ea typeface="Arial" charset="0"/>
                <a:cs typeface="Arial" charset="0"/>
              </a:rPr>
              <a:t>89:48, What man can live and not see </a:t>
            </a:r>
            <a:r>
              <a:rPr lang="en-US" sz="3200" b="1" u="sng" dirty="0" smtClean="0">
                <a:ln>
                  <a:solidFill>
                    <a:srgbClr val="C00000"/>
                  </a:solidFill>
                </a:ln>
                <a:latin typeface="Arial" charset="0"/>
                <a:ea typeface="Arial" charset="0"/>
                <a:cs typeface="Arial" charset="0"/>
              </a:rPr>
              <a:t>death</a:t>
            </a:r>
            <a:r>
              <a:rPr lang="en-US" sz="3200" b="1" dirty="0" smtClean="0">
                <a:latin typeface="Arial" charset="0"/>
                <a:ea typeface="Arial" charset="0"/>
                <a:cs typeface="Arial" charset="0"/>
              </a:rPr>
              <a:t>? Can </a:t>
            </a:r>
            <a:r>
              <a:rPr lang="en-US" sz="3200" b="1" dirty="0">
                <a:latin typeface="Arial" charset="0"/>
                <a:ea typeface="Arial" charset="0"/>
                <a:cs typeface="Arial" charset="0"/>
              </a:rPr>
              <a:t>he deliver his life from the power of the grave</a:t>
            </a:r>
            <a:r>
              <a:rPr lang="en-US" sz="3200" b="1" dirty="0" smtClean="0">
                <a:latin typeface="Arial" charset="0"/>
                <a:ea typeface="Arial" charset="0"/>
                <a:cs typeface="Arial" charset="0"/>
              </a:rPr>
              <a:t>? </a:t>
            </a:r>
            <a:endParaRPr lang="en-US" sz="3200" b="1" dirty="0">
              <a:latin typeface="Arial" charset="0"/>
              <a:ea typeface="Arial" charset="0"/>
              <a:cs typeface="Arial" charset="0"/>
            </a:endParaRPr>
          </a:p>
        </p:txBody>
      </p:sp>
    </p:spTree>
    <p:extLst>
      <p:ext uri="{BB962C8B-B14F-4D97-AF65-F5344CB8AC3E}">
        <p14:creationId xmlns:p14="http://schemas.microsoft.com/office/powerpoint/2010/main" val="81563491"/>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strVal val="#ppt_w*0.70"/>
                                          </p:val>
                                        </p:tav>
                                        <p:tav tm="100000">
                                          <p:val>
                                            <p:strVal val="#ppt_w"/>
                                          </p:val>
                                        </p:tav>
                                      </p:tavLst>
                                    </p:anim>
                                    <p:anim calcmode="lin" valueType="num">
                                      <p:cBhvr>
                                        <p:cTn id="8" dur="2000" fill="hold"/>
                                        <p:tgtEl>
                                          <p:spTgt spid="3">
                                            <p:bg/>
                                          </p:spTgt>
                                        </p:tgtEl>
                                        <p:attrNameLst>
                                          <p:attrName>ppt_h</p:attrName>
                                        </p:attrNameLst>
                                      </p:cBhvr>
                                      <p:tavLst>
                                        <p:tav tm="0">
                                          <p:val>
                                            <p:strVal val="#ppt_h"/>
                                          </p:val>
                                        </p:tav>
                                        <p:tav tm="100000">
                                          <p:val>
                                            <p:strVal val="#ppt_h"/>
                                          </p:val>
                                        </p:tav>
                                      </p:tavLst>
                                    </p:anim>
                                    <p:animEffect transition="in" filter="fade">
                                      <p:cBhvr>
                                        <p:cTn id="9" dur="2000"/>
                                        <p:tgtEl>
                                          <p:spTgt spid="3">
                                            <p:bg/>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0" end="0"/>
                                            </p:txEl>
                                          </p:spTgt>
                                        </p:tgtEl>
                                      </p:cBhvr>
                                    </p:animEffect>
                                  </p:childTnLst>
                                </p:cTn>
                              </p:par>
                            </p:childTnLst>
                          </p:cTn>
                        </p:par>
                        <p:par>
                          <p:cTn id="16" fill="hold">
                            <p:stCondLst>
                              <p:cond delay="4000"/>
                            </p:stCondLst>
                            <p:childTnLst>
                              <p:par>
                                <p:cTn id="17" presetID="55" presetClass="entr" presetSubtype="0" fill="hold" grpId="0" nodeType="afterEffect">
                                  <p:stCondLst>
                                    <p:cond delay="150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1" end="1"/>
                                            </p:txEl>
                                          </p:spTgt>
                                        </p:tgtEl>
                                      </p:cBhvr>
                                    </p:animEffect>
                                  </p:childTnLst>
                                </p:cTn>
                              </p:par>
                            </p:childTnLst>
                          </p:cTn>
                        </p:par>
                        <p:par>
                          <p:cTn id="22" fill="hold">
                            <p:stCondLst>
                              <p:cond delay="7500"/>
                            </p:stCondLst>
                            <p:childTnLst>
                              <p:par>
                                <p:cTn id="23" presetID="55" presetClass="entr" presetSubtype="0" fill="hold" grpId="0" nodeType="afterEffect">
                                  <p:stCondLst>
                                    <p:cond delay="150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alphaModFix amt="75000"/>
          </a:blip>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502400" y="3429000"/>
            <a:ext cx="5266267" cy="2123658"/>
          </a:xfrm>
          <a:prstGeom prst="rect">
            <a:avLst/>
          </a:prstGeom>
          <a:solidFill>
            <a:srgbClr val="FFFFFF">
              <a:alpha val="50196"/>
            </a:srgbClr>
          </a:solidFill>
          <a:effectLst>
            <a:softEdge rad="31750"/>
          </a:effectLst>
        </p:spPr>
        <p:txBody>
          <a:bodyPr wrap="square" rtlCol="0">
            <a:spAutoFit/>
          </a:bodyPr>
          <a:lstStyle/>
          <a:p>
            <a:pPr algn="r"/>
            <a:r>
              <a:rPr lang="en-US" sz="4400" b="1" dirty="0" smtClean="0">
                <a:latin typeface="Arial" charset="0"/>
                <a:ea typeface="Arial" charset="0"/>
                <a:cs typeface="Arial" charset="0"/>
              </a:rPr>
              <a:t>Job 14:14, If </a:t>
            </a:r>
            <a:r>
              <a:rPr lang="en-US" sz="4400" b="1" dirty="0">
                <a:latin typeface="Arial" charset="0"/>
                <a:ea typeface="Arial" charset="0"/>
                <a:cs typeface="Arial" charset="0"/>
              </a:rPr>
              <a:t>a man dies, shall he live again?</a:t>
            </a:r>
          </a:p>
        </p:txBody>
      </p:sp>
    </p:spTree>
    <p:extLst>
      <p:ext uri="{BB962C8B-B14F-4D97-AF65-F5344CB8AC3E}">
        <p14:creationId xmlns:p14="http://schemas.microsoft.com/office/powerpoint/2010/main" val="87669767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95743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77996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15000" b="-15000"/>
          </a:stretch>
        </a:blipFill>
        <a:effectLst/>
      </p:bgPr>
    </p:bg>
    <p:spTree>
      <p:nvGrpSpPr>
        <p:cNvPr id="1" name=""/>
        <p:cNvGrpSpPr/>
        <p:nvPr/>
      </p:nvGrpSpPr>
      <p:grpSpPr>
        <a:xfrm>
          <a:off x="0" y="0"/>
          <a:ext cx="0" cy="0"/>
          <a:chOff x="0" y="0"/>
          <a:chExt cx="0" cy="0"/>
        </a:xfrm>
      </p:grpSpPr>
      <p:sp>
        <p:nvSpPr>
          <p:cNvPr id="2" name="Rectangle 1"/>
          <p:cNvSpPr/>
          <p:nvPr/>
        </p:nvSpPr>
        <p:spPr>
          <a:xfrm>
            <a:off x="4450861" y="0"/>
            <a:ext cx="7455888" cy="923330"/>
          </a:xfrm>
          <a:prstGeom prst="rect">
            <a:avLst/>
          </a:prstGeom>
          <a:noFill/>
        </p:spPr>
        <p:txBody>
          <a:bodyPr wrap="none" lIns="91440" tIns="45720" rIns="91440" bIns="45720">
            <a:spAutoFit/>
          </a:bodyPr>
          <a:lstStyle/>
          <a:p>
            <a:pPr algn="ctr"/>
            <a:r>
              <a:rPr lang="en-US" sz="5400" b="1" cap="none" spc="0" dirty="0" smtClean="0">
                <a:ln w="10160">
                  <a:noFill/>
                  <a:prstDash val="solid"/>
                </a:ln>
                <a:solidFill>
                  <a:schemeClr val="bg1"/>
                </a:solidFill>
                <a:effectLst>
                  <a:outerShdw blurRad="38100" dist="22860" dir="5400000" algn="tl" rotWithShape="0">
                    <a:srgbClr val="000000">
                      <a:alpha val="30000"/>
                    </a:srgbClr>
                  </a:outerShdw>
                </a:effectLst>
                <a:latin typeface="Arial" charset="0"/>
                <a:ea typeface="Arial" charset="0"/>
                <a:cs typeface="Arial" charset="0"/>
              </a:rPr>
              <a:t>Resurrection of Jesus</a:t>
            </a:r>
            <a:endParaRPr lang="en-US" sz="5400" b="1" cap="none" spc="0" dirty="0">
              <a:ln w="10160">
                <a:noFill/>
                <a:prstDash val="solid"/>
              </a:ln>
              <a:solidFill>
                <a:schemeClr val="bg1"/>
              </a:solidFill>
              <a:effectLst>
                <a:outerShdw blurRad="38100" dist="22860" dir="5400000" algn="tl" rotWithShape="0">
                  <a:srgbClr val="000000">
                    <a:alpha val="30000"/>
                  </a:srgbClr>
                </a:outerShdw>
              </a:effectLst>
              <a:latin typeface="Arial" charset="0"/>
              <a:ea typeface="Arial" charset="0"/>
              <a:cs typeface="Arial" charset="0"/>
            </a:endParaRPr>
          </a:p>
        </p:txBody>
      </p:sp>
      <p:cxnSp>
        <p:nvCxnSpPr>
          <p:cNvPr id="4" name="Straight Connector 3"/>
          <p:cNvCxnSpPr/>
          <p:nvPr/>
        </p:nvCxnSpPr>
        <p:spPr>
          <a:xfrm>
            <a:off x="4669971" y="841685"/>
            <a:ext cx="409847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Line Callout 1 (No Border) 4"/>
          <p:cNvSpPr/>
          <p:nvPr/>
        </p:nvSpPr>
        <p:spPr>
          <a:xfrm>
            <a:off x="9046029" y="1992086"/>
            <a:ext cx="2661557" cy="2122714"/>
          </a:xfrm>
          <a:prstGeom prst="callout1">
            <a:avLst>
              <a:gd name="adj1" fmla="val 2596"/>
              <a:gd name="adj2" fmla="val 3937"/>
              <a:gd name="adj3" fmla="val -53654"/>
              <a:gd name="adj4" fmla="val -105818"/>
            </a:avLst>
          </a:prstGeom>
          <a:solidFill>
            <a:srgbClr val="FFFFFF"/>
          </a:solidFill>
          <a:ln w="57150">
            <a:solidFill>
              <a:schemeClr val="bg1"/>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n>
                  <a:solidFill>
                    <a:schemeClr val="bg1"/>
                  </a:solidFill>
                </a:ln>
                <a:solidFill>
                  <a:sysClr val="windowText" lastClr="000000"/>
                </a:solidFill>
                <a:latin typeface="Arial" charset="0"/>
                <a:ea typeface="Arial" charset="0"/>
                <a:cs typeface="Arial" charset="0"/>
              </a:rPr>
              <a:t>Reversed</a:t>
            </a:r>
          </a:p>
          <a:p>
            <a:pPr algn="ctr"/>
            <a:r>
              <a:rPr lang="en-US" sz="3600" b="1" dirty="0" smtClean="0">
                <a:ln>
                  <a:solidFill>
                    <a:schemeClr val="bg1"/>
                  </a:solidFill>
                </a:ln>
                <a:solidFill>
                  <a:sysClr val="windowText" lastClr="000000"/>
                </a:solidFill>
                <a:latin typeface="Arial" charset="0"/>
                <a:ea typeface="Arial" charset="0"/>
                <a:cs typeface="Arial" charset="0"/>
              </a:rPr>
              <a:t>the</a:t>
            </a:r>
          </a:p>
          <a:p>
            <a:pPr algn="ctr"/>
            <a:r>
              <a:rPr lang="en-US" sz="3600" b="1" dirty="0">
                <a:ln>
                  <a:solidFill>
                    <a:schemeClr val="bg1"/>
                  </a:solidFill>
                </a:ln>
                <a:solidFill>
                  <a:sysClr val="windowText" lastClr="000000"/>
                </a:solidFill>
                <a:latin typeface="Arial" charset="0"/>
                <a:ea typeface="Arial" charset="0"/>
                <a:cs typeface="Arial" charset="0"/>
              </a:rPr>
              <a:t>I</a:t>
            </a:r>
            <a:r>
              <a:rPr lang="en-US" sz="3600" b="1" dirty="0" smtClean="0">
                <a:ln>
                  <a:solidFill>
                    <a:schemeClr val="bg1"/>
                  </a:solidFill>
                </a:ln>
                <a:solidFill>
                  <a:sysClr val="windowText" lastClr="000000"/>
                </a:solidFill>
                <a:latin typeface="Arial" charset="0"/>
                <a:ea typeface="Arial" charset="0"/>
                <a:cs typeface="Arial" charset="0"/>
              </a:rPr>
              <a:t>rreversible</a:t>
            </a:r>
            <a:endParaRPr lang="en-US" sz="3600" b="1" dirty="0">
              <a:ln>
                <a:solidFill>
                  <a:schemeClr val="bg1"/>
                </a:solidFill>
              </a:ln>
              <a:solidFill>
                <a:sysClr val="windowText" lastClr="000000"/>
              </a:solidFill>
              <a:latin typeface="Arial" charset="0"/>
              <a:ea typeface="Arial" charset="0"/>
              <a:cs typeface="Arial" charset="0"/>
            </a:endParaRPr>
          </a:p>
        </p:txBody>
      </p:sp>
      <p:sp>
        <p:nvSpPr>
          <p:cNvPr id="6" name="TextBox 5"/>
          <p:cNvSpPr txBox="1"/>
          <p:nvPr/>
        </p:nvSpPr>
        <p:spPr>
          <a:xfrm>
            <a:off x="261256" y="1390977"/>
            <a:ext cx="7380515" cy="5447645"/>
          </a:xfrm>
          <a:prstGeom prst="rect">
            <a:avLst/>
          </a:prstGeom>
          <a:solidFill>
            <a:srgbClr val="FFFFFF">
              <a:alpha val="50196"/>
            </a:srgbClr>
          </a:solidFill>
          <a:effectLst>
            <a:softEdge rad="31750"/>
          </a:effectLst>
        </p:spPr>
        <p:txBody>
          <a:bodyPr wrap="square" rtlCol="0">
            <a:spAutoFit/>
          </a:bodyPr>
          <a:lstStyle/>
          <a:p>
            <a:pPr>
              <a:spcAft>
                <a:spcPts val="1200"/>
              </a:spcAft>
            </a:pPr>
            <a:r>
              <a:rPr lang="en-US" sz="2800" b="1" dirty="0" smtClean="0">
                <a:ln>
                  <a:solidFill>
                    <a:srgbClr val="C00000"/>
                  </a:solidFill>
                </a:ln>
                <a:latin typeface="Arial" charset="0"/>
                <a:ea typeface="Arial" charset="0"/>
                <a:cs typeface="Arial" charset="0"/>
              </a:rPr>
              <a:t>Mk 16:6</a:t>
            </a:r>
            <a:r>
              <a:rPr lang="en-US" sz="2800" b="1" dirty="0" smtClean="0">
                <a:latin typeface="Arial" charset="0"/>
                <a:ea typeface="Arial" charset="0"/>
                <a:cs typeface="Arial" charset="0"/>
              </a:rPr>
              <a:t>, You </a:t>
            </a:r>
            <a:r>
              <a:rPr lang="en-US" sz="2800" b="1" dirty="0">
                <a:latin typeface="Arial" charset="0"/>
                <a:ea typeface="Arial" charset="0"/>
                <a:cs typeface="Arial" charset="0"/>
              </a:rPr>
              <a:t>seek Jesus of Nazareth, who was crucified. </a:t>
            </a:r>
            <a:r>
              <a:rPr lang="en-US" sz="2800" b="1" u="sng" dirty="0">
                <a:latin typeface="Arial" charset="0"/>
                <a:ea typeface="Arial" charset="0"/>
                <a:cs typeface="Arial" charset="0"/>
              </a:rPr>
              <a:t>He is risen</a:t>
            </a:r>
            <a:r>
              <a:rPr lang="en-US" sz="2800" b="1" dirty="0" smtClean="0">
                <a:latin typeface="Arial" charset="0"/>
                <a:ea typeface="Arial" charset="0"/>
                <a:cs typeface="Arial" charset="0"/>
              </a:rPr>
              <a:t>!</a:t>
            </a:r>
          </a:p>
          <a:p>
            <a:pPr>
              <a:spcAft>
                <a:spcPts val="1200"/>
              </a:spcAft>
            </a:pPr>
            <a:r>
              <a:rPr lang="en-US" sz="2800" b="1" dirty="0">
                <a:ln>
                  <a:solidFill>
                    <a:srgbClr val="C00000"/>
                  </a:solidFill>
                </a:ln>
                <a:latin typeface="Arial" charset="0"/>
                <a:ea typeface="Arial" charset="0"/>
                <a:cs typeface="Arial" charset="0"/>
              </a:rPr>
              <a:t>Lk 24:5-6</a:t>
            </a:r>
            <a:r>
              <a:rPr lang="en-US" sz="2800" b="1" dirty="0">
                <a:latin typeface="Arial" charset="0"/>
                <a:ea typeface="Arial" charset="0"/>
                <a:cs typeface="Arial" charset="0"/>
              </a:rPr>
              <a:t>, Why do you seek the living among the dead? </a:t>
            </a:r>
            <a:r>
              <a:rPr lang="en-US" sz="2800" b="1" dirty="0" smtClean="0">
                <a:latin typeface="Arial" charset="0"/>
                <a:ea typeface="Arial" charset="0"/>
                <a:cs typeface="Arial" charset="0"/>
              </a:rPr>
              <a:t>He </a:t>
            </a:r>
            <a:r>
              <a:rPr lang="en-US" sz="2800" b="1" dirty="0">
                <a:latin typeface="Arial" charset="0"/>
                <a:ea typeface="Arial" charset="0"/>
                <a:cs typeface="Arial" charset="0"/>
              </a:rPr>
              <a:t>is not here, but is </a:t>
            </a:r>
            <a:r>
              <a:rPr lang="en-US" sz="2800" b="1" u="sng" dirty="0">
                <a:latin typeface="Arial" charset="0"/>
                <a:ea typeface="Arial" charset="0"/>
                <a:cs typeface="Arial" charset="0"/>
              </a:rPr>
              <a:t>risen</a:t>
            </a:r>
            <a:r>
              <a:rPr lang="en-US" sz="2800" b="1" dirty="0">
                <a:latin typeface="Arial" charset="0"/>
                <a:ea typeface="Arial" charset="0"/>
                <a:cs typeface="Arial" charset="0"/>
              </a:rPr>
              <a:t>! </a:t>
            </a:r>
            <a:endParaRPr lang="en-US" sz="2800" b="1" dirty="0" smtClean="0">
              <a:latin typeface="Arial" charset="0"/>
              <a:ea typeface="Arial" charset="0"/>
              <a:cs typeface="Arial" charset="0"/>
            </a:endParaRPr>
          </a:p>
          <a:p>
            <a:pPr>
              <a:spcAft>
                <a:spcPts val="1200"/>
              </a:spcAft>
            </a:pPr>
            <a:r>
              <a:rPr lang="en-US" sz="2800" b="1" dirty="0">
                <a:ln>
                  <a:solidFill>
                    <a:srgbClr val="C00000"/>
                  </a:solidFill>
                </a:ln>
                <a:latin typeface="Arial" charset="0"/>
                <a:ea typeface="Arial" charset="0"/>
                <a:cs typeface="Arial" charset="0"/>
              </a:rPr>
              <a:t>Acts 2:24</a:t>
            </a:r>
            <a:r>
              <a:rPr lang="en-US" sz="2800" b="1" dirty="0">
                <a:latin typeface="Arial" charset="0"/>
                <a:ea typeface="Arial" charset="0"/>
                <a:cs typeface="Arial" charset="0"/>
              </a:rPr>
              <a:t>, (Jesus) whom </a:t>
            </a:r>
            <a:r>
              <a:rPr lang="en-US" sz="2800" b="1" u="sng" dirty="0">
                <a:latin typeface="Arial" charset="0"/>
                <a:ea typeface="Arial" charset="0"/>
                <a:cs typeface="Arial" charset="0"/>
              </a:rPr>
              <a:t>God raised up</a:t>
            </a:r>
            <a:r>
              <a:rPr lang="en-US" sz="2800" b="1" dirty="0">
                <a:latin typeface="Arial" charset="0"/>
                <a:ea typeface="Arial" charset="0"/>
                <a:cs typeface="Arial" charset="0"/>
              </a:rPr>
              <a:t>, having loosed the pains of </a:t>
            </a:r>
            <a:r>
              <a:rPr lang="en-US" sz="2800" b="1" dirty="0" smtClean="0">
                <a:latin typeface="Arial" charset="0"/>
                <a:ea typeface="Arial" charset="0"/>
                <a:cs typeface="Arial" charset="0"/>
              </a:rPr>
              <a:t>death . . . </a:t>
            </a:r>
          </a:p>
          <a:p>
            <a:pPr>
              <a:spcAft>
                <a:spcPts val="1200"/>
              </a:spcAft>
            </a:pPr>
            <a:r>
              <a:rPr lang="en-US" sz="2800" b="1" dirty="0">
                <a:ln>
                  <a:solidFill>
                    <a:srgbClr val="C00000"/>
                  </a:solidFill>
                </a:ln>
                <a:latin typeface="Arial" charset="0"/>
                <a:ea typeface="Arial" charset="0"/>
                <a:cs typeface="Arial" charset="0"/>
              </a:rPr>
              <a:t>1 Cor 15:20</a:t>
            </a:r>
            <a:r>
              <a:rPr lang="en-US" sz="2800" b="1" dirty="0">
                <a:latin typeface="Arial" charset="0"/>
                <a:ea typeface="Arial" charset="0"/>
                <a:cs typeface="Arial" charset="0"/>
              </a:rPr>
              <a:t>, But now </a:t>
            </a:r>
            <a:r>
              <a:rPr lang="en-US" sz="2800" b="1" u="sng" dirty="0">
                <a:latin typeface="Arial" charset="0"/>
                <a:ea typeface="Arial" charset="0"/>
                <a:cs typeface="Arial" charset="0"/>
              </a:rPr>
              <a:t>Christ is risen</a:t>
            </a:r>
            <a:r>
              <a:rPr lang="en-US" sz="2800" b="1" dirty="0">
                <a:latin typeface="Arial" charset="0"/>
                <a:ea typeface="Arial" charset="0"/>
                <a:cs typeface="Arial" charset="0"/>
              </a:rPr>
              <a:t> from the </a:t>
            </a:r>
            <a:r>
              <a:rPr lang="en-US" sz="2800" b="1" dirty="0" smtClean="0">
                <a:latin typeface="Arial" charset="0"/>
                <a:ea typeface="Arial" charset="0"/>
                <a:cs typeface="Arial" charset="0"/>
              </a:rPr>
              <a:t>dead . . .</a:t>
            </a:r>
          </a:p>
          <a:p>
            <a:r>
              <a:rPr lang="en-US" sz="2800" b="1" dirty="0">
                <a:ln>
                  <a:solidFill>
                    <a:srgbClr val="C00000"/>
                  </a:solidFill>
                </a:ln>
                <a:latin typeface="Arial" charset="0"/>
                <a:ea typeface="Arial" charset="0"/>
                <a:cs typeface="Arial" charset="0"/>
              </a:rPr>
              <a:t>Heb 7:25</a:t>
            </a:r>
            <a:r>
              <a:rPr lang="en-US" sz="2800" b="1" dirty="0">
                <a:latin typeface="Arial" charset="0"/>
                <a:ea typeface="Arial" charset="0"/>
                <a:cs typeface="Arial" charset="0"/>
              </a:rPr>
              <a:t>, </a:t>
            </a:r>
            <a:r>
              <a:rPr lang="en-US" sz="2800" b="1" dirty="0" smtClean="0">
                <a:latin typeface="Arial" charset="0"/>
                <a:ea typeface="Arial" charset="0"/>
                <a:cs typeface="Arial" charset="0"/>
              </a:rPr>
              <a:t>. . . since </a:t>
            </a:r>
            <a:r>
              <a:rPr lang="en-US" sz="2800" b="1" u="sng" dirty="0">
                <a:latin typeface="Arial" charset="0"/>
                <a:ea typeface="Arial" charset="0"/>
                <a:cs typeface="Arial" charset="0"/>
              </a:rPr>
              <a:t>He always lives</a:t>
            </a:r>
            <a:r>
              <a:rPr lang="en-US" sz="2800" b="1" dirty="0">
                <a:latin typeface="Arial" charset="0"/>
                <a:ea typeface="Arial" charset="0"/>
                <a:cs typeface="Arial" charset="0"/>
              </a:rPr>
              <a:t> to make intercession for them.</a:t>
            </a:r>
          </a:p>
        </p:txBody>
      </p:sp>
    </p:spTree>
    <p:extLst>
      <p:ext uri="{BB962C8B-B14F-4D97-AF65-F5344CB8AC3E}">
        <p14:creationId xmlns:p14="http://schemas.microsoft.com/office/powerpoint/2010/main" val="1946182453"/>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6">
                                            <p:bg/>
                                          </p:spTgt>
                                        </p:tgtEl>
                                        <p:attrNameLst>
                                          <p:attrName>style.visibility</p:attrName>
                                        </p:attrNameLst>
                                      </p:cBhvr>
                                      <p:to>
                                        <p:strVal val="visible"/>
                                      </p:to>
                                    </p:set>
                                    <p:anim calcmode="lin" valueType="num">
                                      <p:cBhvr>
                                        <p:cTn id="16" dur="2000" fill="hold"/>
                                        <p:tgtEl>
                                          <p:spTgt spid="6">
                                            <p:bg/>
                                          </p:spTgt>
                                        </p:tgtEl>
                                        <p:attrNameLst>
                                          <p:attrName>ppt_w</p:attrName>
                                        </p:attrNameLst>
                                      </p:cBhvr>
                                      <p:tavLst>
                                        <p:tav tm="0">
                                          <p:val>
                                            <p:strVal val="#ppt_w*0.70"/>
                                          </p:val>
                                        </p:tav>
                                        <p:tav tm="100000">
                                          <p:val>
                                            <p:strVal val="#ppt_w"/>
                                          </p:val>
                                        </p:tav>
                                      </p:tavLst>
                                    </p:anim>
                                    <p:anim calcmode="lin" valueType="num">
                                      <p:cBhvr>
                                        <p:cTn id="17" dur="2000" fill="hold"/>
                                        <p:tgtEl>
                                          <p:spTgt spid="6">
                                            <p:bg/>
                                          </p:spTgt>
                                        </p:tgtEl>
                                        <p:attrNameLst>
                                          <p:attrName>ppt_h</p:attrName>
                                        </p:attrNameLst>
                                      </p:cBhvr>
                                      <p:tavLst>
                                        <p:tav tm="0">
                                          <p:val>
                                            <p:strVal val="#ppt_h"/>
                                          </p:val>
                                        </p:tav>
                                        <p:tav tm="100000">
                                          <p:val>
                                            <p:strVal val="#ppt_h"/>
                                          </p:val>
                                        </p:tav>
                                      </p:tavLst>
                                    </p:anim>
                                    <p:animEffect transition="in" filter="fade">
                                      <p:cBhvr>
                                        <p:cTn id="18" dur="2000"/>
                                        <p:tgtEl>
                                          <p:spTgt spid="6">
                                            <p:bg/>
                                          </p:spTgt>
                                        </p:tgtEl>
                                      </p:cBhvr>
                                    </p:animEffect>
                                  </p:childTnLst>
                                </p:cTn>
                              </p:par>
                            </p:childTnLst>
                          </p:cTn>
                        </p:par>
                        <p:par>
                          <p:cTn id="19" fill="hold">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p:cTn id="22" dur="2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23" dur="2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24" dur="2000"/>
                                        <p:tgtEl>
                                          <p:spTgt spid="6">
                                            <p:txEl>
                                              <p:pRg st="0" end="0"/>
                                            </p:txEl>
                                          </p:spTgt>
                                        </p:tgtEl>
                                      </p:cBhvr>
                                    </p:animEffect>
                                  </p:childTnLst>
                                </p:cTn>
                              </p:par>
                            </p:childTnLst>
                          </p:cTn>
                        </p:par>
                        <p:par>
                          <p:cTn id="25" fill="hold">
                            <p:stCondLst>
                              <p:cond delay="4000"/>
                            </p:stCondLst>
                            <p:childTnLst>
                              <p:par>
                                <p:cTn id="26" presetID="55" presetClass="entr" presetSubtype="0" fill="hold" grpId="0" nodeType="afterEffect">
                                  <p:stCondLst>
                                    <p:cond delay="1000"/>
                                  </p:stCondLst>
                                  <p:childTnLst>
                                    <p:set>
                                      <p:cBhvr>
                                        <p:cTn id="27" dur="1" fill="hold">
                                          <p:stCondLst>
                                            <p:cond delay="0"/>
                                          </p:stCondLst>
                                        </p:cTn>
                                        <p:tgtEl>
                                          <p:spTgt spid="6">
                                            <p:txEl>
                                              <p:pRg st="1" end="1"/>
                                            </p:txEl>
                                          </p:spTgt>
                                        </p:tgtEl>
                                        <p:attrNameLst>
                                          <p:attrName>style.visibility</p:attrName>
                                        </p:attrNameLst>
                                      </p:cBhvr>
                                      <p:to>
                                        <p:strVal val="visible"/>
                                      </p:to>
                                    </p:set>
                                    <p:anim calcmode="lin" valueType="num">
                                      <p:cBhvr>
                                        <p:cTn id="28" dur="2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29" dur="2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30" dur="2000"/>
                                        <p:tgtEl>
                                          <p:spTgt spid="6">
                                            <p:txEl>
                                              <p:pRg st="1" end="1"/>
                                            </p:txEl>
                                          </p:spTgt>
                                        </p:tgtEl>
                                      </p:cBhvr>
                                    </p:animEffect>
                                  </p:childTnLst>
                                </p:cTn>
                              </p:par>
                            </p:childTnLst>
                          </p:cTn>
                        </p:par>
                        <p:par>
                          <p:cTn id="31" fill="hold">
                            <p:stCondLst>
                              <p:cond delay="7000"/>
                            </p:stCondLst>
                            <p:childTnLst>
                              <p:par>
                                <p:cTn id="32" presetID="55" presetClass="entr" presetSubtype="0" fill="hold" grpId="0" nodeType="afterEffect">
                                  <p:stCondLst>
                                    <p:cond delay="1000"/>
                                  </p:stCondLst>
                                  <p:childTnLst>
                                    <p:set>
                                      <p:cBhvr>
                                        <p:cTn id="33" dur="1" fill="hold">
                                          <p:stCondLst>
                                            <p:cond delay="0"/>
                                          </p:stCondLst>
                                        </p:cTn>
                                        <p:tgtEl>
                                          <p:spTgt spid="6">
                                            <p:txEl>
                                              <p:pRg st="2" end="2"/>
                                            </p:txEl>
                                          </p:spTgt>
                                        </p:tgtEl>
                                        <p:attrNameLst>
                                          <p:attrName>style.visibility</p:attrName>
                                        </p:attrNameLst>
                                      </p:cBhvr>
                                      <p:to>
                                        <p:strVal val="visible"/>
                                      </p:to>
                                    </p:set>
                                    <p:anim calcmode="lin" valueType="num">
                                      <p:cBhvr>
                                        <p:cTn id="34" dur="2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35" dur="2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36" dur="2000"/>
                                        <p:tgtEl>
                                          <p:spTgt spid="6">
                                            <p:txEl>
                                              <p:pRg st="2" end="2"/>
                                            </p:txEl>
                                          </p:spTgt>
                                        </p:tgtEl>
                                      </p:cBhvr>
                                    </p:animEffect>
                                  </p:childTnLst>
                                </p:cTn>
                              </p:par>
                            </p:childTnLst>
                          </p:cTn>
                        </p:par>
                        <p:par>
                          <p:cTn id="37" fill="hold">
                            <p:stCondLst>
                              <p:cond delay="10000"/>
                            </p:stCondLst>
                            <p:childTnLst>
                              <p:par>
                                <p:cTn id="38" presetID="55" presetClass="entr" presetSubtype="0" fill="hold" grpId="0" nodeType="afterEffect">
                                  <p:stCondLst>
                                    <p:cond delay="1000"/>
                                  </p:stCondLst>
                                  <p:childTnLst>
                                    <p:set>
                                      <p:cBhvr>
                                        <p:cTn id="39" dur="1" fill="hold">
                                          <p:stCondLst>
                                            <p:cond delay="0"/>
                                          </p:stCondLst>
                                        </p:cTn>
                                        <p:tgtEl>
                                          <p:spTgt spid="6">
                                            <p:txEl>
                                              <p:pRg st="3" end="3"/>
                                            </p:txEl>
                                          </p:spTgt>
                                        </p:tgtEl>
                                        <p:attrNameLst>
                                          <p:attrName>style.visibility</p:attrName>
                                        </p:attrNameLst>
                                      </p:cBhvr>
                                      <p:to>
                                        <p:strVal val="visible"/>
                                      </p:to>
                                    </p:set>
                                    <p:anim calcmode="lin" valueType="num">
                                      <p:cBhvr>
                                        <p:cTn id="40" dur="2000" fill="hold"/>
                                        <p:tgtEl>
                                          <p:spTgt spid="6">
                                            <p:txEl>
                                              <p:pRg st="3" end="3"/>
                                            </p:txEl>
                                          </p:spTgt>
                                        </p:tgtEl>
                                        <p:attrNameLst>
                                          <p:attrName>ppt_w</p:attrName>
                                        </p:attrNameLst>
                                      </p:cBhvr>
                                      <p:tavLst>
                                        <p:tav tm="0">
                                          <p:val>
                                            <p:strVal val="#ppt_w*0.70"/>
                                          </p:val>
                                        </p:tav>
                                        <p:tav tm="100000">
                                          <p:val>
                                            <p:strVal val="#ppt_w"/>
                                          </p:val>
                                        </p:tav>
                                      </p:tavLst>
                                    </p:anim>
                                    <p:anim calcmode="lin" valueType="num">
                                      <p:cBhvr>
                                        <p:cTn id="41" dur="2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42" dur="2000"/>
                                        <p:tgtEl>
                                          <p:spTgt spid="6">
                                            <p:txEl>
                                              <p:pRg st="3" end="3"/>
                                            </p:txEl>
                                          </p:spTgt>
                                        </p:tgtEl>
                                      </p:cBhvr>
                                    </p:animEffect>
                                  </p:childTnLst>
                                </p:cTn>
                              </p:par>
                            </p:childTnLst>
                          </p:cTn>
                        </p:par>
                        <p:par>
                          <p:cTn id="43" fill="hold">
                            <p:stCondLst>
                              <p:cond delay="13000"/>
                            </p:stCondLst>
                            <p:childTnLst>
                              <p:par>
                                <p:cTn id="44" presetID="55" presetClass="entr" presetSubtype="0" fill="hold" grpId="0" nodeType="afterEffect">
                                  <p:stCondLst>
                                    <p:cond delay="1000"/>
                                  </p:stCondLst>
                                  <p:childTnLst>
                                    <p:set>
                                      <p:cBhvr>
                                        <p:cTn id="45" dur="1" fill="hold">
                                          <p:stCondLst>
                                            <p:cond delay="0"/>
                                          </p:stCondLst>
                                        </p:cTn>
                                        <p:tgtEl>
                                          <p:spTgt spid="6">
                                            <p:txEl>
                                              <p:pRg st="4" end="4"/>
                                            </p:txEl>
                                          </p:spTgt>
                                        </p:tgtEl>
                                        <p:attrNameLst>
                                          <p:attrName>style.visibility</p:attrName>
                                        </p:attrNameLst>
                                      </p:cBhvr>
                                      <p:to>
                                        <p:strVal val="visible"/>
                                      </p:to>
                                    </p:set>
                                    <p:anim calcmode="lin" valueType="num">
                                      <p:cBhvr>
                                        <p:cTn id="46" dur="2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47" dur="2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48"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uiExpand="1" build="p" bldLvl="5"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450861" y="0"/>
            <a:ext cx="7455888" cy="923330"/>
          </a:xfrm>
          <a:prstGeom prst="rect">
            <a:avLst/>
          </a:prstGeom>
          <a:noFill/>
        </p:spPr>
        <p:txBody>
          <a:bodyPr wrap="none" lIns="91440" tIns="45720" rIns="91440" bIns="45720">
            <a:spAutoFit/>
          </a:bodyPr>
          <a:lstStyle/>
          <a:p>
            <a:pPr algn="ctr"/>
            <a:r>
              <a:rPr lang="en-US" sz="5400" b="1" cap="none" spc="0" dirty="0" smtClean="0">
                <a:ln w="10160">
                  <a:noFill/>
                  <a:prstDash val="solid"/>
                </a:ln>
                <a:solidFill>
                  <a:schemeClr val="bg1"/>
                </a:solidFill>
                <a:effectLst>
                  <a:outerShdw blurRad="38100" dist="22860" dir="5400000" algn="tl" rotWithShape="0">
                    <a:srgbClr val="000000">
                      <a:alpha val="30000"/>
                    </a:srgbClr>
                  </a:outerShdw>
                </a:effectLst>
                <a:latin typeface="Arial" charset="0"/>
                <a:ea typeface="Arial" charset="0"/>
                <a:cs typeface="Arial" charset="0"/>
              </a:rPr>
              <a:t>Resurrection of Jesus</a:t>
            </a:r>
            <a:endParaRPr lang="en-US" sz="5400" b="1" cap="none" spc="0" dirty="0">
              <a:ln w="10160">
                <a:noFill/>
                <a:prstDash val="solid"/>
              </a:ln>
              <a:solidFill>
                <a:schemeClr val="bg1"/>
              </a:solidFill>
              <a:effectLst>
                <a:outerShdw blurRad="38100" dist="22860" dir="5400000" algn="tl" rotWithShape="0">
                  <a:srgbClr val="000000">
                    <a:alpha val="30000"/>
                  </a:srgbClr>
                </a:outerShdw>
              </a:effectLst>
              <a:latin typeface="Arial" charset="0"/>
              <a:ea typeface="Arial" charset="0"/>
              <a:cs typeface="Arial" charset="0"/>
            </a:endParaRPr>
          </a:p>
        </p:txBody>
      </p:sp>
      <p:sp>
        <p:nvSpPr>
          <p:cNvPr id="3" name="TextBox 2"/>
          <p:cNvSpPr txBox="1"/>
          <p:nvPr/>
        </p:nvSpPr>
        <p:spPr>
          <a:xfrm>
            <a:off x="277585" y="1390977"/>
            <a:ext cx="11645493" cy="5293757"/>
          </a:xfrm>
          <a:prstGeom prst="rect">
            <a:avLst/>
          </a:prstGeom>
          <a:solidFill>
            <a:srgbClr val="FFFFFF">
              <a:alpha val="50196"/>
            </a:srgbClr>
          </a:solidFill>
          <a:effectLst>
            <a:softEdge rad="31750"/>
          </a:effectLst>
        </p:spPr>
        <p:txBody>
          <a:bodyPr wrap="square" rtlCol="0">
            <a:spAutoFit/>
          </a:bodyPr>
          <a:lstStyle/>
          <a:p>
            <a:pPr>
              <a:spcAft>
                <a:spcPts val="1200"/>
              </a:spcAft>
            </a:pPr>
            <a:r>
              <a:rPr lang="en-US" sz="2800" b="1" dirty="0" smtClean="0">
                <a:ln>
                  <a:solidFill>
                    <a:srgbClr val="C00000"/>
                  </a:solidFill>
                </a:ln>
                <a:latin typeface="Arial" charset="0"/>
                <a:ea typeface="Arial" charset="0"/>
                <a:cs typeface="Arial" charset="0"/>
              </a:rPr>
              <a:t>1 Cor 15:3-4</a:t>
            </a:r>
            <a:r>
              <a:rPr lang="en-US" sz="2800" b="1" dirty="0">
                <a:latin typeface="Arial" charset="0"/>
                <a:ea typeface="Arial" charset="0"/>
                <a:cs typeface="Arial" charset="0"/>
              </a:rPr>
              <a:t>, For I delivered to you </a:t>
            </a:r>
            <a:r>
              <a:rPr lang="en-US" sz="2800" b="1" u="sng" dirty="0">
                <a:latin typeface="Arial" charset="0"/>
                <a:ea typeface="Arial" charset="0"/>
                <a:cs typeface="Arial" charset="0"/>
              </a:rPr>
              <a:t>first of all</a:t>
            </a:r>
            <a:r>
              <a:rPr lang="en-US" sz="2800" b="1" dirty="0">
                <a:latin typeface="Arial" charset="0"/>
                <a:ea typeface="Arial" charset="0"/>
                <a:cs typeface="Arial" charset="0"/>
              </a:rPr>
              <a:t> that which I also received: that Christ died for our sins according to the </a:t>
            </a:r>
            <a:r>
              <a:rPr lang="en-US" sz="2800" b="1" dirty="0" smtClean="0">
                <a:latin typeface="Arial" charset="0"/>
                <a:ea typeface="Arial" charset="0"/>
                <a:cs typeface="Arial" charset="0"/>
              </a:rPr>
              <a:t>Scriptures, and </a:t>
            </a:r>
            <a:r>
              <a:rPr lang="en-US" sz="2800" b="1" dirty="0">
                <a:latin typeface="Arial" charset="0"/>
                <a:ea typeface="Arial" charset="0"/>
                <a:cs typeface="Arial" charset="0"/>
              </a:rPr>
              <a:t>that He was buried, and that He rose again the third day according to the </a:t>
            </a:r>
            <a:r>
              <a:rPr lang="en-US" sz="2800" b="1" dirty="0" smtClean="0">
                <a:latin typeface="Arial" charset="0"/>
                <a:ea typeface="Arial" charset="0"/>
                <a:cs typeface="Arial" charset="0"/>
              </a:rPr>
              <a:t>Scriptures.</a:t>
            </a:r>
          </a:p>
          <a:p>
            <a:pPr>
              <a:spcAft>
                <a:spcPts val="1200"/>
              </a:spcAft>
            </a:pPr>
            <a:r>
              <a:rPr lang="en-US" sz="2800" b="1" dirty="0" smtClean="0">
                <a:ln>
                  <a:solidFill>
                    <a:srgbClr val="C00000"/>
                  </a:solidFill>
                </a:ln>
                <a:latin typeface="Arial" charset="0"/>
                <a:ea typeface="Arial" charset="0"/>
                <a:cs typeface="Arial" charset="0"/>
              </a:rPr>
              <a:t>1 Cor 15:14</a:t>
            </a:r>
            <a:r>
              <a:rPr lang="en-US" sz="2800" b="1" dirty="0">
                <a:latin typeface="Arial" charset="0"/>
                <a:ea typeface="Arial" charset="0"/>
                <a:cs typeface="Arial" charset="0"/>
              </a:rPr>
              <a:t>, And if Christ is not risen, then our preaching is empty and </a:t>
            </a:r>
            <a:r>
              <a:rPr lang="en-US" sz="2800" b="1" u="sng" dirty="0">
                <a:latin typeface="Arial" charset="0"/>
                <a:ea typeface="Arial" charset="0"/>
                <a:cs typeface="Arial" charset="0"/>
              </a:rPr>
              <a:t>your faith is also empty</a:t>
            </a:r>
            <a:r>
              <a:rPr lang="en-US" sz="2800" b="1" dirty="0">
                <a:latin typeface="Arial" charset="0"/>
                <a:ea typeface="Arial" charset="0"/>
                <a:cs typeface="Arial" charset="0"/>
              </a:rPr>
              <a:t>.</a:t>
            </a:r>
            <a:endParaRPr lang="en-US" sz="2800" b="1" dirty="0" smtClean="0">
              <a:latin typeface="Arial" charset="0"/>
              <a:ea typeface="Arial" charset="0"/>
              <a:cs typeface="Arial" charset="0"/>
            </a:endParaRPr>
          </a:p>
          <a:p>
            <a:pPr>
              <a:spcAft>
                <a:spcPts val="1200"/>
              </a:spcAft>
            </a:pPr>
            <a:r>
              <a:rPr lang="en-US" sz="2800" b="1" dirty="0" smtClean="0">
                <a:ln>
                  <a:solidFill>
                    <a:srgbClr val="C00000"/>
                  </a:solidFill>
                </a:ln>
                <a:latin typeface="Arial" charset="0"/>
                <a:ea typeface="Arial" charset="0"/>
                <a:cs typeface="Arial" charset="0"/>
              </a:rPr>
              <a:t>1 Cor 15:17</a:t>
            </a:r>
            <a:r>
              <a:rPr lang="en-US" sz="2800" b="1" dirty="0">
                <a:latin typeface="Arial" charset="0"/>
                <a:ea typeface="Arial" charset="0"/>
                <a:cs typeface="Arial" charset="0"/>
              </a:rPr>
              <a:t>, And if Christ is not risen, your faith is futile; </a:t>
            </a:r>
            <a:r>
              <a:rPr lang="en-US" sz="2800" b="1" u="sng" dirty="0">
                <a:latin typeface="Arial" charset="0"/>
                <a:ea typeface="Arial" charset="0"/>
                <a:cs typeface="Arial" charset="0"/>
              </a:rPr>
              <a:t>you are still in your sins</a:t>
            </a:r>
            <a:r>
              <a:rPr lang="en-US" sz="2800" b="1" dirty="0">
                <a:latin typeface="Arial" charset="0"/>
                <a:ea typeface="Arial" charset="0"/>
                <a:cs typeface="Arial" charset="0"/>
              </a:rPr>
              <a:t>! </a:t>
            </a:r>
            <a:endParaRPr lang="en-US" sz="2800" b="1" dirty="0" smtClean="0">
              <a:latin typeface="Arial" charset="0"/>
              <a:ea typeface="Arial" charset="0"/>
              <a:cs typeface="Arial" charset="0"/>
            </a:endParaRPr>
          </a:p>
          <a:p>
            <a:pPr>
              <a:spcAft>
                <a:spcPts val="1200"/>
              </a:spcAft>
            </a:pPr>
            <a:r>
              <a:rPr lang="en-US" sz="2800" b="1" dirty="0" smtClean="0">
                <a:ln>
                  <a:solidFill>
                    <a:srgbClr val="C00000"/>
                  </a:solidFill>
                </a:ln>
                <a:latin typeface="Arial" charset="0"/>
                <a:ea typeface="Arial" charset="0"/>
                <a:cs typeface="Arial" charset="0"/>
              </a:rPr>
              <a:t>Rom 10:9</a:t>
            </a:r>
            <a:r>
              <a:rPr lang="en-US" sz="2800" b="1" dirty="0">
                <a:latin typeface="Arial" charset="0"/>
                <a:ea typeface="Arial" charset="0"/>
                <a:cs typeface="Arial" charset="0"/>
              </a:rPr>
              <a:t>, that if you confess with your mouth the Lord Jesus and </a:t>
            </a:r>
            <a:r>
              <a:rPr lang="en-US" sz="2800" b="1" u="sng" dirty="0">
                <a:latin typeface="Arial" charset="0"/>
                <a:ea typeface="Arial" charset="0"/>
                <a:cs typeface="Arial" charset="0"/>
              </a:rPr>
              <a:t>believe in your heart that God has raised Him from the dead</a:t>
            </a:r>
            <a:r>
              <a:rPr lang="en-US" sz="2800" b="1" dirty="0">
                <a:latin typeface="Arial" charset="0"/>
                <a:ea typeface="Arial" charset="0"/>
                <a:cs typeface="Arial" charset="0"/>
              </a:rPr>
              <a:t>, you will be saved</a:t>
            </a:r>
            <a:r>
              <a:rPr lang="en-US" sz="2800" b="1" dirty="0" smtClean="0">
                <a:latin typeface="Arial" charset="0"/>
                <a:ea typeface="Arial" charset="0"/>
                <a:cs typeface="Arial" charset="0"/>
              </a:rPr>
              <a:t>.</a:t>
            </a:r>
            <a:endParaRPr lang="en-US" sz="2800" b="1" dirty="0">
              <a:latin typeface="Arial" charset="0"/>
              <a:ea typeface="Arial" charset="0"/>
              <a:cs typeface="Arial" charset="0"/>
            </a:endParaRPr>
          </a:p>
        </p:txBody>
      </p:sp>
    </p:spTree>
    <p:extLst>
      <p:ext uri="{BB962C8B-B14F-4D97-AF65-F5344CB8AC3E}">
        <p14:creationId xmlns:p14="http://schemas.microsoft.com/office/powerpoint/2010/main" val="189128792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strVal val="#ppt_w*0.70"/>
                                          </p:val>
                                        </p:tav>
                                        <p:tav tm="100000">
                                          <p:val>
                                            <p:strVal val="#ppt_w"/>
                                          </p:val>
                                        </p:tav>
                                      </p:tavLst>
                                    </p:anim>
                                    <p:anim calcmode="lin" valueType="num">
                                      <p:cBhvr>
                                        <p:cTn id="8" dur="2000" fill="hold"/>
                                        <p:tgtEl>
                                          <p:spTgt spid="3">
                                            <p:bg/>
                                          </p:spTgt>
                                        </p:tgtEl>
                                        <p:attrNameLst>
                                          <p:attrName>ppt_h</p:attrName>
                                        </p:attrNameLst>
                                      </p:cBhvr>
                                      <p:tavLst>
                                        <p:tav tm="0">
                                          <p:val>
                                            <p:strVal val="#ppt_h"/>
                                          </p:val>
                                        </p:tav>
                                        <p:tav tm="100000">
                                          <p:val>
                                            <p:strVal val="#ppt_h"/>
                                          </p:val>
                                        </p:tav>
                                      </p:tavLst>
                                    </p:anim>
                                    <p:animEffect transition="in" filter="fade">
                                      <p:cBhvr>
                                        <p:cTn id="9" dur="2000"/>
                                        <p:tgtEl>
                                          <p:spTgt spid="3">
                                            <p:bg/>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1"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8"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9" dur="20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5"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450861" y="0"/>
            <a:ext cx="7455888" cy="923330"/>
          </a:xfrm>
          <a:prstGeom prst="rect">
            <a:avLst/>
          </a:prstGeom>
          <a:noFill/>
        </p:spPr>
        <p:txBody>
          <a:bodyPr wrap="none" lIns="91440" tIns="45720" rIns="91440" bIns="45720">
            <a:spAutoFit/>
          </a:bodyPr>
          <a:lstStyle/>
          <a:p>
            <a:pPr algn="ctr"/>
            <a:r>
              <a:rPr lang="en-US" sz="5400" b="1" cap="none" spc="0" dirty="0" smtClean="0">
                <a:ln w="10160">
                  <a:noFill/>
                  <a:prstDash val="solid"/>
                </a:ln>
                <a:solidFill>
                  <a:schemeClr val="bg1"/>
                </a:solidFill>
                <a:effectLst>
                  <a:outerShdw blurRad="38100" dist="22860" dir="5400000" algn="tl" rotWithShape="0">
                    <a:srgbClr val="000000">
                      <a:alpha val="30000"/>
                    </a:srgbClr>
                  </a:outerShdw>
                </a:effectLst>
                <a:latin typeface="Arial" charset="0"/>
                <a:ea typeface="Arial" charset="0"/>
                <a:cs typeface="Arial" charset="0"/>
              </a:rPr>
              <a:t>Resurrection of Jesus</a:t>
            </a:r>
            <a:endParaRPr lang="en-US" sz="5400" b="1" cap="none" spc="0" dirty="0">
              <a:ln w="10160">
                <a:noFill/>
                <a:prstDash val="solid"/>
              </a:ln>
              <a:solidFill>
                <a:schemeClr val="bg1"/>
              </a:solidFill>
              <a:effectLst>
                <a:outerShdw blurRad="38100" dist="22860" dir="5400000" algn="tl" rotWithShape="0">
                  <a:srgbClr val="000000">
                    <a:alpha val="30000"/>
                  </a:srgbClr>
                </a:outerShdw>
              </a:effectLst>
              <a:latin typeface="Arial" charset="0"/>
              <a:ea typeface="Arial" charset="0"/>
              <a:cs typeface="Arial" charset="0"/>
            </a:endParaRPr>
          </a:p>
        </p:txBody>
      </p:sp>
      <p:sp>
        <p:nvSpPr>
          <p:cNvPr id="4" name="TextBox 3"/>
          <p:cNvSpPr txBox="1"/>
          <p:nvPr/>
        </p:nvSpPr>
        <p:spPr>
          <a:xfrm>
            <a:off x="277585" y="907001"/>
            <a:ext cx="11645493" cy="5855449"/>
          </a:xfrm>
          <a:prstGeom prst="rect">
            <a:avLst/>
          </a:prstGeom>
          <a:solidFill>
            <a:srgbClr val="FFFFFF">
              <a:alpha val="59608"/>
            </a:srgbClr>
          </a:solidFill>
          <a:effectLst>
            <a:softEdge rad="31750"/>
          </a:effectLst>
        </p:spPr>
        <p:txBody>
          <a:bodyPr wrap="square" rtlCol="0">
            <a:spAutoFit/>
          </a:bodyPr>
          <a:lstStyle/>
          <a:p>
            <a:pPr>
              <a:spcAft>
                <a:spcPts val="1200"/>
              </a:spcAft>
            </a:pPr>
            <a:r>
              <a:rPr lang="en-US" sz="2650" b="1" dirty="0" smtClean="0">
                <a:ln>
                  <a:solidFill>
                    <a:srgbClr val="C00000"/>
                  </a:solidFill>
                </a:ln>
                <a:latin typeface="Arial" charset="0"/>
                <a:ea typeface="Arial" charset="0"/>
                <a:cs typeface="Arial" charset="0"/>
              </a:rPr>
              <a:t>PROPHECIED</a:t>
            </a:r>
            <a:r>
              <a:rPr lang="en-US" sz="2650" b="1" dirty="0">
                <a:latin typeface="Arial" charset="0"/>
                <a:ea typeface="Arial" charset="0"/>
                <a:cs typeface="Arial" charset="0"/>
              </a:rPr>
              <a:t>, For Y</a:t>
            </a:r>
            <a:r>
              <a:rPr lang="en-US" sz="2650" b="1" u="sng" dirty="0">
                <a:latin typeface="Arial" charset="0"/>
                <a:ea typeface="Arial" charset="0"/>
                <a:cs typeface="Arial" charset="0"/>
              </a:rPr>
              <a:t>ou will not leave my soul in </a:t>
            </a:r>
            <a:r>
              <a:rPr lang="en-US" sz="2650" b="1" u="sng" dirty="0" smtClean="0">
                <a:latin typeface="Arial" charset="0"/>
                <a:ea typeface="Arial" charset="0"/>
                <a:cs typeface="Arial" charset="0"/>
              </a:rPr>
              <a:t>Sheol</a:t>
            </a:r>
            <a:r>
              <a:rPr lang="en-US" sz="2650" b="1" dirty="0" smtClean="0">
                <a:latin typeface="Arial" charset="0"/>
                <a:ea typeface="Arial" charset="0"/>
                <a:cs typeface="Arial" charset="0"/>
              </a:rPr>
              <a:t>, nor </a:t>
            </a:r>
            <a:r>
              <a:rPr lang="en-US" sz="2650" b="1" dirty="0">
                <a:latin typeface="Arial" charset="0"/>
                <a:ea typeface="Arial" charset="0"/>
                <a:cs typeface="Arial" charset="0"/>
              </a:rPr>
              <a:t>will You allow Your Holy One to see corruption</a:t>
            </a:r>
            <a:r>
              <a:rPr lang="en-US" sz="2650" b="1" dirty="0" smtClean="0">
                <a:latin typeface="Arial" charset="0"/>
                <a:ea typeface="Arial" charset="0"/>
                <a:cs typeface="Arial" charset="0"/>
              </a:rPr>
              <a:t>. (Psa 16:10)</a:t>
            </a:r>
          </a:p>
          <a:p>
            <a:pPr>
              <a:spcAft>
                <a:spcPts val="1200"/>
              </a:spcAft>
            </a:pPr>
            <a:r>
              <a:rPr lang="en-US" sz="2650" b="1" dirty="0" smtClean="0">
                <a:ln>
                  <a:solidFill>
                    <a:srgbClr val="C00000"/>
                  </a:solidFill>
                </a:ln>
                <a:latin typeface="Arial" charset="0"/>
                <a:ea typeface="Arial" charset="0"/>
                <a:cs typeface="Arial" charset="0"/>
              </a:rPr>
              <a:t>FORETOLD BY JESUS</a:t>
            </a:r>
            <a:r>
              <a:rPr lang="en-US" sz="2650" b="1" dirty="0">
                <a:latin typeface="Arial" charset="0"/>
                <a:ea typeface="Arial" charset="0"/>
                <a:cs typeface="Arial" charset="0"/>
              </a:rPr>
              <a:t>, Jesus answered and said to them, </a:t>
            </a:r>
            <a:r>
              <a:rPr lang="en-US" sz="2650" b="1" dirty="0" smtClean="0">
                <a:latin typeface="Arial" charset="0"/>
                <a:ea typeface="Arial" charset="0"/>
                <a:cs typeface="Arial" charset="0"/>
              </a:rPr>
              <a:t>destroy </a:t>
            </a:r>
            <a:r>
              <a:rPr lang="en-US" sz="2650" b="1" dirty="0">
                <a:latin typeface="Arial" charset="0"/>
                <a:ea typeface="Arial" charset="0"/>
                <a:cs typeface="Arial" charset="0"/>
              </a:rPr>
              <a:t>this temple, and in three days </a:t>
            </a:r>
            <a:r>
              <a:rPr lang="en-US" sz="2650" b="1" u="sng" dirty="0">
                <a:latin typeface="Arial" charset="0"/>
                <a:ea typeface="Arial" charset="0"/>
                <a:cs typeface="Arial" charset="0"/>
              </a:rPr>
              <a:t>I will raise it </a:t>
            </a:r>
            <a:r>
              <a:rPr lang="en-US" sz="2650" b="1" u="sng" dirty="0" smtClean="0">
                <a:latin typeface="Arial" charset="0"/>
                <a:ea typeface="Arial" charset="0"/>
                <a:cs typeface="Arial" charset="0"/>
              </a:rPr>
              <a:t>up</a:t>
            </a:r>
            <a:r>
              <a:rPr lang="en-US" sz="2650" b="1" dirty="0">
                <a:latin typeface="Arial" charset="0"/>
                <a:ea typeface="Arial" charset="0"/>
                <a:cs typeface="Arial" charset="0"/>
              </a:rPr>
              <a:t> </a:t>
            </a:r>
            <a:r>
              <a:rPr lang="en-US" sz="2650" b="1" dirty="0" smtClean="0">
                <a:latin typeface="Arial" charset="0"/>
                <a:ea typeface="Arial" charset="0"/>
                <a:cs typeface="Arial" charset="0"/>
              </a:rPr>
              <a:t>. . . But </a:t>
            </a:r>
            <a:r>
              <a:rPr lang="en-US" sz="2650" b="1" dirty="0">
                <a:latin typeface="Arial" charset="0"/>
                <a:ea typeface="Arial" charset="0"/>
                <a:cs typeface="Arial" charset="0"/>
              </a:rPr>
              <a:t>He was speaking of the </a:t>
            </a:r>
            <a:r>
              <a:rPr lang="en-US" sz="2650" b="1" u="sng" dirty="0">
                <a:latin typeface="Arial" charset="0"/>
                <a:ea typeface="Arial" charset="0"/>
                <a:cs typeface="Arial" charset="0"/>
              </a:rPr>
              <a:t>temple of His body</a:t>
            </a:r>
            <a:r>
              <a:rPr lang="en-US" sz="2650" b="1" dirty="0">
                <a:latin typeface="Arial" charset="0"/>
                <a:ea typeface="Arial" charset="0"/>
                <a:cs typeface="Arial" charset="0"/>
              </a:rPr>
              <a:t>. </a:t>
            </a:r>
            <a:r>
              <a:rPr lang="en-US" sz="2650" b="1" dirty="0" smtClean="0">
                <a:latin typeface="Arial" charset="0"/>
                <a:ea typeface="Arial" charset="0"/>
                <a:cs typeface="Arial" charset="0"/>
              </a:rPr>
              <a:t>(Jn 2:19-21)</a:t>
            </a:r>
          </a:p>
          <a:p>
            <a:pPr marL="457200" indent="-457200">
              <a:spcAft>
                <a:spcPts val="1200"/>
              </a:spcAft>
              <a:buFont typeface="Arial" charset="0"/>
              <a:buChar char="•"/>
            </a:pPr>
            <a:r>
              <a:rPr lang="en-US" sz="2650" b="1" dirty="0">
                <a:latin typeface="Arial" charset="0"/>
                <a:ea typeface="Arial" charset="0"/>
                <a:cs typeface="Arial" charset="0"/>
              </a:rPr>
              <a:t>From that time Jesus began to show to His disciples that He must go to Jerusalem, and suffer many things from the elders and chief priests and scribes, and be killed, and </a:t>
            </a:r>
            <a:r>
              <a:rPr lang="en-US" sz="2650" b="1" u="sng" dirty="0">
                <a:latin typeface="Arial" charset="0"/>
                <a:ea typeface="Arial" charset="0"/>
                <a:cs typeface="Arial" charset="0"/>
              </a:rPr>
              <a:t>be raised the third day</a:t>
            </a:r>
            <a:r>
              <a:rPr lang="en-US" sz="2650" b="1" dirty="0" smtClean="0">
                <a:latin typeface="Arial" charset="0"/>
                <a:ea typeface="Arial" charset="0"/>
                <a:cs typeface="Arial" charset="0"/>
              </a:rPr>
              <a:t>.    (Matt 16:21)</a:t>
            </a:r>
          </a:p>
          <a:p>
            <a:pPr marL="457200" indent="-457200">
              <a:spcAft>
                <a:spcPts val="1200"/>
              </a:spcAft>
              <a:buFont typeface="Arial" charset="0"/>
              <a:buChar char="•"/>
            </a:pPr>
            <a:r>
              <a:rPr lang="en-US" sz="2650" b="1" dirty="0">
                <a:latin typeface="Arial" charset="0"/>
                <a:ea typeface="Arial" charset="0"/>
                <a:cs typeface="Arial" charset="0"/>
              </a:rPr>
              <a:t>Therefore My Father loves Me, because I lay down My life that I may take it again. </a:t>
            </a:r>
            <a:r>
              <a:rPr lang="en-US" sz="2650" b="1" dirty="0" smtClean="0">
                <a:latin typeface="Arial" charset="0"/>
                <a:ea typeface="Arial" charset="0"/>
                <a:cs typeface="Arial" charset="0"/>
              </a:rPr>
              <a:t>No </a:t>
            </a:r>
            <a:r>
              <a:rPr lang="en-US" sz="2650" b="1" dirty="0">
                <a:latin typeface="Arial" charset="0"/>
                <a:ea typeface="Arial" charset="0"/>
                <a:cs typeface="Arial" charset="0"/>
              </a:rPr>
              <a:t>one takes it from Me, but I lay it down of Myself. I have power to lay it down, and </a:t>
            </a:r>
            <a:r>
              <a:rPr lang="en-US" sz="2650" b="1" u="sng" dirty="0">
                <a:latin typeface="Arial" charset="0"/>
                <a:ea typeface="Arial" charset="0"/>
                <a:cs typeface="Arial" charset="0"/>
              </a:rPr>
              <a:t>I have power to take it again</a:t>
            </a:r>
            <a:r>
              <a:rPr lang="en-US" sz="2650" b="1" dirty="0" smtClean="0">
                <a:latin typeface="Arial" charset="0"/>
                <a:ea typeface="Arial" charset="0"/>
                <a:cs typeface="Arial" charset="0"/>
              </a:rPr>
              <a:t>.           (Jn 10:17-18)</a:t>
            </a:r>
            <a:endParaRPr lang="en-US" sz="2650" b="1" dirty="0">
              <a:latin typeface="Arial" charset="0"/>
              <a:ea typeface="Arial" charset="0"/>
              <a:cs typeface="Arial" charset="0"/>
            </a:endParaRPr>
          </a:p>
        </p:txBody>
      </p:sp>
    </p:spTree>
    <p:extLst>
      <p:ext uri="{BB962C8B-B14F-4D97-AF65-F5344CB8AC3E}">
        <p14:creationId xmlns:p14="http://schemas.microsoft.com/office/powerpoint/2010/main" val="202890530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2000" fill="hold"/>
                                        <p:tgtEl>
                                          <p:spTgt spid="4">
                                            <p:bg/>
                                          </p:spTgt>
                                        </p:tgtEl>
                                        <p:attrNameLst>
                                          <p:attrName>ppt_w</p:attrName>
                                        </p:attrNameLst>
                                      </p:cBhvr>
                                      <p:tavLst>
                                        <p:tav tm="0">
                                          <p:val>
                                            <p:strVal val="#ppt_w*0.70"/>
                                          </p:val>
                                        </p:tav>
                                        <p:tav tm="100000">
                                          <p:val>
                                            <p:strVal val="#ppt_w"/>
                                          </p:val>
                                        </p:tav>
                                      </p:tavLst>
                                    </p:anim>
                                    <p:anim calcmode="lin" valueType="num">
                                      <p:cBhvr>
                                        <p:cTn id="8" dur="2000" fill="hold"/>
                                        <p:tgtEl>
                                          <p:spTgt spid="4">
                                            <p:bg/>
                                          </p:spTgt>
                                        </p:tgtEl>
                                        <p:attrNameLst>
                                          <p:attrName>ppt_h</p:attrName>
                                        </p:attrNameLst>
                                      </p:cBhvr>
                                      <p:tavLst>
                                        <p:tav tm="0">
                                          <p:val>
                                            <p:strVal val="#ppt_h"/>
                                          </p:val>
                                        </p:tav>
                                        <p:tav tm="100000">
                                          <p:val>
                                            <p:strVal val="#ppt_h"/>
                                          </p:val>
                                        </p:tav>
                                      </p:tavLst>
                                    </p:anim>
                                    <p:animEffect transition="in" filter="fade">
                                      <p:cBhvr>
                                        <p:cTn id="9" dur="2000"/>
                                        <p:tgtEl>
                                          <p:spTgt spid="4">
                                            <p:bg/>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p:cTn id="20"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21"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2" dur="20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p:cTn id="27"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8"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9" dur="20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 calcmode="lin" valueType="num">
                                      <p:cBhvr>
                                        <p:cTn id="34"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35"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6"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TotalTime>
  <Words>753</Words>
  <Application>Microsoft Macintosh PowerPoint</Application>
  <PresentationFormat>Widescreen</PresentationFormat>
  <Paragraphs>51</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 Bronger</dc:creator>
  <cp:lastModifiedBy>JR Bronger</cp:lastModifiedBy>
  <cp:revision>40</cp:revision>
  <dcterms:created xsi:type="dcterms:W3CDTF">2017-01-10T14:20:42Z</dcterms:created>
  <dcterms:modified xsi:type="dcterms:W3CDTF">2017-02-19T14:19:20Z</dcterms:modified>
</cp:coreProperties>
</file>