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70" r:id="rId3"/>
    <p:sldId id="271" r:id="rId4"/>
    <p:sldId id="272" r:id="rId5"/>
    <p:sldId id="273" r:id="rId6"/>
    <p:sldId id="285" r:id="rId7"/>
    <p:sldId id="274" r:id="rId8"/>
    <p:sldId id="286" r:id="rId9"/>
    <p:sldId id="275" r:id="rId10"/>
    <p:sldId id="276" r:id="rId11"/>
    <p:sldId id="277" r:id="rId12"/>
    <p:sldId id="278" r:id="rId13"/>
    <p:sldId id="287" r:id="rId14"/>
    <p:sldId id="279" r:id="rId15"/>
    <p:sldId id="288" r:id="rId16"/>
    <p:sldId id="280" r:id="rId17"/>
    <p:sldId id="281" r:id="rId18"/>
    <p:sldId id="282" r:id="rId19"/>
    <p:sldId id="283"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C16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2" autoAdjust="0"/>
    <p:restoredTop sz="94771" autoAdjust="0"/>
  </p:normalViewPr>
  <p:slideViewPr>
    <p:cSldViewPr snapToGrid="0" snapToObjects="1">
      <p:cViewPr varScale="1">
        <p:scale>
          <a:sx n="70" d="100"/>
          <a:sy n="70" d="100"/>
        </p:scale>
        <p:origin x="-104" y="-2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5248"/>
            <a:ext cx="7772400" cy="978408"/>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685800" y="3352800"/>
            <a:ext cx="7772400" cy="877824"/>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640F3BAC-2857-994E-B4F8-73C703467BD0}" type="datetimeFigureOut">
              <a:rPr lang="en-US" smtClean="0"/>
              <a:t>3/19/17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B1EFD-6598-D341-A1E2-DF9B7574CB0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5082" y="969264"/>
            <a:ext cx="3657600" cy="1161288"/>
          </a:xfrm>
        </p:spPr>
        <p:txBody>
          <a:bodyPr anchor="b">
            <a:noAutofit/>
          </a:bodyPr>
          <a:lstStyle>
            <a:lvl1pPr algn="l">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63388" y="510988"/>
            <a:ext cx="3657600" cy="5553636"/>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799853" y="2130552"/>
            <a:ext cx="3657600" cy="3584448"/>
          </a:xfrm>
        </p:spPr>
        <p:txBody>
          <a:bodyPr vert="horz" lIns="91440" tIns="45720" rIns="91440" bIns="45720" rtlCol="0">
            <a:normAutofit/>
          </a:bodyPr>
          <a:lstStyle>
            <a:lvl1pPr marL="0" indent="0">
              <a:spcBef>
                <a:spcPts val="10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640F3BAC-2857-994E-B4F8-73C703467BD0}" type="datetimeFigureOut">
              <a:rPr lang="en-US" smtClean="0"/>
              <a:t>3/19/17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3B1EFD-6598-D341-A1E2-DF9B7574CB0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151376"/>
            <a:ext cx="7776882" cy="1014984"/>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1828800" y="457199"/>
            <a:ext cx="5486400" cy="3644153"/>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640F3BAC-2857-994E-B4F8-73C703467BD0}" type="datetimeFigureOut">
              <a:rPr lang="en-US" smtClean="0"/>
              <a:t>3/19/17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3B1EFD-6598-D341-A1E2-DF9B7574CB0B}"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toryboard">
    <p:spTree>
      <p:nvGrpSpPr>
        <p:cNvPr id="1" name=""/>
        <p:cNvGrpSpPr/>
        <p:nvPr/>
      </p:nvGrpSpPr>
      <p:grpSpPr>
        <a:xfrm>
          <a:off x="0" y="0"/>
          <a:ext cx="0" cy="0"/>
          <a:chOff x="0" y="0"/>
          <a:chExt cx="0" cy="0"/>
        </a:xfrm>
      </p:grpSpPr>
      <p:sp>
        <p:nvSpPr>
          <p:cNvPr id="2" name="Title 1"/>
          <p:cNvSpPr>
            <a:spLocks noGrp="1"/>
          </p:cNvSpPr>
          <p:nvPr>
            <p:ph type="title"/>
          </p:nvPr>
        </p:nvSpPr>
        <p:spPr>
          <a:xfrm>
            <a:off x="685800" y="4155141"/>
            <a:ext cx="7776882" cy="1013011"/>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8580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640F3BAC-2857-994E-B4F8-73C703467BD0}" type="datetimeFigureOut">
              <a:rPr lang="en-US" smtClean="0"/>
              <a:t>3/19/17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3B1EFD-6598-D341-A1E2-DF9B7574CB0B}" type="slidenum">
              <a:rPr lang="en-US" smtClean="0"/>
              <a:t>‹#›</a:t>
            </a:fld>
            <a:endParaRPr lang="en-US"/>
          </a:p>
        </p:txBody>
      </p:sp>
      <p:sp>
        <p:nvSpPr>
          <p:cNvPr id="11" name="Picture Placeholder 2"/>
          <p:cNvSpPr>
            <a:spLocks noGrp="1"/>
          </p:cNvSpPr>
          <p:nvPr>
            <p:ph type="pic" idx="13"/>
          </p:nvPr>
        </p:nvSpPr>
        <p:spPr>
          <a:xfrm>
            <a:off x="68580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6" name="Picture Placeholder 2"/>
          <p:cNvSpPr>
            <a:spLocks noGrp="1"/>
          </p:cNvSpPr>
          <p:nvPr>
            <p:ph type="pic" idx="14"/>
          </p:nvPr>
        </p:nvSpPr>
        <p:spPr>
          <a:xfrm>
            <a:off x="341249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7" name="Picture Placeholder 2"/>
          <p:cNvSpPr>
            <a:spLocks noGrp="1"/>
          </p:cNvSpPr>
          <p:nvPr>
            <p:ph type="pic" idx="15"/>
          </p:nvPr>
        </p:nvSpPr>
        <p:spPr>
          <a:xfrm>
            <a:off x="341249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8" name="Picture Placeholder 2"/>
          <p:cNvSpPr>
            <a:spLocks noGrp="1"/>
          </p:cNvSpPr>
          <p:nvPr>
            <p:ph type="pic" idx="16"/>
          </p:nvPr>
        </p:nvSpPr>
        <p:spPr>
          <a:xfrm>
            <a:off x="613918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9" name="Picture Placeholder 2"/>
          <p:cNvSpPr>
            <a:spLocks noGrp="1"/>
          </p:cNvSpPr>
          <p:nvPr>
            <p:ph type="pic" idx="17"/>
          </p:nvPr>
        </p:nvSpPr>
        <p:spPr>
          <a:xfrm>
            <a:off x="613918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40F3BAC-2857-994E-B4F8-73C703467BD0}" type="datetimeFigureOut">
              <a:rPr lang="en-US" smtClean="0"/>
              <a:t>3/19/17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B1EFD-6598-D341-A1E2-DF9B7574CB0B}"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533400"/>
            <a:ext cx="1600200" cy="55927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85800" y="533400"/>
            <a:ext cx="6019800" cy="55927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40F3BAC-2857-994E-B4F8-73C703467BD0}" type="datetimeFigureOut">
              <a:rPr lang="en-US" smtClean="0"/>
              <a:t>3/19/17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B1EFD-6598-D341-A1E2-DF9B7574CB0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a:xfrm>
            <a:off x="685800" y="1869141"/>
            <a:ext cx="7770813" cy="4257022"/>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40F3BAC-2857-994E-B4F8-73C703467BD0}" type="datetimeFigureOut">
              <a:rPr lang="en-US" smtClean="0"/>
              <a:t>3/19/17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B1EFD-6598-D341-A1E2-DF9B7574CB0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67200"/>
            <a:ext cx="7772400" cy="977153"/>
          </a:xfrm>
        </p:spPr>
        <p:txBody>
          <a:bodyPr anchor="b" anchorCtr="0">
            <a:no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685799" y="5257800"/>
            <a:ext cx="7770813" cy="874058"/>
          </a:xfrm>
        </p:spPr>
        <p:txBody>
          <a:bodyPr>
            <a:normAutofit/>
          </a:bodyPr>
          <a:lstStyle>
            <a:lvl1pPr marL="0" indent="0" algn="ctr">
              <a:spcBef>
                <a:spcPts val="300"/>
              </a:spcBef>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640F3BAC-2857-994E-B4F8-73C703467BD0}" type="datetimeFigureOut">
              <a:rPr lang="en-US" smtClean="0"/>
              <a:t>3/19/17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B1EFD-6598-D341-A1E2-DF9B7574CB0B}" type="slidenum">
              <a:rPr lang="en-US" smtClean="0"/>
              <a:t>‹#›</a:t>
            </a:fld>
            <a:endParaRPr lang="en-US"/>
          </a:p>
        </p:txBody>
      </p:sp>
      <p:sp>
        <p:nvSpPr>
          <p:cNvPr id="8" name="Picture Placeholder 7"/>
          <p:cNvSpPr>
            <a:spLocks noGrp="1"/>
          </p:cNvSpPr>
          <p:nvPr>
            <p:ph type="pic" sz="quarter" idx="13"/>
          </p:nvPr>
        </p:nvSpPr>
        <p:spPr>
          <a:xfrm rot="21540000">
            <a:off x="2056196" y="424650"/>
            <a:ext cx="5031609" cy="337580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a:lstStyle>
            <a:lvl1pPr>
              <a:buFont typeface="Arial" pitchFamily="34" charset="0"/>
              <a:buNone/>
              <a:defRPr/>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0813" cy="1743075"/>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685800" y="2756647"/>
            <a:ext cx="7770813" cy="1281953"/>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0F3BAC-2857-994E-B4F8-73C703467BD0}" type="datetimeFigureOut">
              <a:rPr lang="en-US" smtClean="0"/>
              <a:t>3/19/17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B1EFD-6598-D341-A1E2-DF9B7574CB0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p>
            <a:r>
              <a:rPr lang="en-US" smtClean="0"/>
              <a:t>Click to edit Master title style</a:t>
            </a:r>
            <a:endParaRPr/>
          </a:p>
        </p:txBody>
      </p:sp>
      <p:sp>
        <p:nvSpPr>
          <p:cNvPr id="3" name="Content Placeholder 2"/>
          <p:cNvSpPr>
            <a:spLocks noGrp="1"/>
          </p:cNvSpPr>
          <p:nvPr>
            <p:ph sz="half" idx="1"/>
          </p:nvPr>
        </p:nvSpPr>
        <p:spPr>
          <a:xfrm>
            <a:off x="685800" y="1760538"/>
            <a:ext cx="3611880" cy="4365625"/>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44733" y="1760538"/>
            <a:ext cx="3611880" cy="4365625"/>
          </a:xfrm>
        </p:spPr>
        <p:txBody>
          <a:bodyPr>
            <a:normAutofit/>
          </a:bodyPr>
          <a:lstStyle>
            <a:lvl1pPr>
              <a:defRPr sz="2200"/>
            </a:lvl1pPr>
            <a:lvl2pPr>
              <a:defRPr sz="2000"/>
            </a:lvl2pPr>
            <a:lvl3pPr>
              <a:defRPr sz="2000"/>
            </a:lvl3pPr>
            <a:lvl4pPr>
              <a:defRPr sz="2000"/>
            </a:lvl4pPr>
            <a:lvl5pPr>
              <a:defRPr sz="20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40F3BAC-2857-994E-B4F8-73C703467BD0}" type="datetimeFigureOut">
              <a:rPr lang="en-US" smtClean="0"/>
              <a:t>3/19/17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3B1EFD-6598-D341-A1E2-DF9B7574CB0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85800"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845526"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45526"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640F3BAC-2857-994E-B4F8-73C703467BD0}" type="datetimeFigureOut">
              <a:rPr lang="en-US" smtClean="0"/>
              <a:t>3/19/17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3B1EFD-6598-D341-A1E2-DF9B7574CB0B}" type="slidenum">
              <a:rPr lang="en-US" smtClean="0"/>
              <a:t>‹#›</a:t>
            </a:fld>
            <a:endParaRPr lang="en-US"/>
          </a:p>
        </p:txBody>
      </p:sp>
      <p:cxnSp>
        <p:nvCxnSpPr>
          <p:cNvPr id="11" name="Straight Connector 10"/>
          <p:cNvCxnSpPr/>
          <p:nvPr/>
        </p:nvCxnSpPr>
        <p:spPr>
          <a:xfrm>
            <a:off x="786205"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936966"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40F3BAC-2857-994E-B4F8-73C703467BD0}" type="datetimeFigureOut">
              <a:rPr lang="en-US" smtClean="0"/>
              <a:t>3/19/17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3B1EFD-6598-D341-A1E2-DF9B7574CB0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0F3BAC-2857-994E-B4F8-73C703467BD0}" type="datetimeFigureOut">
              <a:rPr lang="en-US" smtClean="0"/>
              <a:t>3/19/17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3B1EFD-6598-D341-A1E2-DF9B7574CB0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905" y="971550"/>
            <a:ext cx="3657600" cy="1162050"/>
          </a:xfrm>
        </p:spPr>
        <p:txBody>
          <a:bodyPr anchor="b">
            <a:noAutofit/>
          </a:bodyPr>
          <a:lstStyle>
            <a:lvl1pPr algn="l">
              <a:defRPr sz="3600" b="0"/>
            </a:lvl1pPr>
          </a:lstStyle>
          <a:p>
            <a:r>
              <a:rPr lang="en-US" smtClean="0"/>
              <a:t>Click to edit Master title style</a:t>
            </a:r>
            <a:endParaRPr/>
          </a:p>
        </p:txBody>
      </p:sp>
      <p:sp>
        <p:nvSpPr>
          <p:cNvPr id="3" name="Content Placeholder 2"/>
          <p:cNvSpPr>
            <a:spLocks noGrp="1"/>
          </p:cNvSpPr>
          <p:nvPr>
            <p:ph idx="1"/>
          </p:nvPr>
        </p:nvSpPr>
        <p:spPr>
          <a:xfrm>
            <a:off x="4800600" y="457200"/>
            <a:ext cx="3657600" cy="56689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658905" y="2133601"/>
            <a:ext cx="3657600" cy="3581400"/>
          </a:xfrm>
        </p:spPr>
        <p:txBody>
          <a:bodyPr>
            <a:normAutofit/>
          </a:bodyPr>
          <a:lstStyle>
            <a:lvl1pPr marL="0" indent="0">
              <a:spcBef>
                <a:spcPts val="10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0F3BAC-2857-994E-B4F8-73C703467BD0}" type="datetimeFigureOut">
              <a:rPr lang="en-US" smtClean="0"/>
              <a:t>3/19/17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3B1EFD-6598-D341-A1E2-DF9B7574CB0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121023"/>
            <a:ext cx="7770813" cy="1429871"/>
          </a:xfrm>
          <a:prstGeom prst="rect">
            <a:avLst/>
          </a:prstGeom>
        </p:spPr>
        <p:txBody>
          <a:bodyPr vert="horz" lIns="91440" tIns="45720" rIns="91440" bIns="45720" rtlCol="0" anchor="ctr" anchorCtr="0">
            <a:normAutofit/>
          </a:bodyPr>
          <a:lstStyle/>
          <a:p>
            <a:r>
              <a:rPr lang="en-US" smtClean="0"/>
              <a:t>Click to edit Master title style</a:t>
            </a:r>
            <a:endParaRPr/>
          </a:p>
        </p:txBody>
      </p:sp>
      <p:sp>
        <p:nvSpPr>
          <p:cNvPr id="3" name="Text Placeholder 2"/>
          <p:cNvSpPr>
            <a:spLocks noGrp="1"/>
          </p:cNvSpPr>
          <p:nvPr>
            <p:ph type="body" idx="1"/>
          </p:nvPr>
        </p:nvSpPr>
        <p:spPr>
          <a:xfrm>
            <a:off x="685800" y="1752600"/>
            <a:ext cx="7770813"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620435" y="6356350"/>
            <a:ext cx="2133600" cy="365125"/>
          </a:xfrm>
          <a:prstGeom prst="rect">
            <a:avLst/>
          </a:prstGeom>
        </p:spPr>
        <p:txBody>
          <a:bodyPr vert="horz" lIns="91440" tIns="45720" rIns="91440" bIns="45720" rtlCol="0" anchor="ctr"/>
          <a:lstStyle>
            <a:lvl1pPr algn="r">
              <a:defRPr sz="1200">
                <a:solidFill>
                  <a:schemeClr val="tx1">
                    <a:tint val="75000"/>
                  </a:schemeClr>
                </a:solidFill>
                <a:effectLst>
                  <a:outerShdw blurRad="50800" dist="38100" dir="5400000" sx="101000" sy="101000" algn="t" rotWithShape="0">
                    <a:prstClr val="black">
                      <a:alpha val="40000"/>
                    </a:prstClr>
                  </a:outerShdw>
                </a:effectLst>
              </a:defRPr>
            </a:lvl1pPr>
          </a:lstStyle>
          <a:p>
            <a:fld id="{640F3BAC-2857-994E-B4F8-73C703467BD0}" type="datetimeFigureOut">
              <a:rPr lang="en-US" smtClean="0"/>
              <a:t>3/19/17</a:t>
            </a:fld>
            <a:endParaRPr lang="en-US"/>
          </a:p>
        </p:txBody>
      </p:sp>
      <p:sp>
        <p:nvSpPr>
          <p:cNvPr id="5" name="Footer Placeholder 4"/>
          <p:cNvSpPr>
            <a:spLocks noGrp="1"/>
          </p:cNvSpPr>
          <p:nvPr>
            <p:ph type="ftr" sz="quarter" idx="3"/>
          </p:nvPr>
        </p:nvSpPr>
        <p:spPr>
          <a:xfrm>
            <a:off x="354105" y="6356350"/>
            <a:ext cx="2895600" cy="365125"/>
          </a:xfrm>
          <a:prstGeom prst="rect">
            <a:avLst/>
          </a:prstGeom>
        </p:spPr>
        <p:txBody>
          <a:bodyPr vert="horz" lIns="91440" tIns="45720" rIns="91440" bIns="45720" rtlCol="0" anchor="ctr"/>
          <a:lstStyle>
            <a:lvl1pPr algn="l">
              <a:defRPr sz="1200">
                <a:solidFill>
                  <a:schemeClr val="tx1">
                    <a:tint val="75000"/>
                  </a:schemeClr>
                </a:solidFill>
                <a:effectLst>
                  <a:outerShdw blurRad="50800" dist="38100" dir="5400000" sx="101000" sy="101000" algn="t" rotWithShape="0">
                    <a:prstClr val="black">
                      <a:alpha val="40000"/>
                    </a:prstClr>
                  </a:outerShdw>
                </a:effectLst>
              </a:defRPr>
            </a:lvl1pPr>
          </a:lstStyle>
          <a:p>
            <a:endParaRPr lang="en-US"/>
          </a:p>
        </p:txBody>
      </p:sp>
      <p:sp>
        <p:nvSpPr>
          <p:cNvPr id="6" name="Slide Number Placeholder 5"/>
          <p:cNvSpPr>
            <a:spLocks noGrp="1"/>
          </p:cNvSpPr>
          <p:nvPr>
            <p:ph type="sldNum" sz="quarter" idx="4"/>
          </p:nvPr>
        </p:nvSpPr>
        <p:spPr>
          <a:xfrm>
            <a:off x="4229100" y="6356350"/>
            <a:ext cx="685800" cy="365125"/>
          </a:xfrm>
          <a:prstGeom prst="rect">
            <a:avLst/>
          </a:prstGeom>
        </p:spPr>
        <p:txBody>
          <a:bodyPr vert="horz" lIns="91440" tIns="45720" rIns="91440" bIns="45720" rtlCol="0" anchor="ctr"/>
          <a:lstStyle>
            <a:lvl1pPr algn="ctr">
              <a:defRPr sz="1200">
                <a:solidFill>
                  <a:schemeClr val="tx1">
                    <a:tint val="75000"/>
                  </a:schemeClr>
                </a:solidFill>
                <a:effectLst>
                  <a:outerShdw blurRad="50800" dist="38100" dir="5400000" sx="101000" sy="101000" algn="t" rotWithShape="0">
                    <a:prstClr val="black">
                      <a:alpha val="40000"/>
                    </a:prstClr>
                  </a:outerShdw>
                </a:effectLst>
              </a:defRPr>
            </a:lvl1pPr>
          </a:lstStyle>
          <a:p>
            <a:fld id="{C43B1EFD-6598-D341-A1E2-DF9B7574CB0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ts val="2000"/>
        </a:spcBef>
        <a:buFontTx/>
        <a:buBlip>
          <a:blip r:embed="rId16"/>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16"/>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16"/>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87385"/>
            <a:ext cx="7772400" cy="1756271"/>
          </a:xfrm>
        </p:spPr>
        <p:txBody>
          <a:bodyPr/>
          <a:lstStyle/>
          <a:p>
            <a:r>
              <a:rPr lang="en-US" dirty="0" smtClean="0"/>
              <a:t>Spiritually Sound</a:t>
            </a:r>
            <a:endParaRPr lang="en-US" dirty="0"/>
          </a:p>
        </p:txBody>
      </p:sp>
    </p:spTree>
    <p:extLst>
      <p:ext uri="{BB962C8B-B14F-4D97-AF65-F5344CB8AC3E}">
        <p14:creationId xmlns:p14="http://schemas.microsoft.com/office/powerpoint/2010/main" val="344708144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2800" b="1" u="sng" dirty="0">
                <a:solidFill>
                  <a:srgbClr val="F6C16A"/>
                </a:solidFill>
                <a:effectLst/>
              </a:rPr>
              <a:t>Acts 17:11-12</a:t>
            </a:r>
            <a:endParaRPr lang="en-US" sz="2800" u="sng" dirty="0">
              <a:solidFill>
                <a:srgbClr val="F6C16A"/>
              </a:solidFill>
              <a:effectLst/>
            </a:endParaRPr>
          </a:p>
          <a:p>
            <a:pPr marL="349250" lvl="1" indent="0">
              <a:buNone/>
            </a:pPr>
            <a:r>
              <a:rPr lang="en-US" sz="2400" baseline="30000" dirty="0">
                <a:effectLst/>
              </a:rPr>
              <a:t>11</a:t>
            </a:r>
            <a:r>
              <a:rPr lang="en-US" sz="2400" dirty="0">
                <a:effectLst/>
              </a:rPr>
              <a:t> These were more fair-minded than those in Thessalonica, in that they received the word with all readiness, and searched the Scriptures daily to find out whether these things were so. </a:t>
            </a:r>
            <a:r>
              <a:rPr lang="en-US" sz="2400" baseline="30000" dirty="0">
                <a:effectLst/>
              </a:rPr>
              <a:t>12</a:t>
            </a:r>
            <a:r>
              <a:rPr lang="en-US" sz="2400" dirty="0">
                <a:effectLst/>
              </a:rPr>
              <a:t> Therefore many of them believed, and also not a few of the Greeks, prominent women as well as men.</a:t>
            </a:r>
          </a:p>
          <a:p>
            <a:pPr marL="0" indent="0">
              <a:buNone/>
            </a:pPr>
            <a:r>
              <a:rPr lang="en-US" sz="2800" b="1" u="sng" dirty="0">
                <a:solidFill>
                  <a:srgbClr val="F6C16A"/>
                </a:solidFill>
                <a:effectLst/>
              </a:rPr>
              <a:t>John 8:31-32</a:t>
            </a:r>
            <a:endParaRPr lang="en-US" sz="2800" u="sng" dirty="0">
              <a:solidFill>
                <a:srgbClr val="F6C16A"/>
              </a:solidFill>
              <a:effectLst/>
            </a:endParaRPr>
          </a:p>
          <a:p>
            <a:pPr marL="349250" lvl="1" indent="0">
              <a:buNone/>
            </a:pPr>
            <a:r>
              <a:rPr lang="en-US" sz="2400" baseline="30000" dirty="0">
                <a:effectLst/>
              </a:rPr>
              <a:t>31</a:t>
            </a:r>
            <a:r>
              <a:rPr lang="en-US" sz="2400" dirty="0">
                <a:effectLst/>
              </a:rPr>
              <a:t> Then Jesus said to those Jews who believed Him, “If you abide in My word, you are My disciples indeed. </a:t>
            </a:r>
            <a:r>
              <a:rPr lang="en-US" sz="2400" baseline="30000" dirty="0">
                <a:effectLst/>
              </a:rPr>
              <a:t>32</a:t>
            </a:r>
            <a:r>
              <a:rPr lang="en-US" sz="2400" dirty="0">
                <a:effectLst/>
              </a:rPr>
              <a:t> And you shall know the truth, and the truth shall make you free.</a:t>
            </a:r>
            <a:r>
              <a:rPr lang="en-US" sz="2400" dirty="0" smtClean="0">
                <a:effectLst/>
              </a:rPr>
              <a:t>”</a:t>
            </a:r>
            <a:endParaRPr lang="en-US" sz="2400" dirty="0">
              <a:effectLst/>
            </a:endParaRPr>
          </a:p>
        </p:txBody>
      </p:sp>
    </p:spTree>
    <p:extLst>
      <p:ext uri="{BB962C8B-B14F-4D97-AF65-F5344CB8AC3E}">
        <p14:creationId xmlns:p14="http://schemas.microsoft.com/office/powerpoint/2010/main" val="42664528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2800" b="1" u="sng" dirty="0">
                <a:solidFill>
                  <a:srgbClr val="F6C16A"/>
                </a:solidFill>
                <a:effectLst/>
              </a:rPr>
              <a:t>1 </a:t>
            </a:r>
            <a:r>
              <a:rPr lang="en-US" sz="2800" b="1" u="sng" dirty="0" smtClean="0">
                <a:solidFill>
                  <a:srgbClr val="F6C16A"/>
                </a:solidFill>
                <a:effectLst/>
              </a:rPr>
              <a:t>Thessalonians </a:t>
            </a:r>
            <a:r>
              <a:rPr lang="en-US" sz="2800" b="1" u="sng" dirty="0">
                <a:solidFill>
                  <a:srgbClr val="F6C16A"/>
                </a:solidFill>
                <a:effectLst/>
              </a:rPr>
              <a:t>1:5-10</a:t>
            </a:r>
            <a:endParaRPr lang="en-US" sz="2800" u="sng" dirty="0">
              <a:solidFill>
                <a:srgbClr val="F6C16A"/>
              </a:solidFill>
              <a:effectLst/>
            </a:endParaRPr>
          </a:p>
          <a:p>
            <a:pPr marL="349250" lvl="1" indent="0">
              <a:buNone/>
            </a:pPr>
            <a:r>
              <a:rPr lang="en-US" sz="2400" baseline="30000" dirty="0">
                <a:effectLst/>
              </a:rPr>
              <a:t>5</a:t>
            </a:r>
            <a:r>
              <a:rPr lang="en-US" sz="2400" dirty="0">
                <a:effectLst/>
              </a:rPr>
              <a:t> For our gospel did not come to you in word only, but also in power, and in the Holy Spirit and in much assurance, as you know what kind of men we were among you for your sake.</a:t>
            </a:r>
          </a:p>
          <a:p>
            <a:pPr marL="349250" lvl="1" indent="0">
              <a:buNone/>
            </a:pPr>
            <a:r>
              <a:rPr lang="en-US" sz="2400" baseline="30000" dirty="0">
                <a:effectLst/>
              </a:rPr>
              <a:t>6</a:t>
            </a:r>
            <a:r>
              <a:rPr lang="en-US" sz="2400" dirty="0">
                <a:effectLst/>
              </a:rPr>
              <a:t> And you became followers of us and of the Lord, having received the word in much affliction, with joy of the Holy Spirit, </a:t>
            </a:r>
            <a:r>
              <a:rPr lang="en-US" sz="2400" baseline="30000" dirty="0">
                <a:effectLst/>
              </a:rPr>
              <a:t>7</a:t>
            </a:r>
            <a:r>
              <a:rPr lang="en-US" sz="2400" dirty="0">
                <a:effectLst/>
              </a:rPr>
              <a:t> so that you became examples to all in Macedonia and Achaia who believe. </a:t>
            </a:r>
            <a:r>
              <a:rPr lang="en-US" sz="2400" baseline="30000" dirty="0">
                <a:effectLst/>
              </a:rPr>
              <a:t>8</a:t>
            </a:r>
            <a:r>
              <a:rPr lang="en-US" sz="2400" dirty="0">
                <a:effectLst/>
              </a:rPr>
              <a:t> For from you the word of the Lord has sounded forth, not only in Macedonia and Achaia, but also in every place. Your faith toward God has gone out, so that we do not need to say anything. </a:t>
            </a:r>
            <a:r>
              <a:rPr lang="en-US" sz="2400" baseline="30000" dirty="0">
                <a:effectLst/>
              </a:rPr>
              <a:t>9</a:t>
            </a:r>
            <a:r>
              <a:rPr lang="en-US" sz="2400" dirty="0">
                <a:effectLst/>
              </a:rPr>
              <a:t> For they themselves declare concerning us what manner of entry we had to you, and how you turned to God from idols to serve the living and true God, </a:t>
            </a:r>
            <a:r>
              <a:rPr lang="en-US" sz="2400" baseline="30000" dirty="0">
                <a:effectLst/>
              </a:rPr>
              <a:t>10</a:t>
            </a:r>
            <a:r>
              <a:rPr lang="en-US" sz="2400" dirty="0">
                <a:effectLst/>
              </a:rPr>
              <a:t> and to wait for His Son from heaven, whom He raised from the dead, even Jesus who delivers us from the wrath to come</a:t>
            </a:r>
            <a:r>
              <a:rPr lang="en-US" sz="2400" dirty="0" smtClean="0">
                <a:effectLst/>
              </a:rPr>
              <a:t>.</a:t>
            </a:r>
            <a:endParaRPr lang="en-US" sz="2400" dirty="0">
              <a:effectLst/>
            </a:endParaRPr>
          </a:p>
        </p:txBody>
      </p:sp>
    </p:spTree>
    <p:extLst>
      <p:ext uri="{BB962C8B-B14F-4D97-AF65-F5344CB8AC3E}">
        <p14:creationId xmlns:p14="http://schemas.microsoft.com/office/powerpoint/2010/main" val="426645285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2800" b="1" u="sng" dirty="0">
                <a:solidFill>
                  <a:srgbClr val="F6C16A"/>
                </a:solidFill>
                <a:effectLst/>
              </a:rPr>
              <a:t>2 </a:t>
            </a:r>
            <a:r>
              <a:rPr lang="en-US" sz="2800" b="1" u="sng" dirty="0" smtClean="0">
                <a:solidFill>
                  <a:srgbClr val="F6C16A"/>
                </a:solidFill>
                <a:effectLst/>
              </a:rPr>
              <a:t>Corinthians </a:t>
            </a:r>
            <a:r>
              <a:rPr lang="en-US" sz="2800" b="1" u="sng" dirty="0">
                <a:solidFill>
                  <a:srgbClr val="F6C16A"/>
                </a:solidFill>
                <a:effectLst/>
              </a:rPr>
              <a:t>13:5</a:t>
            </a:r>
            <a:endParaRPr lang="en-US" sz="2800" u="sng" dirty="0">
              <a:solidFill>
                <a:srgbClr val="F6C16A"/>
              </a:solidFill>
              <a:effectLst/>
            </a:endParaRPr>
          </a:p>
          <a:p>
            <a:pPr marL="349250" lvl="1" indent="0">
              <a:buNone/>
            </a:pPr>
            <a:r>
              <a:rPr lang="en-US" sz="2400" baseline="30000" dirty="0">
                <a:effectLst/>
              </a:rPr>
              <a:t>5</a:t>
            </a:r>
            <a:r>
              <a:rPr lang="en-US" sz="2400" dirty="0">
                <a:effectLst/>
              </a:rPr>
              <a:t> Examine yourselves as to whether you are in the faith. Test yourselves. Do you not know yourselves, that Jesus Christ is in you?—unless indeed you are disqualified.</a:t>
            </a:r>
          </a:p>
          <a:p>
            <a:pPr marL="0" indent="0">
              <a:buNone/>
            </a:pPr>
            <a:r>
              <a:rPr lang="en-US" sz="2800" b="1" u="sng" dirty="0">
                <a:solidFill>
                  <a:srgbClr val="F6C16A"/>
                </a:solidFill>
                <a:effectLst/>
              </a:rPr>
              <a:t>1 John 5:17</a:t>
            </a:r>
            <a:endParaRPr lang="en-US" sz="2800" u="sng" dirty="0">
              <a:solidFill>
                <a:srgbClr val="F6C16A"/>
              </a:solidFill>
              <a:effectLst/>
            </a:endParaRPr>
          </a:p>
          <a:p>
            <a:pPr marL="349250" lvl="1" indent="0">
              <a:buNone/>
            </a:pPr>
            <a:r>
              <a:rPr lang="en-US" sz="2400" baseline="30000" dirty="0">
                <a:effectLst/>
              </a:rPr>
              <a:t>17</a:t>
            </a:r>
            <a:r>
              <a:rPr lang="en-US" sz="2400" dirty="0">
                <a:effectLst/>
              </a:rPr>
              <a:t> All unrighteousness is sin, and there is sin not leading to death</a:t>
            </a:r>
            <a:r>
              <a:rPr lang="en-US" sz="2400" dirty="0" smtClean="0">
                <a:effectLst/>
              </a:rPr>
              <a:t>.</a:t>
            </a:r>
            <a:endParaRPr lang="en-US" sz="2400" dirty="0">
              <a:effectLst/>
            </a:endParaRPr>
          </a:p>
        </p:txBody>
      </p:sp>
    </p:spTree>
    <p:extLst>
      <p:ext uri="{BB962C8B-B14F-4D97-AF65-F5344CB8AC3E}">
        <p14:creationId xmlns:p14="http://schemas.microsoft.com/office/powerpoint/2010/main" val="42664528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2800" b="1" u="sng" dirty="0" smtClean="0">
                <a:solidFill>
                  <a:srgbClr val="F6C16A"/>
                </a:solidFill>
                <a:effectLst/>
              </a:rPr>
              <a:t>1 Timothy </a:t>
            </a:r>
            <a:r>
              <a:rPr lang="en-US" sz="2800" b="1" u="sng" dirty="0">
                <a:solidFill>
                  <a:srgbClr val="F6C16A"/>
                </a:solidFill>
                <a:effectLst/>
              </a:rPr>
              <a:t>4:1-3</a:t>
            </a:r>
            <a:endParaRPr lang="en-US" sz="2800" u="sng" dirty="0">
              <a:solidFill>
                <a:srgbClr val="F6C16A"/>
              </a:solidFill>
              <a:effectLst/>
            </a:endParaRPr>
          </a:p>
          <a:p>
            <a:pPr marL="349250" lvl="1" indent="0">
              <a:buNone/>
            </a:pPr>
            <a:r>
              <a:rPr lang="en-US" sz="2400" baseline="30000" dirty="0">
                <a:effectLst/>
              </a:rPr>
              <a:t>1</a:t>
            </a:r>
            <a:r>
              <a:rPr lang="en-US" sz="2400" dirty="0">
                <a:effectLst/>
              </a:rPr>
              <a:t> Now the Spirit expressly says that in latter times some will depart from the faith, giving heed to deceiving spirits and doctrines of demons, </a:t>
            </a:r>
            <a:r>
              <a:rPr lang="en-US" sz="2400" baseline="30000" dirty="0">
                <a:effectLst/>
              </a:rPr>
              <a:t>2</a:t>
            </a:r>
            <a:r>
              <a:rPr lang="en-US" sz="2400" dirty="0">
                <a:effectLst/>
              </a:rPr>
              <a:t> speaking lies in hypocrisy, having their own conscience seared with a hot iron, </a:t>
            </a:r>
            <a:r>
              <a:rPr lang="en-US" sz="2400" baseline="30000" dirty="0">
                <a:effectLst/>
              </a:rPr>
              <a:t>3</a:t>
            </a:r>
            <a:r>
              <a:rPr lang="en-US" sz="2400" dirty="0">
                <a:effectLst/>
              </a:rPr>
              <a:t> forbidding to marry, and commanding to abstain from foods which God created to be received with thanksgiving by those who believe and know the truth</a:t>
            </a:r>
            <a:r>
              <a:rPr lang="en-US" sz="2400" dirty="0" smtClean="0">
                <a:effectLst/>
              </a:rPr>
              <a:t>.</a:t>
            </a:r>
            <a:endParaRPr lang="en-US" sz="2400" dirty="0">
              <a:effectLst/>
            </a:endParaRPr>
          </a:p>
        </p:txBody>
      </p:sp>
    </p:spTree>
    <p:extLst>
      <p:ext uri="{BB962C8B-B14F-4D97-AF65-F5344CB8AC3E}">
        <p14:creationId xmlns:p14="http://schemas.microsoft.com/office/powerpoint/2010/main" val="248456907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2800" b="1" u="sng" dirty="0" smtClean="0">
                <a:solidFill>
                  <a:srgbClr val="F6C16A"/>
                </a:solidFill>
                <a:effectLst/>
              </a:rPr>
              <a:t>Galatians 1:6-9</a:t>
            </a:r>
            <a:endParaRPr lang="en-US" sz="2800" u="sng" dirty="0" smtClean="0">
              <a:solidFill>
                <a:srgbClr val="F6C16A"/>
              </a:solidFill>
              <a:effectLst/>
            </a:endParaRPr>
          </a:p>
          <a:p>
            <a:pPr marL="349250" lvl="1" indent="0">
              <a:buNone/>
            </a:pPr>
            <a:r>
              <a:rPr lang="en-US" sz="2400" baseline="30000" dirty="0" smtClean="0">
                <a:effectLst/>
              </a:rPr>
              <a:t>6</a:t>
            </a:r>
            <a:r>
              <a:rPr lang="en-US" sz="2400" dirty="0" smtClean="0">
                <a:effectLst/>
              </a:rPr>
              <a:t> I marvel that you are turning away so soon from Him who called you in the grace of Christ, to a different gospel, </a:t>
            </a:r>
            <a:r>
              <a:rPr lang="en-US" sz="2400" baseline="30000" dirty="0" smtClean="0">
                <a:effectLst/>
              </a:rPr>
              <a:t>7</a:t>
            </a:r>
            <a:r>
              <a:rPr lang="en-US" sz="2400" dirty="0" smtClean="0">
                <a:effectLst/>
              </a:rPr>
              <a:t> which is not another; but there are some who trouble you and want to pervert the gospel of Christ. </a:t>
            </a:r>
            <a:r>
              <a:rPr lang="en-US" sz="2400" baseline="30000" dirty="0" smtClean="0">
                <a:effectLst/>
              </a:rPr>
              <a:t>8</a:t>
            </a:r>
            <a:r>
              <a:rPr lang="en-US" sz="2400" dirty="0" smtClean="0">
                <a:effectLst/>
              </a:rPr>
              <a:t> But even if we, or an angel from heaven, preach any other gospel to you than what we have preached to you, let him be accursed. </a:t>
            </a:r>
            <a:r>
              <a:rPr lang="en-US" sz="2400" baseline="30000" dirty="0" smtClean="0">
                <a:effectLst/>
              </a:rPr>
              <a:t>9</a:t>
            </a:r>
            <a:r>
              <a:rPr lang="en-US" sz="2400" dirty="0" smtClean="0">
                <a:effectLst/>
              </a:rPr>
              <a:t> As we have said before, so now I say again, if anyone preaches any other gospel to you than what you have received, let him be accursed.</a:t>
            </a:r>
          </a:p>
        </p:txBody>
      </p:sp>
    </p:spTree>
    <p:extLst>
      <p:ext uri="{BB962C8B-B14F-4D97-AF65-F5344CB8AC3E}">
        <p14:creationId xmlns:p14="http://schemas.microsoft.com/office/powerpoint/2010/main" val="426645285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2800" b="1" u="sng" dirty="0" smtClean="0">
                <a:solidFill>
                  <a:srgbClr val="F6C16A"/>
                </a:solidFill>
                <a:effectLst/>
              </a:rPr>
              <a:t>2 </a:t>
            </a:r>
            <a:r>
              <a:rPr lang="en-US" sz="2800" b="1" u="sng" dirty="0">
                <a:solidFill>
                  <a:srgbClr val="F6C16A"/>
                </a:solidFill>
                <a:effectLst/>
              </a:rPr>
              <a:t>John 9-11</a:t>
            </a:r>
            <a:endParaRPr lang="en-US" sz="2800" u="sng" dirty="0">
              <a:solidFill>
                <a:srgbClr val="F6C16A"/>
              </a:solidFill>
              <a:effectLst/>
            </a:endParaRPr>
          </a:p>
          <a:p>
            <a:pPr marL="349250" lvl="1" indent="0">
              <a:buNone/>
            </a:pPr>
            <a:r>
              <a:rPr lang="en-US" sz="2400" baseline="30000" dirty="0">
                <a:effectLst/>
              </a:rPr>
              <a:t>9</a:t>
            </a:r>
            <a:r>
              <a:rPr lang="en-US" sz="2400" dirty="0">
                <a:effectLst/>
              </a:rPr>
              <a:t> Whoever transgresses and does not abide in the doctrine of Christ does not have God. He who abides in the doctrine of Christ has both the Father and the Son. </a:t>
            </a:r>
            <a:r>
              <a:rPr lang="en-US" sz="2400" baseline="30000" dirty="0">
                <a:effectLst/>
              </a:rPr>
              <a:t>10</a:t>
            </a:r>
            <a:r>
              <a:rPr lang="en-US" sz="2400" dirty="0">
                <a:effectLst/>
              </a:rPr>
              <a:t> If anyone comes to you and does not bring this doctrine, do not receive him into your house nor greet him; </a:t>
            </a:r>
            <a:r>
              <a:rPr lang="en-US" sz="2400" baseline="30000" dirty="0">
                <a:effectLst/>
              </a:rPr>
              <a:t>11</a:t>
            </a:r>
            <a:r>
              <a:rPr lang="en-US" sz="2400" dirty="0">
                <a:effectLst/>
              </a:rPr>
              <a:t> for he who greets him shares in his evil deeds</a:t>
            </a:r>
            <a:r>
              <a:rPr lang="en-US" sz="2400" dirty="0" smtClean="0">
                <a:effectLst/>
              </a:rPr>
              <a:t>.</a:t>
            </a:r>
            <a:endParaRPr lang="en-US" sz="2400" dirty="0">
              <a:effectLst/>
            </a:endParaRPr>
          </a:p>
        </p:txBody>
      </p:sp>
    </p:spTree>
    <p:extLst>
      <p:ext uri="{BB962C8B-B14F-4D97-AF65-F5344CB8AC3E}">
        <p14:creationId xmlns:p14="http://schemas.microsoft.com/office/powerpoint/2010/main" val="137352021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2800" b="1" u="sng" dirty="0">
                <a:solidFill>
                  <a:srgbClr val="F6C16A"/>
                </a:solidFill>
                <a:effectLst/>
              </a:rPr>
              <a:t>2 </a:t>
            </a:r>
            <a:r>
              <a:rPr lang="en-US" sz="2800" b="1" u="sng" dirty="0" smtClean="0">
                <a:solidFill>
                  <a:srgbClr val="F6C16A"/>
                </a:solidFill>
                <a:effectLst/>
              </a:rPr>
              <a:t>Timothy </a:t>
            </a:r>
            <a:r>
              <a:rPr lang="en-US" sz="2800" b="1" u="sng" dirty="0">
                <a:solidFill>
                  <a:srgbClr val="F6C16A"/>
                </a:solidFill>
                <a:effectLst/>
              </a:rPr>
              <a:t>2:16-18</a:t>
            </a:r>
            <a:endParaRPr lang="en-US" sz="2800" u="sng" dirty="0">
              <a:solidFill>
                <a:srgbClr val="F6C16A"/>
              </a:solidFill>
              <a:effectLst/>
            </a:endParaRPr>
          </a:p>
          <a:p>
            <a:pPr marL="349250" lvl="1" indent="0">
              <a:buNone/>
            </a:pPr>
            <a:r>
              <a:rPr lang="en-US" sz="2400" baseline="30000" dirty="0">
                <a:effectLst/>
              </a:rPr>
              <a:t>16</a:t>
            </a:r>
            <a:r>
              <a:rPr lang="en-US" sz="2400" dirty="0">
                <a:effectLst/>
              </a:rPr>
              <a:t> But shun profane and idle babblings, for they will increase to more ungodliness. </a:t>
            </a:r>
            <a:r>
              <a:rPr lang="en-US" sz="2400" baseline="30000" dirty="0">
                <a:effectLst/>
              </a:rPr>
              <a:t>17</a:t>
            </a:r>
            <a:r>
              <a:rPr lang="en-US" sz="2400" dirty="0">
                <a:effectLst/>
              </a:rPr>
              <a:t> And their message will spread like cancer. </a:t>
            </a:r>
            <a:r>
              <a:rPr lang="en-US" sz="2400" dirty="0" err="1">
                <a:effectLst/>
              </a:rPr>
              <a:t>Hymenaeus</a:t>
            </a:r>
            <a:r>
              <a:rPr lang="en-US" sz="2400" dirty="0">
                <a:effectLst/>
              </a:rPr>
              <a:t> and </a:t>
            </a:r>
            <a:r>
              <a:rPr lang="en-US" sz="2400" dirty="0" err="1">
                <a:effectLst/>
              </a:rPr>
              <a:t>Philetus</a:t>
            </a:r>
            <a:r>
              <a:rPr lang="en-US" sz="2400" dirty="0">
                <a:effectLst/>
              </a:rPr>
              <a:t> are of this sort, </a:t>
            </a:r>
            <a:r>
              <a:rPr lang="en-US" sz="2400" baseline="30000" dirty="0">
                <a:effectLst/>
              </a:rPr>
              <a:t>18</a:t>
            </a:r>
            <a:r>
              <a:rPr lang="en-US" sz="2400" dirty="0">
                <a:effectLst/>
              </a:rPr>
              <a:t> who have strayed concerning the truth, saying that the resurrection is already past; and they overthrow the faith of some.</a:t>
            </a:r>
          </a:p>
          <a:p>
            <a:pPr marL="0" indent="0">
              <a:buNone/>
            </a:pPr>
            <a:r>
              <a:rPr lang="en-US" sz="2800" b="1" u="sng" dirty="0">
                <a:solidFill>
                  <a:srgbClr val="F6C16A"/>
                </a:solidFill>
                <a:effectLst/>
              </a:rPr>
              <a:t>2 </a:t>
            </a:r>
            <a:r>
              <a:rPr lang="en-US" sz="2800" b="1" u="sng" dirty="0" smtClean="0">
                <a:solidFill>
                  <a:srgbClr val="F6C16A"/>
                </a:solidFill>
                <a:effectLst/>
              </a:rPr>
              <a:t>Peter </a:t>
            </a:r>
            <a:r>
              <a:rPr lang="en-US" sz="2800" b="1" u="sng" dirty="0">
                <a:solidFill>
                  <a:srgbClr val="F6C16A"/>
                </a:solidFill>
                <a:effectLst/>
              </a:rPr>
              <a:t>1:8-9 </a:t>
            </a:r>
            <a:endParaRPr lang="en-US" sz="2800" u="sng" dirty="0">
              <a:solidFill>
                <a:srgbClr val="F6C16A"/>
              </a:solidFill>
              <a:effectLst/>
            </a:endParaRPr>
          </a:p>
          <a:p>
            <a:pPr marL="349250" lvl="1" indent="0">
              <a:buNone/>
            </a:pPr>
            <a:r>
              <a:rPr lang="en-US" sz="2400" baseline="30000" dirty="0">
                <a:effectLst/>
              </a:rPr>
              <a:t>8</a:t>
            </a:r>
            <a:r>
              <a:rPr lang="en-US" sz="2400" dirty="0">
                <a:effectLst/>
              </a:rPr>
              <a:t> For if these things are yours and abound, you will be neither barren nor unfruitful in the knowledge of our Lord Jesus Christ. </a:t>
            </a:r>
            <a:r>
              <a:rPr lang="en-US" sz="2400" baseline="30000" dirty="0">
                <a:effectLst/>
              </a:rPr>
              <a:t>9</a:t>
            </a:r>
            <a:r>
              <a:rPr lang="en-US" sz="2400" dirty="0">
                <a:effectLst/>
              </a:rPr>
              <a:t> For he who lacks these things is shortsighted, even to blindness, and has forgotten that he was cleansed from his old sins</a:t>
            </a:r>
            <a:r>
              <a:rPr lang="en-US" sz="2400" dirty="0" smtClean="0">
                <a:effectLst/>
              </a:rPr>
              <a:t>.</a:t>
            </a:r>
            <a:endParaRPr lang="en-US" sz="2400" dirty="0">
              <a:effectLst/>
            </a:endParaRPr>
          </a:p>
        </p:txBody>
      </p:sp>
    </p:spTree>
    <p:extLst>
      <p:ext uri="{BB962C8B-B14F-4D97-AF65-F5344CB8AC3E}">
        <p14:creationId xmlns:p14="http://schemas.microsoft.com/office/powerpoint/2010/main" val="42664528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2800" b="1" u="sng" dirty="0" smtClean="0">
                <a:solidFill>
                  <a:srgbClr val="F6C16A"/>
                </a:solidFill>
                <a:effectLst/>
              </a:rPr>
              <a:t>James 4:17</a:t>
            </a:r>
            <a:endParaRPr lang="en-US" sz="2800" u="sng" dirty="0" smtClean="0">
              <a:solidFill>
                <a:srgbClr val="F6C16A"/>
              </a:solidFill>
              <a:effectLst/>
            </a:endParaRPr>
          </a:p>
          <a:p>
            <a:pPr marL="349250" lvl="1" indent="0">
              <a:buNone/>
            </a:pPr>
            <a:r>
              <a:rPr lang="en-US" sz="2400" baseline="30000" dirty="0" smtClean="0">
                <a:effectLst/>
              </a:rPr>
              <a:t>17</a:t>
            </a:r>
            <a:r>
              <a:rPr lang="en-US" sz="2400" dirty="0" smtClean="0">
                <a:effectLst/>
              </a:rPr>
              <a:t> Therefore, to him who knows to do good and does not do it, to him it is sin.</a:t>
            </a:r>
          </a:p>
          <a:p>
            <a:pPr marL="0" indent="0">
              <a:buNone/>
            </a:pPr>
            <a:r>
              <a:rPr lang="en-US" sz="2800" b="1" u="sng" dirty="0" smtClean="0">
                <a:solidFill>
                  <a:srgbClr val="F6C16A"/>
                </a:solidFill>
                <a:effectLst/>
              </a:rPr>
              <a:t>Phil</a:t>
            </a:r>
            <a:r>
              <a:rPr lang="en-US" sz="2800" b="1" u="sng" dirty="0">
                <a:solidFill>
                  <a:srgbClr val="F6C16A"/>
                </a:solidFill>
                <a:effectLst/>
              </a:rPr>
              <a:t>. 3:16-17</a:t>
            </a:r>
            <a:endParaRPr lang="en-US" sz="2800" u="sng" dirty="0">
              <a:solidFill>
                <a:srgbClr val="F6C16A"/>
              </a:solidFill>
              <a:effectLst/>
            </a:endParaRPr>
          </a:p>
          <a:p>
            <a:pPr marL="349250" lvl="1" indent="0">
              <a:buNone/>
            </a:pPr>
            <a:r>
              <a:rPr lang="en-US" sz="2400" baseline="30000" dirty="0">
                <a:effectLst/>
              </a:rPr>
              <a:t>16</a:t>
            </a:r>
            <a:r>
              <a:rPr lang="en-US" sz="2400" dirty="0">
                <a:effectLst/>
              </a:rPr>
              <a:t> Nevertheless, to the degree that we have already attained, let us walk by the same rule, let us be of the same mind. </a:t>
            </a:r>
            <a:r>
              <a:rPr lang="en-US" sz="2400" baseline="30000" dirty="0">
                <a:effectLst/>
              </a:rPr>
              <a:t>17</a:t>
            </a:r>
            <a:r>
              <a:rPr lang="en-US" sz="2400" dirty="0">
                <a:effectLst/>
              </a:rPr>
              <a:t> Brethren, join in following my example, and note those who so walk, as you have us for a pattern</a:t>
            </a:r>
            <a:r>
              <a:rPr lang="en-US" sz="2400" dirty="0" smtClean="0">
                <a:effectLst/>
              </a:rPr>
              <a:t>.</a:t>
            </a:r>
          </a:p>
          <a:p>
            <a:pPr marL="0" indent="0">
              <a:buNone/>
            </a:pPr>
            <a:r>
              <a:rPr lang="en-US" sz="2800" b="1" u="sng" dirty="0">
                <a:solidFill>
                  <a:srgbClr val="F6C16A"/>
                </a:solidFill>
                <a:effectLst/>
              </a:rPr>
              <a:t>Colossians 1:28</a:t>
            </a:r>
            <a:endParaRPr lang="en-US" sz="2800" u="sng" dirty="0">
              <a:solidFill>
                <a:srgbClr val="F6C16A"/>
              </a:solidFill>
              <a:effectLst/>
            </a:endParaRPr>
          </a:p>
          <a:p>
            <a:pPr marL="349250" lvl="1" indent="0">
              <a:buNone/>
            </a:pPr>
            <a:r>
              <a:rPr lang="en-US" sz="2400" baseline="30000" dirty="0">
                <a:effectLst/>
              </a:rPr>
              <a:t>28</a:t>
            </a:r>
            <a:r>
              <a:rPr lang="en-US" sz="2400" dirty="0">
                <a:effectLst/>
              </a:rPr>
              <a:t> Him we preach, warning every man and teaching every man in all wisdom, that we may present every man perfect in Christ Jesus</a:t>
            </a:r>
            <a:r>
              <a:rPr lang="en-US" sz="2400" dirty="0" smtClean="0">
                <a:effectLst/>
              </a:rPr>
              <a:t>.</a:t>
            </a:r>
            <a:endParaRPr lang="en-US" sz="2400" dirty="0">
              <a:effectLst/>
            </a:endParaRPr>
          </a:p>
        </p:txBody>
      </p:sp>
      <p:sp>
        <p:nvSpPr>
          <p:cNvPr id="2" name="TextBox 1"/>
          <p:cNvSpPr txBox="1"/>
          <p:nvPr/>
        </p:nvSpPr>
        <p:spPr>
          <a:xfrm>
            <a:off x="373529" y="1333962"/>
            <a:ext cx="8396942" cy="2739211"/>
          </a:xfrm>
          <a:prstGeom prst="rect">
            <a:avLst/>
          </a:prstGeom>
          <a:solidFill>
            <a:schemeClr val="accent5">
              <a:lumMod val="20000"/>
              <a:lumOff val="80000"/>
            </a:schemeClr>
          </a:solidFill>
        </p:spPr>
        <p:txBody>
          <a:bodyPr wrap="square" rtlCol="0">
            <a:spAutoFit/>
          </a:bodyPr>
          <a:lstStyle/>
          <a:p>
            <a:r>
              <a:rPr lang="en-US" sz="2800" dirty="0" smtClean="0">
                <a:ln>
                  <a:solidFill>
                    <a:schemeClr val="bg1"/>
                  </a:solidFill>
                </a:ln>
                <a:solidFill>
                  <a:schemeClr val="bg1"/>
                </a:solidFill>
                <a:effectLst/>
                <a:latin typeface="Arial"/>
                <a:cs typeface="Arial"/>
              </a:rPr>
              <a:t>Pattern</a:t>
            </a:r>
            <a:r>
              <a:rPr lang="en-US" dirty="0" smtClean="0">
                <a:ln>
                  <a:solidFill>
                    <a:schemeClr val="bg1"/>
                  </a:solidFill>
                </a:ln>
                <a:solidFill>
                  <a:schemeClr val="bg1"/>
                </a:solidFill>
                <a:effectLst/>
                <a:latin typeface="Arial"/>
                <a:cs typeface="Arial"/>
              </a:rPr>
              <a:t>: </a:t>
            </a:r>
          </a:p>
          <a:p>
            <a:r>
              <a:rPr lang="en-US" sz="2400" i="1" dirty="0">
                <a:ln>
                  <a:solidFill>
                    <a:schemeClr val="bg1"/>
                  </a:solidFill>
                </a:ln>
                <a:solidFill>
                  <a:schemeClr val="bg1"/>
                </a:solidFill>
                <a:effectLst/>
                <a:latin typeface="Arial"/>
                <a:cs typeface="Arial"/>
              </a:rPr>
              <a:t>	</a:t>
            </a:r>
            <a:r>
              <a:rPr lang="en-US" sz="2400" i="1" dirty="0" err="1" smtClean="0">
                <a:ln>
                  <a:solidFill>
                    <a:schemeClr val="bg1"/>
                  </a:solidFill>
                </a:ln>
                <a:solidFill>
                  <a:srgbClr val="FF0000"/>
                </a:solidFill>
                <a:effectLst/>
                <a:latin typeface="Arial"/>
                <a:cs typeface="Arial"/>
              </a:rPr>
              <a:t>hypotyposis</a:t>
            </a:r>
            <a:r>
              <a:rPr lang="en-US" sz="2400" dirty="0">
                <a:ln>
                  <a:solidFill>
                    <a:schemeClr val="bg1"/>
                  </a:solidFill>
                </a:ln>
                <a:solidFill>
                  <a:schemeClr val="bg1"/>
                </a:solidFill>
                <a:effectLst/>
                <a:latin typeface="Arial"/>
                <a:cs typeface="Arial"/>
              </a:rPr>
              <a:t>; from a compound of </a:t>
            </a:r>
            <a:r>
              <a:rPr lang="en-US" sz="2400" i="1" dirty="0" smtClean="0">
                <a:ln>
                  <a:solidFill>
                    <a:schemeClr val="bg1"/>
                  </a:solidFill>
                </a:ln>
                <a:solidFill>
                  <a:schemeClr val="bg1"/>
                </a:solidFill>
                <a:effectLst/>
                <a:latin typeface="Arial"/>
                <a:cs typeface="Arial"/>
              </a:rPr>
              <a:t>hypo</a:t>
            </a:r>
            <a:r>
              <a:rPr lang="en-US" sz="2400" dirty="0" smtClean="0">
                <a:ln>
                  <a:solidFill>
                    <a:schemeClr val="bg1"/>
                  </a:solidFill>
                </a:ln>
                <a:solidFill>
                  <a:schemeClr val="bg1"/>
                </a:solidFill>
                <a:effectLst/>
                <a:latin typeface="Arial"/>
                <a:cs typeface="Arial"/>
              </a:rPr>
              <a:t> </a:t>
            </a:r>
            <a:r>
              <a:rPr lang="en-US" sz="2400" dirty="0">
                <a:ln>
                  <a:solidFill>
                    <a:schemeClr val="bg1"/>
                  </a:solidFill>
                </a:ln>
                <a:solidFill>
                  <a:schemeClr val="bg1"/>
                </a:solidFill>
                <a:effectLst/>
                <a:latin typeface="Arial"/>
                <a:cs typeface="Arial"/>
              </a:rPr>
              <a:t>and a </a:t>
            </a:r>
            <a:r>
              <a:rPr lang="en-US" sz="2400" i="1" dirty="0">
                <a:ln>
                  <a:solidFill>
                    <a:schemeClr val="bg1"/>
                  </a:solidFill>
                </a:ln>
                <a:solidFill>
                  <a:schemeClr val="bg1"/>
                </a:solidFill>
                <a:effectLst/>
                <a:latin typeface="Arial"/>
                <a:cs typeface="Arial"/>
              </a:rPr>
              <a:t>typos</a:t>
            </a:r>
            <a:r>
              <a:rPr lang="en-US" sz="2400" dirty="0">
                <a:ln>
                  <a:solidFill>
                    <a:schemeClr val="bg1"/>
                  </a:solidFill>
                </a:ln>
                <a:solidFill>
                  <a:schemeClr val="bg1"/>
                </a:solidFill>
                <a:effectLst/>
                <a:latin typeface="Arial"/>
                <a:cs typeface="Arial"/>
              </a:rPr>
              <a:t>; </a:t>
            </a:r>
            <a:endParaRPr lang="en-US" sz="2400" dirty="0" smtClean="0">
              <a:ln>
                <a:solidFill>
                  <a:schemeClr val="bg1"/>
                </a:solidFill>
              </a:ln>
              <a:solidFill>
                <a:schemeClr val="bg1"/>
              </a:solidFill>
              <a:effectLst/>
              <a:latin typeface="Arial"/>
              <a:cs typeface="Arial"/>
            </a:endParaRPr>
          </a:p>
          <a:p>
            <a:endParaRPr lang="en-US" sz="2400" i="1" u="sng" dirty="0" smtClean="0">
              <a:ln>
                <a:solidFill>
                  <a:schemeClr val="bg1"/>
                </a:solidFill>
              </a:ln>
              <a:solidFill>
                <a:srgbClr val="FF0000"/>
              </a:solidFill>
              <a:latin typeface="Arial"/>
              <a:cs typeface="Arial"/>
            </a:endParaRPr>
          </a:p>
          <a:p>
            <a:r>
              <a:rPr lang="en-US" sz="2400" i="1" u="sng" dirty="0" smtClean="0">
                <a:ln>
                  <a:solidFill>
                    <a:schemeClr val="bg1"/>
                  </a:solidFill>
                </a:ln>
                <a:solidFill>
                  <a:srgbClr val="FF0000"/>
                </a:solidFill>
                <a:latin typeface="Arial"/>
                <a:cs typeface="Arial"/>
              </a:rPr>
              <a:t>Hypo</a:t>
            </a:r>
            <a:r>
              <a:rPr lang="en-US" sz="2400" i="1" dirty="0" smtClean="0">
                <a:ln>
                  <a:solidFill>
                    <a:schemeClr val="bg1"/>
                  </a:solidFill>
                </a:ln>
                <a:solidFill>
                  <a:schemeClr val="bg1"/>
                </a:solidFill>
                <a:latin typeface="Arial"/>
                <a:cs typeface="Arial"/>
              </a:rPr>
              <a:t>- </a:t>
            </a:r>
            <a:r>
              <a:rPr lang="en-US" sz="2400" dirty="0" err="1">
                <a:ln>
                  <a:solidFill>
                    <a:schemeClr val="bg1"/>
                  </a:solidFill>
                </a:ln>
                <a:solidFill>
                  <a:schemeClr val="bg1"/>
                </a:solidFill>
                <a:latin typeface="Arial"/>
                <a:cs typeface="Arial"/>
              </a:rPr>
              <a:t>typification</a:t>
            </a:r>
            <a:r>
              <a:rPr lang="en-US" sz="2400" dirty="0">
                <a:ln>
                  <a:solidFill>
                    <a:schemeClr val="bg1"/>
                  </a:solidFill>
                </a:ln>
                <a:solidFill>
                  <a:schemeClr val="bg1"/>
                </a:solidFill>
                <a:latin typeface="Arial"/>
                <a:cs typeface="Arial"/>
              </a:rPr>
              <a:t> under </a:t>
            </a:r>
            <a:r>
              <a:rPr lang="en-US" sz="2400" dirty="0" smtClean="0">
                <a:ln>
                  <a:solidFill>
                    <a:schemeClr val="bg1"/>
                  </a:solidFill>
                </a:ln>
                <a:solidFill>
                  <a:schemeClr val="bg1"/>
                </a:solidFill>
                <a:latin typeface="Arial"/>
                <a:cs typeface="Arial"/>
              </a:rPr>
              <a:t>(</a:t>
            </a:r>
            <a:r>
              <a:rPr lang="en-US" sz="2400" dirty="0">
                <a:ln>
                  <a:solidFill>
                    <a:schemeClr val="bg1"/>
                  </a:solidFill>
                </a:ln>
                <a:solidFill>
                  <a:schemeClr val="bg1"/>
                </a:solidFill>
                <a:latin typeface="Arial"/>
                <a:cs typeface="Arial"/>
              </a:rPr>
              <a:t>after</a:t>
            </a:r>
            <a:r>
              <a:rPr lang="en-US" sz="2400" dirty="0" smtClean="0">
                <a:ln>
                  <a:solidFill>
                    <a:schemeClr val="bg1"/>
                  </a:solidFill>
                </a:ln>
                <a:solidFill>
                  <a:schemeClr val="bg1"/>
                </a:solidFill>
                <a:latin typeface="Arial"/>
                <a:cs typeface="Arial"/>
              </a:rPr>
              <a:t>)</a:t>
            </a:r>
            <a:endParaRPr lang="en-US" sz="2400" dirty="0">
              <a:ln>
                <a:solidFill>
                  <a:schemeClr val="bg1"/>
                </a:solidFill>
              </a:ln>
              <a:solidFill>
                <a:schemeClr val="bg1"/>
              </a:solidFill>
              <a:latin typeface="Arial"/>
              <a:cs typeface="Arial"/>
            </a:endParaRPr>
          </a:p>
          <a:p>
            <a:r>
              <a:rPr lang="en-US" sz="2400" i="1" u="sng" dirty="0" smtClean="0">
                <a:ln>
                  <a:solidFill>
                    <a:schemeClr val="bg1"/>
                  </a:solidFill>
                </a:ln>
                <a:solidFill>
                  <a:srgbClr val="FF0000"/>
                </a:solidFill>
                <a:latin typeface="Arial"/>
                <a:cs typeface="Arial"/>
              </a:rPr>
              <a:t>Typos</a:t>
            </a:r>
            <a:r>
              <a:rPr lang="en-US" sz="2400" i="1" dirty="0" smtClean="0">
                <a:ln>
                  <a:solidFill>
                    <a:schemeClr val="bg1"/>
                  </a:solidFill>
                </a:ln>
                <a:solidFill>
                  <a:schemeClr val="bg1"/>
                </a:solidFill>
                <a:latin typeface="Arial"/>
                <a:cs typeface="Arial"/>
              </a:rPr>
              <a:t>- a die, stamp, or imprint</a:t>
            </a:r>
          </a:p>
          <a:p>
            <a:endParaRPr lang="en-US" sz="2400" dirty="0" smtClean="0">
              <a:ln>
                <a:solidFill>
                  <a:schemeClr val="bg1"/>
                </a:solidFill>
              </a:ln>
              <a:solidFill>
                <a:schemeClr val="bg1"/>
              </a:solidFill>
              <a:latin typeface="Arial"/>
              <a:cs typeface="Arial"/>
            </a:endParaRPr>
          </a:p>
          <a:p>
            <a:r>
              <a:rPr lang="en-US" sz="2400" dirty="0" smtClean="0">
                <a:ln>
                  <a:solidFill>
                    <a:schemeClr val="bg1"/>
                  </a:solidFill>
                </a:ln>
                <a:solidFill>
                  <a:schemeClr val="bg1"/>
                </a:solidFill>
                <a:latin typeface="Arial"/>
                <a:cs typeface="Arial"/>
              </a:rPr>
              <a:t>-an imprint under the original.</a:t>
            </a:r>
            <a:endParaRPr lang="en-US" sz="2400" dirty="0">
              <a:ln>
                <a:solidFill>
                  <a:schemeClr val="bg1"/>
                </a:solidFill>
              </a:ln>
              <a:solidFill>
                <a:schemeClr val="bg1"/>
              </a:solidFill>
              <a:latin typeface="Arial"/>
              <a:cs typeface="Arial"/>
            </a:endParaRPr>
          </a:p>
        </p:txBody>
      </p:sp>
    </p:spTree>
    <p:extLst>
      <p:ext uri="{BB962C8B-B14F-4D97-AF65-F5344CB8AC3E}">
        <p14:creationId xmlns:p14="http://schemas.microsoft.com/office/powerpoint/2010/main" val="42664528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linds(horizontal)">
                                      <p:cBhvr>
                                        <p:cTn id="15" dur="500"/>
                                        <p:tgtEl>
                                          <p:spTgt spid="3">
                                            <p:txEl>
                                              <p:pRg st="4" end="4"/>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blinds(horizontal)">
                                      <p:cBhvr>
                                        <p:cTn id="18" dur="500"/>
                                        <p:tgtEl>
                                          <p:spTgt spid="3">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blinds(horizontal)">
                                      <p:cBhvr>
                                        <p:cTn id="2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2800" b="1" u="sng" dirty="0" smtClean="0">
                <a:solidFill>
                  <a:srgbClr val="F6C16A"/>
                </a:solidFill>
                <a:effectLst/>
              </a:rPr>
              <a:t>1 Timothy </a:t>
            </a:r>
            <a:r>
              <a:rPr lang="en-US" sz="2800" b="1" u="sng" dirty="0">
                <a:solidFill>
                  <a:srgbClr val="F6C16A"/>
                </a:solidFill>
                <a:effectLst/>
              </a:rPr>
              <a:t>4:8</a:t>
            </a:r>
            <a:endParaRPr lang="en-US" sz="2800" u="sng" dirty="0">
              <a:solidFill>
                <a:srgbClr val="F6C16A"/>
              </a:solidFill>
              <a:effectLst/>
            </a:endParaRPr>
          </a:p>
          <a:p>
            <a:pPr marL="349250" lvl="1" indent="0">
              <a:buNone/>
            </a:pPr>
            <a:r>
              <a:rPr lang="en-US" sz="2400" baseline="30000" dirty="0">
                <a:effectLst/>
              </a:rPr>
              <a:t>8</a:t>
            </a:r>
            <a:r>
              <a:rPr lang="en-US" sz="2400" dirty="0">
                <a:effectLst/>
              </a:rPr>
              <a:t> For bodily exercise profits a little, but godliness is profitable for all things, having promise of the life that now is and of that which is to come</a:t>
            </a:r>
            <a:r>
              <a:rPr lang="en-US" sz="2400" dirty="0" smtClean="0">
                <a:effectLst/>
              </a:rPr>
              <a:t>.</a:t>
            </a:r>
          </a:p>
          <a:p>
            <a:pPr marL="0" indent="0">
              <a:buNone/>
            </a:pPr>
            <a:r>
              <a:rPr lang="en-US" sz="2800" b="1" u="sng" dirty="0">
                <a:solidFill>
                  <a:srgbClr val="F6C16A"/>
                </a:solidFill>
                <a:effectLst/>
              </a:rPr>
              <a:t>1 John 4:1, 6</a:t>
            </a:r>
            <a:endParaRPr lang="en-US" sz="2800" u="sng" dirty="0">
              <a:solidFill>
                <a:srgbClr val="F6C16A"/>
              </a:solidFill>
              <a:effectLst/>
            </a:endParaRPr>
          </a:p>
          <a:p>
            <a:pPr marL="349250" lvl="1" indent="0">
              <a:buNone/>
            </a:pPr>
            <a:r>
              <a:rPr lang="en-US" sz="2400" baseline="30000" dirty="0">
                <a:effectLst/>
              </a:rPr>
              <a:t>1</a:t>
            </a:r>
            <a:r>
              <a:rPr lang="en-US" sz="2400" dirty="0">
                <a:effectLst/>
              </a:rPr>
              <a:t> Beloved, do not believe every spirit, but test the spirits, whether they are of God; because many false prophets have gone out into the world</a:t>
            </a:r>
            <a:r>
              <a:rPr lang="en-US" sz="2400" dirty="0" smtClean="0">
                <a:effectLst/>
              </a:rPr>
              <a:t>.</a:t>
            </a:r>
          </a:p>
          <a:p>
            <a:pPr marL="349250" lvl="1" indent="0">
              <a:buNone/>
            </a:pPr>
            <a:endParaRPr lang="en-US" sz="2400" dirty="0">
              <a:effectLst/>
            </a:endParaRPr>
          </a:p>
          <a:p>
            <a:pPr marL="349250" lvl="1" indent="0">
              <a:buNone/>
            </a:pPr>
            <a:r>
              <a:rPr lang="en-US" sz="2400" baseline="30000" dirty="0">
                <a:effectLst/>
              </a:rPr>
              <a:t>6</a:t>
            </a:r>
            <a:r>
              <a:rPr lang="en-US" sz="2400" dirty="0">
                <a:effectLst/>
              </a:rPr>
              <a:t> We are of God. He who knows God hears us; he who is not of God does not hear us. By this we know the spirit of truth and the spirit of error</a:t>
            </a:r>
            <a:r>
              <a:rPr lang="en-US" sz="2400" dirty="0" smtClean="0">
                <a:effectLst/>
              </a:rPr>
              <a:t>.</a:t>
            </a:r>
            <a:endParaRPr lang="en-US" sz="2400" dirty="0">
              <a:effectLst/>
            </a:endParaRPr>
          </a:p>
        </p:txBody>
      </p:sp>
    </p:spTree>
    <p:extLst>
      <p:ext uri="{BB962C8B-B14F-4D97-AF65-F5344CB8AC3E}">
        <p14:creationId xmlns:p14="http://schemas.microsoft.com/office/powerpoint/2010/main" val="42664528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blinds(horizontal)">
                                      <p:cBhvr>
                                        <p:cTn id="1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2800" b="1" u="sng" dirty="0" smtClean="0">
                <a:solidFill>
                  <a:srgbClr val="F6C16A"/>
                </a:solidFill>
                <a:effectLst/>
              </a:rPr>
              <a:t>Revelation </a:t>
            </a:r>
            <a:r>
              <a:rPr lang="en-US" sz="2800" b="1" u="sng" dirty="0">
                <a:solidFill>
                  <a:srgbClr val="F6C16A"/>
                </a:solidFill>
                <a:effectLst/>
              </a:rPr>
              <a:t>2:2-3</a:t>
            </a:r>
            <a:endParaRPr lang="en-US" sz="2800" u="sng" dirty="0">
              <a:solidFill>
                <a:srgbClr val="F6C16A"/>
              </a:solidFill>
              <a:effectLst/>
            </a:endParaRPr>
          </a:p>
          <a:p>
            <a:pPr marL="349250" lvl="1" indent="0">
              <a:buNone/>
            </a:pPr>
            <a:r>
              <a:rPr lang="en-US" sz="2400" baseline="30000" dirty="0">
                <a:effectLst/>
              </a:rPr>
              <a:t>2</a:t>
            </a:r>
            <a:r>
              <a:rPr lang="en-US" sz="2400" dirty="0">
                <a:effectLst/>
              </a:rPr>
              <a:t> “I know your works, your labor, your patience, and that you cannot bear those who are evil. And you have tested those who say they are apostles and are not, and have found them liars; </a:t>
            </a:r>
            <a:r>
              <a:rPr lang="en-US" sz="2400" baseline="30000" dirty="0">
                <a:effectLst/>
              </a:rPr>
              <a:t>3</a:t>
            </a:r>
            <a:r>
              <a:rPr lang="en-US" sz="2400" dirty="0">
                <a:effectLst/>
              </a:rPr>
              <a:t> and you have persevered and have patience, and have labored for My name's sake and have not become weary.</a:t>
            </a:r>
          </a:p>
          <a:p>
            <a:pPr marL="0" indent="0">
              <a:buNone/>
            </a:pPr>
            <a:r>
              <a:rPr lang="en-US" sz="2800" b="1" u="sng" dirty="0">
                <a:solidFill>
                  <a:srgbClr val="F6C16A"/>
                </a:solidFill>
                <a:effectLst/>
              </a:rPr>
              <a:t>2 </a:t>
            </a:r>
            <a:r>
              <a:rPr lang="en-US" sz="2800" b="1" u="sng" dirty="0" smtClean="0">
                <a:solidFill>
                  <a:srgbClr val="F6C16A"/>
                </a:solidFill>
                <a:effectLst/>
              </a:rPr>
              <a:t>Timothy </a:t>
            </a:r>
            <a:r>
              <a:rPr lang="en-US" sz="2800" b="1" u="sng" dirty="0">
                <a:solidFill>
                  <a:srgbClr val="F6C16A"/>
                </a:solidFill>
                <a:effectLst/>
              </a:rPr>
              <a:t>4:3</a:t>
            </a:r>
            <a:endParaRPr lang="en-US" sz="2800" u="sng" dirty="0">
              <a:solidFill>
                <a:srgbClr val="F6C16A"/>
              </a:solidFill>
              <a:effectLst/>
            </a:endParaRPr>
          </a:p>
          <a:p>
            <a:pPr marL="349250" lvl="1" indent="0">
              <a:buNone/>
            </a:pPr>
            <a:r>
              <a:rPr lang="en-US" sz="2400" baseline="30000" dirty="0">
                <a:effectLst/>
              </a:rPr>
              <a:t>3</a:t>
            </a:r>
            <a:r>
              <a:rPr lang="en-US" sz="2400" dirty="0">
                <a:effectLst/>
              </a:rPr>
              <a:t> For the time will come when they will not endure sound doctrine, but according to their own desires, because they have itching ears, they will heap up for themselves teachers</a:t>
            </a:r>
            <a:r>
              <a:rPr lang="en-US" sz="2400" dirty="0" smtClean="0">
                <a:effectLst/>
              </a:rPr>
              <a:t>;</a:t>
            </a:r>
            <a:endParaRPr lang="en-US" sz="2400" dirty="0"/>
          </a:p>
        </p:txBody>
      </p:sp>
    </p:spTree>
    <p:extLst>
      <p:ext uri="{BB962C8B-B14F-4D97-AF65-F5344CB8AC3E}">
        <p14:creationId xmlns:p14="http://schemas.microsoft.com/office/powerpoint/2010/main" val="42664528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2800" b="1" u="sng" dirty="0" smtClean="0">
                <a:solidFill>
                  <a:srgbClr val="F6C16A"/>
                </a:solidFill>
                <a:effectLst/>
              </a:rPr>
              <a:t>Ephesians </a:t>
            </a:r>
            <a:r>
              <a:rPr lang="en-US" sz="2800" b="1" u="sng" dirty="0">
                <a:solidFill>
                  <a:srgbClr val="F6C16A"/>
                </a:solidFill>
                <a:effectLst/>
              </a:rPr>
              <a:t>5:11</a:t>
            </a:r>
            <a:endParaRPr lang="en-US" sz="2800" u="sng" dirty="0">
              <a:solidFill>
                <a:srgbClr val="F6C16A"/>
              </a:solidFill>
              <a:effectLst/>
            </a:endParaRPr>
          </a:p>
          <a:p>
            <a:pPr marL="349250" lvl="1" indent="0">
              <a:buNone/>
            </a:pPr>
            <a:r>
              <a:rPr lang="en-US" sz="2400" baseline="30000" dirty="0">
                <a:effectLst/>
              </a:rPr>
              <a:t>11</a:t>
            </a:r>
            <a:r>
              <a:rPr lang="en-US" sz="2400" dirty="0">
                <a:effectLst/>
              </a:rPr>
              <a:t> And have no fellowship with the unfruitful works of darkness, but rather expose them.</a:t>
            </a:r>
          </a:p>
          <a:p>
            <a:pPr marL="0" indent="0">
              <a:buNone/>
            </a:pPr>
            <a:r>
              <a:rPr lang="en-US" sz="2800" b="1" u="sng" dirty="0" smtClean="0">
                <a:solidFill>
                  <a:srgbClr val="F6C16A"/>
                </a:solidFill>
                <a:effectLst/>
              </a:rPr>
              <a:t>Ephesians </a:t>
            </a:r>
            <a:r>
              <a:rPr lang="en-US" sz="2800" b="1" u="sng" dirty="0">
                <a:solidFill>
                  <a:srgbClr val="F6C16A"/>
                </a:solidFill>
                <a:effectLst/>
              </a:rPr>
              <a:t>5:17</a:t>
            </a:r>
            <a:endParaRPr lang="en-US" sz="2800" u="sng" dirty="0">
              <a:solidFill>
                <a:srgbClr val="F6C16A"/>
              </a:solidFill>
              <a:effectLst/>
            </a:endParaRPr>
          </a:p>
          <a:p>
            <a:pPr marL="349250" lvl="1" indent="0">
              <a:buNone/>
            </a:pPr>
            <a:r>
              <a:rPr lang="en-US" sz="2400" baseline="30000" dirty="0">
                <a:effectLst/>
              </a:rPr>
              <a:t>17</a:t>
            </a:r>
            <a:r>
              <a:rPr lang="en-US" sz="2400" dirty="0">
                <a:effectLst/>
              </a:rPr>
              <a:t> Therefore do not be unwise, but understand what the will of the Lord is</a:t>
            </a:r>
            <a:r>
              <a:rPr lang="en-US" sz="2400" dirty="0" smtClean="0">
                <a:effectLst/>
              </a:rPr>
              <a:t>.</a:t>
            </a:r>
          </a:p>
          <a:p>
            <a:pPr marL="0" indent="0">
              <a:buNone/>
            </a:pPr>
            <a:r>
              <a:rPr lang="en-US" sz="2800" b="1" u="sng" dirty="0">
                <a:solidFill>
                  <a:srgbClr val="F6C16A"/>
                </a:solidFill>
                <a:effectLst/>
              </a:rPr>
              <a:t>Titus 1:13</a:t>
            </a:r>
            <a:endParaRPr lang="en-US" sz="2800" u="sng" dirty="0">
              <a:solidFill>
                <a:srgbClr val="F6C16A"/>
              </a:solidFill>
              <a:effectLst/>
            </a:endParaRPr>
          </a:p>
          <a:p>
            <a:pPr marL="349250" lvl="1" indent="0">
              <a:buNone/>
            </a:pPr>
            <a:r>
              <a:rPr lang="en-US" sz="2400" baseline="30000" dirty="0">
                <a:effectLst/>
              </a:rPr>
              <a:t>13</a:t>
            </a:r>
            <a:r>
              <a:rPr lang="en-US" sz="2400" dirty="0">
                <a:effectLst/>
              </a:rPr>
              <a:t> This testimony is true. Therefore rebuke them sharply, that they may be sound in the faith</a:t>
            </a:r>
            <a:r>
              <a:rPr lang="en-US" sz="2400" dirty="0" smtClean="0">
                <a:effectLst/>
              </a:rPr>
              <a:t>,</a:t>
            </a:r>
            <a:endParaRPr lang="en-US" sz="2400" dirty="0">
              <a:effectLst/>
            </a:endParaRPr>
          </a:p>
        </p:txBody>
      </p:sp>
    </p:spTree>
    <p:extLst>
      <p:ext uri="{BB962C8B-B14F-4D97-AF65-F5344CB8AC3E}">
        <p14:creationId xmlns:p14="http://schemas.microsoft.com/office/powerpoint/2010/main" val="26705951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linds(horizontal)">
                                      <p:cBhvr>
                                        <p:cTn id="15" dur="500"/>
                                        <p:tgtEl>
                                          <p:spTgt spid="3">
                                            <p:txEl>
                                              <p:pRg st="4" end="4"/>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blinds(horizontal)">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2800" b="1" u="sng" dirty="0" smtClean="0">
                <a:solidFill>
                  <a:srgbClr val="F6C16A"/>
                </a:solidFill>
                <a:effectLst/>
              </a:rPr>
              <a:t>Jude </a:t>
            </a:r>
            <a:r>
              <a:rPr lang="en-US" sz="2800" b="1" u="sng" dirty="0">
                <a:solidFill>
                  <a:srgbClr val="F6C16A"/>
                </a:solidFill>
                <a:effectLst/>
              </a:rPr>
              <a:t>3</a:t>
            </a:r>
            <a:endParaRPr lang="en-US" sz="2800" u="sng" dirty="0">
              <a:solidFill>
                <a:srgbClr val="F6C16A"/>
              </a:solidFill>
              <a:effectLst/>
            </a:endParaRPr>
          </a:p>
          <a:p>
            <a:pPr marL="349250" lvl="1" indent="0">
              <a:buNone/>
            </a:pPr>
            <a:r>
              <a:rPr lang="en-US" sz="2400" baseline="30000" dirty="0">
                <a:effectLst/>
              </a:rPr>
              <a:t>3</a:t>
            </a:r>
            <a:r>
              <a:rPr lang="en-US" sz="2400" dirty="0">
                <a:effectLst/>
              </a:rPr>
              <a:t> Beloved, while I was very diligent to write to you concerning our common salvation, I found it necessary to write to you exhorting you to contend earnestly for the faith which was once for all delivered to the saints.</a:t>
            </a:r>
          </a:p>
          <a:p>
            <a:pPr marL="0" indent="0">
              <a:buNone/>
            </a:pPr>
            <a:r>
              <a:rPr lang="en-US" sz="2800" b="1" u="sng" dirty="0">
                <a:solidFill>
                  <a:srgbClr val="F6C16A"/>
                </a:solidFill>
                <a:effectLst/>
              </a:rPr>
              <a:t>2 </a:t>
            </a:r>
            <a:r>
              <a:rPr lang="en-US" sz="2800" b="1" u="sng" dirty="0" smtClean="0">
                <a:solidFill>
                  <a:srgbClr val="F6C16A"/>
                </a:solidFill>
                <a:effectLst/>
              </a:rPr>
              <a:t>Timothy </a:t>
            </a:r>
            <a:r>
              <a:rPr lang="en-US" sz="2800" b="1" u="sng" dirty="0">
                <a:solidFill>
                  <a:srgbClr val="F6C16A"/>
                </a:solidFill>
                <a:effectLst/>
              </a:rPr>
              <a:t>3:16-17</a:t>
            </a:r>
            <a:endParaRPr lang="en-US" sz="2800" u="sng" dirty="0">
              <a:solidFill>
                <a:srgbClr val="F6C16A"/>
              </a:solidFill>
              <a:effectLst/>
            </a:endParaRPr>
          </a:p>
          <a:p>
            <a:pPr marL="349250" lvl="1" indent="0">
              <a:buNone/>
            </a:pPr>
            <a:r>
              <a:rPr lang="en-US" sz="2400" baseline="30000" dirty="0">
                <a:effectLst/>
              </a:rPr>
              <a:t>16</a:t>
            </a:r>
            <a:r>
              <a:rPr lang="en-US" sz="2400" dirty="0">
                <a:effectLst/>
              </a:rPr>
              <a:t> All Scripture is given by inspiration of God, and is profitable for doctrine, for reproof, for correction, for instruction in righteousness, </a:t>
            </a:r>
            <a:r>
              <a:rPr lang="en-US" sz="2400" baseline="30000" dirty="0">
                <a:effectLst/>
              </a:rPr>
              <a:t>17</a:t>
            </a:r>
            <a:r>
              <a:rPr lang="en-US" sz="2400" dirty="0">
                <a:effectLst/>
              </a:rPr>
              <a:t> that the man of God may be complete, thoroughly equipped for every good work</a:t>
            </a:r>
            <a:r>
              <a:rPr lang="en-US" sz="2400" dirty="0" smtClean="0">
                <a:effectLst/>
              </a:rPr>
              <a:t>.</a:t>
            </a:r>
            <a:endParaRPr lang="en-US" sz="2400" dirty="0">
              <a:effectLst/>
            </a:endParaRPr>
          </a:p>
        </p:txBody>
      </p:sp>
    </p:spTree>
    <p:extLst>
      <p:ext uri="{BB962C8B-B14F-4D97-AF65-F5344CB8AC3E}">
        <p14:creationId xmlns:p14="http://schemas.microsoft.com/office/powerpoint/2010/main" val="42664528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Autofit/>
          </a:bodyPr>
          <a:lstStyle/>
          <a:p>
            <a:pPr marL="0" indent="0">
              <a:buNone/>
            </a:pPr>
            <a:r>
              <a:rPr lang="en-US" sz="2800" b="1" u="sng" dirty="0">
                <a:solidFill>
                  <a:srgbClr val="F6C16A"/>
                </a:solidFill>
                <a:effectLst/>
              </a:rPr>
              <a:t>1 </a:t>
            </a:r>
            <a:r>
              <a:rPr lang="en-US" sz="2800" b="1" u="sng" dirty="0" smtClean="0">
                <a:solidFill>
                  <a:srgbClr val="F6C16A"/>
                </a:solidFill>
                <a:effectLst/>
              </a:rPr>
              <a:t>Timothy </a:t>
            </a:r>
            <a:r>
              <a:rPr lang="en-US" sz="2800" b="1" u="sng" dirty="0">
                <a:solidFill>
                  <a:srgbClr val="F6C16A"/>
                </a:solidFill>
                <a:effectLst/>
              </a:rPr>
              <a:t>1:8-10</a:t>
            </a:r>
            <a:endParaRPr lang="en-US" sz="2800" u="sng" dirty="0">
              <a:solidFill>
                <a:srgbClr val="F6C16A"/>
              </a:solidFill>
              <a:effectLst/>
            </a:endParaRPr>
          </a:p>
          <a:p>
            <a:pPr marL="349250" lvl="1" indent="0">
              <a:buNone/>
            </a:pPr>
            <a:r>
              <a:rPr lang="en-US" sz="2400" baseline="30000" dirty="0">
                <a:effectLst/>
              </a:rPr>
              <a:t>8</a:t>
            </a:r>
            <a:r>
              <a:rPr lang="en-US" sz="2400" dirty="0">
                <a:effectLst/>
              </a:rPr>
              <a:t> But we know that the law is good if one uses it lawfully, </a:t>
            </a:r>
            <a:r>
              <a:rPr lang="en-US" sz="2400" baseline="30000" dirty="0">
                <a:effectLst/>
              </a:rPr>
              <a:t>9</a:t>
            </a:r>
            <a:r>
              <a:rPr lang="en-US" sz="2400" dirty="0">
                <a:effectLst/>
              </a:rPr>
              <a:t> knowing this: that the law is not made for a righteous person, but for the lawless and insubordinate, for the ungodly and for sinners, for the unholy and profane, for murderers of fathers and murderers of mothers, for manslayers, </a:t>
            </a:r>
            <a:r>
              <a:rPr lang="en-US" sz="2400" baseline="30000" dirty="0">
                <a:effectLst/>
              </a:rPr>
              <a:t>10</a:t>
            </a:r>
            <a:r>
              <a:rPr lang="en-US" sz="2400" dirty="0">
                <a:effectLst/>
              </a:rPr>
              <a:t> for fornicators, for sodomites, for kidnappers, for liars, for perjurers, and if there is any other thing that is contrary to sound doctrine,</a:t>
            </a:r>
          </a:p>
          <a:p>
            <a:pPr marL="0" indent="0">
              <a:buNone/>
            </a:pPr>
            <a:r>
              <a:rPr lang="en-US" sz="2800" b="1" u="sng" dirty="0" smtClean="0">
                <a:solidFill>
                  <a:srgbClr val="F6C16A"/>
                </a:solidFill>
                <a:effectLst/>
              </a:rPr>
              <a:t>Titus </a:t>
            </a:r>
            <a:r>
              <a:rPr lang="en-US" sz="2800" b="1" u="sng" dirty="0">
                <a:solidFill>
                  <a:srgbClr val="F6C16A"/>
                </a:solidFill>
                <a:effectLst/>
              </a:rPr>
              <a:t>2:7</a:t>
            </a:r>
            <a:endParaRPr lang="en-US" sz="2800" u="sng" dirty="0">
              <a:solidFill>
                <a:srgbClr val="F6C16A"/>
              </a:solidFill>
              <a:effectLst/>
            </a:endParaRPr>
          </a:p>
          <a:p>
            <a:pPr marL="349250" lvl="1" indent="0">
              <a:buNone/>
            </a:pPr>
            <a:r>
              <a:rPr lang="en-US" sz="2400" baseline="30000" dirty="0">
                <a:effectLst/>
              </a:rPr>
              <a:t>7</a:t>
            </a:r>
            <a:r>
              <a:rPr lang="en-US" sz="2400" dirty="0">
                <a:effectLst/>
              </a:rPr>
              <a:t> in all things showing yourself to be a pattern of good works; in doctrine showing integrity, reverence, incorruptibility</a:t>
            </a:r>
            <a:r>
              <a:rPr lang="en-US" sz="2400" dirty="0" smtClean="0">
                <a:effectLst/>
              </a:rPr>
              <a:t>,</a:t>
            </a:r>
            <a:endParaRPr lang="en-US" sz="2400" dirty="0">
              <a:effectLst/>
            </a:endParaRPr>
          </a:p>
        </p:txBody>
      </p:sp>
    </p:spTree>
    <p:extLst>
      <p:ext uri="{BB962C8B-B14F-4D97-AF65-F5344CB8AC3E}">
        <p14:creationId xmlns:p14="http://schemas.microsoft.com/office/powerpoint/2010/main" val="42664528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2800" b="1" u="sng" dirty="0">
                <a:solidFill>
                  <a:srgbClr val="F6C16A"/>
                </a:solidFill>
                <a:effectLst/>
              </a:rPr>
              <a:t>1 Timothy 6:3</a:t>
            </a:r>
            <a:endParaRPr lang="en-US" sz="2800" u="sng" dirty="0">
              <a:solidFill>
                <a:srgbClr val="F6C16A"/>
              </a:solidFill>
              <a:effectLst/>
            </a:endParaRPr>
          </a:p>
          <a:p>
            <a:pPr marL="349250" lvl="1" indent="0">
              <a:buNone/>
            </a:pPr>
            <a:r>
              <a:rPr lang="en-US" sz="2400" baseline="30000" dirty="0">
                <a:effectLst/>
              </a:rPr>
              <a:t>3</a:t>
            </a:r>
            <a:r>
              <a:rPr lang="en-US" sz="2400" dirty="0">
                <a:effectLst/>
              </a:rPr>
              <a:t> If anyone teaches otherwise and does not consent to wholesome words, even the words of our Lord Jesus Christ, and to the doctrine which accords with godliness</a:t>
            </a:r>
            <a:r>
              <a:rPr lang="en-US" sz="2400" dirty="0" smtClean="0">
                <a:effectLst/>
              </a:rPr>
              <a:t>,</a:t>
            </a:r>
            <a:endParaRPr lang="en-US" sz="2800" b="1" u="sng" dirty="0" smtClean="0">
              <a:solidFill>
                <a:srgbClr val="F6C16A"/>
              </a:solidFill>
              <a:effectLst/>
            </a:endParaRPr>
          </a:p>
          <a:p>
            <a:pPr marL="0" indent="0">
              <a:buNone/>
            </a:pPr>
            <a:r>
              <a:rPr lang="en-US" sz="2800" b="1" u="sng" dirty="0" smtClean="0">
                <a:solidFill>
                  <a:srgbClr val="F6C16A"/>
                </a:solidFill>
                <a:effectLst/>
              </a:rPr>
              <a:t>John </a:t>
            </a:r>
            <a:r>
              <a:rPr lang="en-US" sz="2800" b="1" u="sng" dirty="0">
                <a:solidFill>
                  <a:srgbClr val="F6C16A"/>
                </a:solidFill>
                <a:effectLst/>
              </a:rPr>
              <a:t>13:20</a:t>
            </a:r>
            <a:endParaRPr lang="en-US" sz="2800" u="sng" dirty="0">
              <a:solidFill>
                <a:srgbClr val="F6C16A"/>
              </a:solidFill>
              <a:effectLst/>
            </a:endParaRPr>
          </a:p>
          <a:p>
            <a:pPr marL="349250" lvl="1" indent="0">
              <a:buNone/>
            </a:pPr>
            <a:r>
              <a:rPr lang="en-US" sz="2400" baseline="30000" dirty="0">
                <a:effectLst/>
              </a:rPr>
              <a:t>20</a:t>
            </a:r>
            <a:r>
              <a:rPr lang="en-US" sz="2400" dirty="0">
                <a:effectLst/>
              </a:rPr>
              <a:t> Most assuredly, I say to you, he who receives whomever I send receives Me; and he who receives Me receives Him who sent Me.”</a:t>
            </a:r>
          </a:p>
          <a:p>
            <a:pPr marL="0" indent="0">
              <a:buNone/>
            </a:pPr>
            <a:r>
              <a:rPr lang="en-US" sz="2800" b="1" u="sng" dirty="0">
                <a:solidFill>
                  <a:srgbClr val="F6C16A"/>
                </a:solidFill>
                <a:effectLst/>
              </a:rPr>
              <a:t>1 </a:t>
            </a:r>
            <a:r>
              <a:rPr lang="en-US" sz="2800" b="1" u="sng" dirty="0" smtClean="0">
                <a:solidFill>
                  <a:srgbClr val="F6C16A"/>
                </a:solidFill>
                <a:effectLst/>
              </a:rPr>
              <a:t>Corinthians </a:t>
            </a:r>
            <a:r>
              <a:rPr lang="en-US" sz="2800" b="1" u="sng" dirty="0">
                <a:solidFill>
                  <a:srgbClr val="F6C16A"/>
                </a:solidFill>
                <a:effectLst/>
              </a:rPr>
              <a:t>14:37</a:t>
            </a:r>
            <a:endParaRPr lang="en-US" sz="2800" u="sng" dirty="0">
              <a:solidFill>
                <a:srgbClr val="F6C16A"/>
              </a:solidFill>
              <a:effectLst/>
            </a:endParaRPr>
          </a:p>
          <a:p>
            <a:pPr marL="349250" lvl="1" indent="0">
              <a:buNone/>
            </a:pPr>
            <a:r>
              <a:rPr lang="en-US" sz="2400" baseline="30000" dirty="0">
                <a:effectLst/>
              </a:rPr>
              <a:t>37</a:t>
            </a:r>
            <a:r>
              <a:rPr lang="en-US" sz="2400" dirty="0">
                <a:effectLst/>
              </a:rPr>
              <a:t> If anyone thinks himself to be a prophet or spiritual, let him acknowledge that the things which I write to you are the commandments of the Lord</a:t>
            </a:r>
            <a:r>
              <a:rPr lang="en-US" sz="2400" dirty="0" smtClean="0">
                <a:effectLst/>
              </a:rPr>
              <a:t>.</a:t>
            </a:r>
            <a:endParaRPr lang="en-US" sz="2400" dirty="0">
              <a:effectLst/>
            </a:endParaRPr>
          </a:p>
        </p:txBody>
      </p:sp>
    </p:spTree>
    <p:extLst>
      <p:ext uri="{BB962C8B-B14F-4D97-AF65-F5344CB8AC3E}">
        <p14:creationId xmlns:p14="http://schemas.microsoft.com/office/powerpoint/2010/main" val="42664528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linds(horizontal)">
                                      <p:cBhvr>
                                        <p:cTn id="15" dur="500"/>
                                        <p:tgtEl>
                                          <p:spTgt spid="3">
                                            <p:txEl>
                                              <p:pRg st="4" end="4"/>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blinds(horizontal)">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2800" b="1" u="sng" dirty="0">
                <a:solidFill>
                  <a:srgbClr val="F6C16A"/>
                </a:solidFill>
                <a:effectLst/>
              </a:rPr>
              <a:t>2 Timothy 1:13</a:t>
            </a:r>
            <a:endParaRPr lang="en-US" sz="2800" u="sng" dirty="0">
              <a:solidFill>
                <a:srgbClr val="F6C16A"/>
              </a:solidFill>
              <a:effectLst/>
            </a:endParaRPr>
          </a:p>
          <a:p>
            <a:pPr marL="349250" lvl="1" indent="0">
              <a:buNone/>
            </a:pPr>
            <a:r>
              <a:rPr lang="en-US" sz="2400" baseline="30000" dirty="0">
                <a:effectLst/>
              </a:rPr>
              <a:t>13</a:t>
            </a:r>
            <a:r>
              <a:rPr lang="en-US" sz="2400" dirty="0">
                <a:effectLst/>
              </a:rPr>
              <a:t> Hold fast the pattern of sound words which you have heard from me, in faith and love which are in Christ Jesus.</a:t>
            </a:r>
          </a:p>
          <a:p>
            <a:pPr marL="0" indent="0">
              <a:buNone/>
            </a:pPr>
            <a:r>
              <a:rPr lang="en-US" sz="2800" b="1" u="sng" dirty="0">
                <a:solidFill>
                  <a:srgbClr val="F6C16A"/>
                </a:solidFill>
                <a:effectLst/>
              </a:rPr>
              <a:t>Titus 2:2</a:t>
            </a:r>
            <a:endParaRPr lang="en-US" sz="2800" u="sng" dirty="0">
              <a:solidFill>
                <a:srgbClr val="F6C16A"/>
              </a:solidFill>
              <a:effectLst/>
            </a:endParaRPr>
          </a:p>
          <a:p>
            <a:pPr marL="349250" lvl="1" indent="0">
              <a:buNone/>
            </a:pPr>
            <a:r>
              <a:rPr lang="en-US" sz="2400" baseline="30000" dirty="0">
                <a:effectLst/>
              </a:rPr>
              <a:t>2</a:t>
            </a:r>
            <a:r>
              <a:rPr lang="en-US" sz="2400" dirty="0">
                <a:effectLst/>
              </a:rPr>
              <a:t> that the older men be sober, reverent, temperate, sound in faith, in love, in patience;</a:t>
            </a:r>
          </a:p>
          <a:p>
            <a:pPr marL="0" indent="0">
              <a:buNone/>
            </a:pPr>
            <a:r>
              <a:rPr lang="en-US" sz="2800" b="1" u="sng" dirty="0" smtClean="0">
                <a:solidFill>
                  <a:srgbClr val="F6C16A"/>
                </a:solidFill>
                <a:effectLst/>
              </a:rPr>
              <a:t>Colossians </a:t>
            </a:r>
            <a:r>
              <a:rPr lang="en-US" sz="2800" b="1" u="sng" dirty="0">
                <a:solidFill>
                  <a:srgbClr val="F6C16A"/>
                </a:solidFill>
                <a:effectLst/>
              </a:rPr>
              <a:t>4:6</a:t>
            </a:r>
            <a:endParaRPr lang="en-US" sz="2800" u="sng" dirty="0">
              <a:solidFill>
                <a:srgbClr val="F6C16A"/>
              </a:solidFill>
              <a:effectLst/>
            </a:endParaRPr>
          </a:p>
          <a:p>
            <a:pPr marL="349250" lvl="1" indent="0">
              <a:buNone/>
            </a:pPr>
            <a:r>
              <a:rPr lang="en-US" sz="2400" baseline="30000" dirty="0">
                <a:effectLst/>
              </a:rPr>
              <a:t>6</a:t>
            </a:r>
            <a:r>
              <a:rPr lang="en-US" sz="2400" dirty="0">
                <a:effectLst/>
              </a:rPr>
              <a:t> Let your speech always be with grace, seasoned with salt, that you may know how you ought to answer each one</a:t>
            </a:r>
            <a:r>
              <a:rPr lang="en-US" sz="2400" dirty="0" smtClean="0">
                <a:effectLst/>
              </a:rPr>
              <a:t>.</a:t>
            </a:r>
            <a:endParaRPr lang="en-US" sz="2400" dirty="0">
              <a:effectLst/>
            </a:endParaRPr>
          </a:p>
        </p:txBody>
      </p:sp>
    </p:spTree>
    <p:extLst>
      <p:ext uri="{BB962C8B-B14F-4D97-AF65-F5344CB8AC3E}">
        <p14:creationId xmlns:p14="http://schemas.microsoft.com/office/powerpoint/2010/main" val="18010092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linds(horizontal)">
                                      <p:cBhvr>
                                        <p:cTn id="15" dur="500"/>
                                        <p:tgtEl>
                                          <p:spTgt spid="3">
                                            <p:txEl>
                                              <p:pRg st="4" end="4"/>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blinds(horizontal)">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2800" b="1" u="sng" dirty="0">
                <a:solidFill>
                  <a:srgbClr val="F6C16A"/>
                </a:solidFill>
                <a:effectLst/>
              </a:rPr>
              <a:t>James 1:26</a:t>
            </a:r>
            <a:endParaRPr lang="en-US" sz="2800" u="sng" dirty="0">
              <a:solidFill>
                <a:srgbClr val="F6C16A"/>
              </a:solidFill>
              <a:effectLst/>
            </a:endParaRPr>
          </a:p>
          <a:p>
            <a:pPr marL="349250" lvl="1" indent="0">
              <a:buNone/>
            </a:pPr>
            <a:r>
              <a:rPr lang="en-US" sz="2400" baseline="30000" dirty="0">
                <a:effectLst/>
              </a:rPr>
              <a:t>26</a:t>
            </a:r>
            <a:r>
              <a:rPr lang="en-US" sz="2400" dirty="0">
                <a:effectLst/>
              </a:rPr>
              <a:t> If anyone among you thinks he is religious, and does not bridle his tongue but deceives his own heart, this one's religion is useless.</a:t>
            </a:r>
          </a:p>
          <a:p>
            <a:pPr marL="0" indent="0">
              <a:buNone/>
            </a:pPr>
            <a:r>
              <a:rPr lang="en-US" sz="2800" b="1" u="sng" dirty="0">
                <a:solidFill>
                  <a:srgbClr val="F6C16A"/>
                </a:solidFill>
                <a:effectLst/>
              </a:rPr>
              <a:t>1 Timothy 1:9-11</a:t>
            </a:r>
            <a:endParaRPr lang="en-US" sz="2800" u="sng" dirty="0">
              <a:solidFill>
                <a:srgbClr val="F6C16A"/>
              </a:solidFill>
              <a:effectLst/>
            </a:endParaRPr>
          </a:p>
          <a:p>
            <a:pPr marL="349250" lvl="1" indent="0">
              <a:buNone/>
            </a:pPr>
            <a:r>
              <a:rPr lang="en-US" sz="2400" baseline="30000" dirty="0">
                <a:effectLst/>
              </a:rPr>
              <a:t>9</a:t>
            </a:r>
            <a:r>
              <a:rPr lang="en-US" sz="2400" dirty="0">
                <a:effectLst/>
              </a:rPr>
              <a:t> knowing this: that the law is not made for a righteous person, but for the lawless and insubordinate, for the ungodly and for sinners, for the unholy and profane, for murderers of fathers and murderers of mothers, for manslayers, </a:t>
            </a:r>
            <a:r>
              <a:rPr lang="en-US" sz="2400" baseline="30000" dirty="0">
                <a:effectLst/>
              </a:rPr>
              <a:t>10</a:t>
            </a:r>
            <a:r>
              <a:rPr lang="en-US" sz="2400" dirty="0">
                <a:effectLst/>
              </a:rPr>
              <a:t> for fornicators, for sodomites, for kidnappers, for liars, for perjurers, and if there is any other thing that is contrary to sound doctrine, </a:t>
            </a:r>
            <a:r>
              <a:rPr lang="en-US" sz="2400" baseline="30000" dirty="0">
                <a:effectLst/>
              </a:rPr>
              <a:t>11</a:t>
            </a:r>
            <a:r>
              <a:rPr lang="en-US" sz="2400" dirty="0">
                <a:effectLst/>
              </a:rPr>
              <a:t> according to the glorious gospel of the blessed God which was committed to my trust</a:t>
            </a:r>
            <a:r>
              <a:rPr lang="en-US" sz="2400" dirty="0" smtClean="0">
                <a:effectLst/>
              </a:rPr>
              <a:t>.</a:t>
            </a:r>
            <a:endParaRPr lang="en-US" sz="2400" dirty="0">
              <a:effectLst/>
            </a:endParaRPr>
          </a:p>
        </p:txBody>
      </p:sp>
    </p:spTree>
    <p:extLst>
      <p:ext uri="{BB962C8B-B14F-4D97-AF65-F5344CB8AC3E}">
        <p14:creationId xmlns:p14="http://schemas.microsoft.com/office/powerpoint/2010/main" val="42664528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2800" b="1" u="sng" dirty="0">
                <a:solidFill>
                  <a:srgbClr val="F6C16A"/>
                </a:solidFill>
                <a:effectLst/>
              </a:rPr>
              <a:t>Ephesians 5:3-7</a:t>
            </a:r>
            <a:endParaRPr lang="en-US" sz="2800" u="sng" dirty="0">
              <a:solidFill>
                <a:srgbClr val="F6C16A"/>
              </a:solidFill>
              <a:effectLst/>
            </a:endParaRPr>
          </a:p>
          <a:p>
            <a:pPr marL="349250" lvl="1" indent="0">
              <a:buNone/>
            </a:pPr>
            <a:r>
              <a:rPr lang="en-US" sz="2400" baseline="30000" dirty="0">
                <a:effectLst/>
              </a:rPr>
              <a:t>3</a:t>
            </a:r>
            <a:r>
              <a:rPr lang="en-US" sz="2400" dirty="0">
                <a:effectLst/>
              </a:rPr>
              <a:t> But fornication and all uncleanness or covetousness, let it not even be named among you, as is fitting for saints; </a:t>
            </a:r>
            <a:r>
              <a:rPr lang="en-US" sz="2400" baseline="30000" dirty="0">
                <a:effectLst/>
              </a:rPr>
              <a:t>4</a:t>
            </a:r>
            <a:r>
              <a:rPr lang="en-US" sz="2400" dirty="0">
                <a:effectLst/>
              </a:rPr>
              <a:t> neither filthiness, nor foolish talking, nor coarse jesting, which are not fitting, but rather giving of thanks. </a:t>
            </a:r>
            <a:r>
              <a:rPr lang="en-US" sz="2400" baseline="30000" dirty="0">
                <a:effectLst/>
              </a:rPr>
              <a:t>5</a:t>
            </a:r>
            <a:r>
              <a:rPr lang="en-US" sz="2400" dirty="0">
                <a:effectLst/>
              </a:rPr>
              <a:t> For this you know, that no fornicator, unclean person, nor covetous man, who is an idolater, has any inheritance in the kingdom of Christ and God. </a:t>
            </a:r>
            <a:r>
              <a:rPr lang="en-US" sz="2400" baseline="30000" dirty="0">
                <a:effectLst/>
              </a:rPr>
              <a:t>6</a:t>
            </a:r>
            <a:r>
              <a:rPr lang="en-US" sz="2400" dirty="0">
                <a:effectLst/>
              </a:rPr>
              <a:t> Let no one deceive you with empty words, for because of these things the wrath of God comes upon the sons of disobedience. </a:t>
            </a:r>
            <a:r>
              <a:rPr lang="en-US" sz="2400" baseline="30000" dirty="0">
                <a:effectLst/>
              </a:rPr>
              <a:t>7</a:t>
            </a:r>
            <a:r>
              <a:rPr lang="en-US" sz="2400" dirty="0">
                <a:effectLst/>
              </a:rPr>
              <a:t> Therefore do not be partakers with them.</a:t>
            </a:r>
          </a:p>
          <a:p>
            <a:pPr marL="0" indent="0">
              <a:buNone/>
            </a:pPr>
            <a:r>
              <a:rPr lang="en-US" sz="2800" b="1" u="sng" dirty="0">
                <a:solidFill>
                  <a:srgbClr val="F6C16A"/>
                </a:solidFill>
                <a:effectLst/>
              </a:rPr>
              <a:t>Titus 2:11-12</a:t>
            </a:r>
            <a:endParaRPr lang="en-US" sz="2800" u="sng" dirty="0">
              <a:solidFill>
                <a:srgbClr val="F6C16A"/>
              </a:solidFill>
              <a:effectLst/>
            </a:endParaRPr>
          </a:p>
          <a:p>
            <a:pPr marL="349250" lvl="1" indent="0">
              <a:buNone/>
            </a:pPr>
            <a:r>
              <a:rPr lang="en-US" sz="2400" baseline="30000" dirty="0">
                <a:effectLst/>
              </a:rPr>
              <a:t>11</a:t>
            </a:r>
            <a:r>
              <a:rPr lang="en-US" sz="2400" dirty="0">
                <a:effectLst/>
              </a:rPr>
              <a:t> For the grace of God that brings salvation has appeared to all men, </a:t>
            </a:r>
            <a:r>
              <a:rPr lang="en-US" sz="2400" baseline="30000" dirty="0">
                <a:effectLst/>
              </a:rPr>
              <a:t>12</a:t>
            </a:r>
            <a:r>
              <a:rPr lang="en-US" sz="2400" dirty="0">
                <a:effectLst/>
              </a:rPr>
              <a:t> teaching us that, denying ungodliness and worldly lusts, we should live soberly, righteously, and godly in the present age,</a:t>
            </a:r>
          </a:p>
        </p:txBody>
      </p:sp>
    </p:spTree>
    <p:extLst>
      <p:ext uri="{BB962C8B-B14F-4D97-AF65-F5344CB8AC3E}">
        <p14:creationId xmlns:p14="http://schemas.microsoft.com/office/powerpoint/2010/main" val="16638013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2800" b="1" u="sng" dirty="0" smtClean="0">
                <a:solidFill>
                  <a:srgbClr val="F6C16A"/>
                </a:solidFill>
                <a:effectLst/>
              </a:rPr>
              <a:t>Colossians </a:t>
            </a:r>
            <a:r>
              <a:rPr lang="en-US" sz="2800" b="1" u="sng" dirty="0">
                <a:solidFill>
                  <a:srgbClr val="F6C16A"/>
                </a:solidFill>
                <a:effectLst/>
              </a:rPr>
              <a:t>3:17</a:t>
            </a:r>
            <a:endParaRPr lang="en-US" sz="2800" u="sng" dirty="0">
              <a:solidFill>
                <a:srgbClr val="F6C16A"/>
              </a:solidFill>
              <a:effectLst/>
            </a:endParaRPr>
          </a:p>
          <a:p>
            <a:pPr marL="349250" lvl="1" indent="0">
              <a:buNone/>
            </a:pPr>
            <a:r>
              <a:rPr lang="en-US" sz="2400" baseline="30000" dirty="0">
                <a:effectLst/>
              </a:rPr>
              <a:t>17</a:t>
            </a:r>
            <a:r>
              <a:rPr lang="en-US" sz="2400" dirty="0">
                <a:effectLst/>
              </a:rPr>
              <a:t> And whatever you do in word or deed, do all in the name of the Lord Jesus, giving thanks to God the Father through Him.</a:t>
            </a:r>
          </a:p>
          <a:p>
            <a:pPr marL="0" indent="0">
              <a:buNone/>
            </a:pPr>
            <a:r>
              <a:rPr lang="en-US" sz="2800" b="1" u="sng" dirty="0">
                <a:solidFill>
                  <a:srgbClr val="F6C16A"/>
                </a:solidFill>
                <a:effectLst/>
              </a:rPr>
              <a:t>2 </a:t>
            </a:r>
            <a:r>
              <a:rPr lang="en-US" sz="2800" b="1" u="sng" dirty="0" smtClean="0">
                <a:solidFill>
                  <a:srgbClr val="F6C16A"/>
                </a:solidFill>
                <a:effectLst/>
              </a:rPr>
              <a:t>Peter </a:t>
            </a:r>
            <a:r>
              <a:rPr lang="en-US" sz="2800" b="1" u="sng" dirty="0">
                <a:solidFill>
                  <a:srgbClr val="F6C16A"/>
                </a:solidFill>
                <a:effectLst/>
              </a:rPr>
              <a:t>1:3</a:t>
            </a:r>
            <a:endParaRPr lang="en-US" sz="2800" u="sng" dirty="0">
              <a:solidFill>
                <a:srgbClr val="F6C16A"/>
              </a:solidFill>
              <a:effectLst/>
            </a:endParaRPr>
          </a:p>
          <a:p>
            <a:pPr marL="349250" lvl="1" indent="0">
              <a:buNone/>
            </a:pPr>
            <a:r>
              <a:rPr lang="en-US" sz="2400" baseline="30000" dirty="0">
                <a:effectLst/>
              </a:rPr>
              <a:t>3</a:t>
            </a:r>
            <a:r>
              <a:rPr lang="en-US" sz="2400" dirty="0">
                <a:effectLst/>
              </a:rPr>
              <a:t> as His divine power has given to us all things that pertain to life and godliness, through the knowledge of Him who called us by glory and virtue,</a:t>
            </a:r>
          </a:p>
          <a:p>
            <a:pPr marL="0" indent="0">
              <a:buNone/>
            </a:pPr>
            <a:r>
              <a:rPr lang="en-US" sz="2800" b="1" u="sng" dirty="0">
                <a:solidFill>
                  <a:srgbClr val="F6C16A"/>
                </a:solidFill>
                <a:effectLst/>
              </a:rPr>
              <a:t>2 </a:t>
            </a:r>
            <a:r>
              <a:rPr lang="en-US" sz="2800" b="1" u="sng" dirty="0" smtClean="0">
                <a:solidFill>
                  <a:srgbClr val="F6C16A"/>
                </a:solidFill>
                <a:effectLst/>
              </a:rPr>
              <a:t>Timothy </a:t>
            </a:r>
            <a:r>
              <a:rPr lang="en-US" sz="2800" b="1" u="sng" dirty="0">
                <a:solidFill>
                  <a:srgbClr val="F6C16A"/>
                </a:solidFill>
                <a:effectLst/>
              </a:rPr>
              <a:t>2:15</a:t>
            </a:r>
            <a:endParaRPr lang="en-US" sz="2800" u="sng" dirty="0">
              <a:solidFill>
                <a:srgbClr val="F6C16A"/>
              </a:solidFill>
              <a:effectLst/>
            </a:endParaRPr>
          </a:p>
          <a:p>
            <a:pPr marL="349250" lvl="1" indent="0">
              <a:buNone/>
            </a:pPr>
            <a:r>
              <a:rPr lang="en-US" sz="2400" baseline="30000" dirty="0">
                <a:effectLst/>
              </a:rPr>
              <a:t>15</a:t>
            </a:r>
            <a:r>
              <a:rPr lang="en-US" sz="2400" dirty="0">
                <a:effectLst/>
              </a:rPr>
              <a:t> Be diligent to present yourself approved to God, a worker who does not need to be ashamed, rightly dividing the word of truth</a:t>
            </a:r>
            <a:r>
              <a:rPr lang="en-US" sz="2400" dirty="0" smtClean="0">
                <a:effectLst/>
              </a:rPr>
              <a:t>.</a:t>
            </a:r>
            <a:endParaRPr lang="en-US" sz="2400" dirty="0">
              <a:effectLst/>
            </a:endParaRPr>
          </a:p>
        </p:txBody>
      </p:sp>
    </p:spTree>
    <p:extLst>
      <p:ext uri="{BB962C8B-B14F-4D97-AF65-F5344CB8AC3E}">
        <p14:creationId xmlns:p14="http://schemas.microsoft.com/office/powerpoint/2010/main" val="42664528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linds(horizontal)">
                                      <p:cBhvr>
                                        <p:cTn id="15" dur="500"/>
                                        <p:tgtEl>
                                          <p:spTgt spid="3">
                                            <p:txEl>
                                              <p:pRg st="4" end="4"/>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blinds(horizontal)">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Story">
  <a:themeElements>
    <a:clrScheme name="Story">
      <a:dk1>
        <a:sysClr val="windowText" lastClr="000000"/>
      </a:dk1>
      <a:lt1>
        <a:sysClr val="window" lastClr="FFFFFF"/>
      </a:lt1>
      <a:dk2>
        <a:srgbClr val="212121"/>
      </a:dk2>
      <a:lt2>
        <a:srgbClr val="CDD4D7"/>
      </a:lt2>
      <a:accent1>
        <a:srgbClr val="1D86CD"/>
      </a:accent1>
      <a:accent2>
        <a:srgbClr val="732E9A"/>
      </a:accent2>
      <a:accent3>
        <a:srgbClr val="B50B1B"/>
      </a:accent3>
      <a:accent4>
        <a:srgbClr val="E8950E"/>
      </a:accent4>
      <a:accent5>
        <a:srgbClr val="55992B"/>
      </a:accent5>
      <a:accent6>
        <a:srgbClr val="2C9C89"/>
      </a:accent6>
      <a:hlink>
        <a:srgbClr val="EC4D4D"/>
      </a:hlink>
      <a:folHlink>
        <a:srgbClr val="F8CE8A"/>
      </a:folHlink>
    </a:clrScheme>
    <a:fontScheme name="Story">
      <a:majorFont>
        <a:latin typeface="Calisto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Story">
      <a:fillStyleLst>
        <a:solidFill>
          <a:schemeClr val="phClr"/>
        </a:solidFill>
        <a:blipFill rotWithShape="1">
          <a:blip xmlns:r="http://schemas.openxmlformats.org/officeDocument/2006/relationships" r:embed="rId1">
            <a:duotone>
              <a:schemeClr val="phClr">
                <a:shade val="10000"/>
                <a:satMod val="150000"/>
                <a:lumMod val="120000"/>
              </a:schemeClr>
              <a:schemeClr val="phClr">
                <a:satMod val="350000"/>
                <a:lumMod val="150000"/>
              </a:schemeClr>
            </a:duotone>
          </a:blip>
          <a:tile tx="0" ty="0" sx="20000" sy="20000" flip="none" algn="ctr"/>
        </a:blipFill>
        <a:gradFill rotWithShape="1">
          <a:gsLst>
            <a:gs pos="0">
              <a:schemeClr val="phClr">
                <a:shade val="20000"/>
                <a:satMod val="130000"/>
              </a:schemeClr>
            </a:gs>
            <a:gs pos="50000">
              <a:schemeClr val="phClr">
                <a:shade val="90000"/>
                <a:satMod val="130000"/>
              </a:schemeClr>
            </a:gs>
            <a:gs pos="100000">
              <a:schemeClr val="phClr">
                <a:shade val="100000"/>
                <a:satMod val="200000"/>
                <a:lumMod val="120000"/>
              </a:schemeClr>
            </a:gs>
          </a:gsLst>
          <a:lin ang="16200000" scaled="0"/>
        </a:gradFill>
      </a:fillStyleLst>
      <a:lnStyleLst>
        <a:ln w="6350" cap="flat" cmpd="sng" algn="ctr">
          <a:solidFill>
            <a:schemeClr val="phClr">
              <a:shade val="95000"/>
              <a:satMod val="105000"/>
            </a:schemeClr>
          </a:solidFill>
          <a:prstDash val="solid"/>
        </a:ln>
        <a:ln w="19050"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outerShdw blurRad="88900" dist="50800" dir="2100000" sx="104000" sy="104000" algn="br" rotWithShape="0">
              <a:srgbClr val="000000">
                <a:alpha val="55000"/>
              </a:srgbClr>
            </a:outerShdw>
          </a:effectLst>
        </a:effectStyle>
        <a:effectStyle>
          <a:effectLst>
            <a:outerShdw blurRad="127000" dist="63500" dir="5400000" sx="103000" sy="103000" rotWithShape="0">
              <a:srgbClr val="000000">
                <a:alpha val="75000"/>
              </a:srgbClr>
            </a:outerShdw>
          </a:effectLst>
          <a:scene3d>
            <a:camera prst="perspectiveFront" fov="3000000"/>
            <a:lightRig rig="balanced" dir="t">
              <a:rot lat="0" lon="0" rev="18000000"/>
            </a:lightRig>
          </a:scene3d>
          <a:sp3d prstMaterial="plastic">
            <a:bevelT w="254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2">
            <a:duotone>
              <a:schemeClr val="phClr">
                <a:shade val="10000"/>
                <a:satMod val="150000"/>
              </a:schemeClr>
              <a:schemeClr val="phClr">
                <a:tint val="60000"/>
                <a:satMod val="40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117</TotalTime>
  <Words>1862</Words>
  <Application>Microsoft Macintosh PowerPoint</Application>
  <PresentationFormat>On-screen Show (4:3)</PresentationFormat>
  <Paragraphs>85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Story</vt:lpstr>
      <vt:lpstr>Spiritually Sound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Silver Ridge Resources,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sdf</dc:title>
  <dc:creator>Tyler Hogland</dc:creator>
  <cp:lastModifiedBy>Tyler Hogland</cp:lastModifiedBy>
  <cp:revision>15</cp:revision>
  <dcterms:created xsi:type="dcterms:W3CDTF">2017-03-12T05:38:45Z</dcterms:created>
  <dcterms:modified xsi:type="dcterms:W3CDTF">2017-03-19T13:27:22Z</dcterms:modified>
</cp:coreProperties>
</file>