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985B"/>
    <a:srgbClr val="A18347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8F2A81-F4BA-104A-B7EE-AF7A5FFF9E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42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AEE5E-DB59-A542-AE52-EB71D7CF79E6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1681C-912E-B441-9735-1734558CF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5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1681C-912E-B441-9735-1734558CF2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331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1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332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1332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2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D82312-8C7A-944D-B21E-DDD038E11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F49B3-86E1-D24F-89AB-ABF49DF735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9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87708-60CC-3940-AFF4-1C4853551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3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6506C-D78A-D644-BDF1-CF72151E3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7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D3708-4993-EE4E-951F-FD8A97B44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C4C84-5831-1741-AF0A-195EFE791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9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7295B-80B0-7C46-81F0-98FD2496F0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8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054A-A7A1-E247-A8C3-0A6C69D92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D9E5A-614B-1243-9683-B374FFC4E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2C6A8-2ADE-014E-BD09-28ADC77603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7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6FA1-9572-E441-9E62-9924DEA11F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1229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0 w 5269"/>
                  <a:gd name="T3" fmla="*/ 0 h 2977"/>
                  <a:gd name="T4" fmla="*/ 0 w 5269"/>
                  <a:gd name="T5" fmla="*/ 2976 h 2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5268 w 5269"/>
                  <a:gd name="T3" fmla="*/ 2976 h 2977"/>
                  <a:gd name="T4" fmla="*/ 0 w 5269"/>
                  <a:gd name="T5" fmla="*/ 2976 h 2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96 w 97"/>
                  <a:gd name="T3" fmla="*/ 2784 h 2785"/>
                  <a:gd name="T4" fmla="*/ 96 w 97"/>
                  <a:gd name="T5" fmla="*/ 0 h 2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0 w 97"/>
                  <a:gd name="T3" fmla="*/ 0 h 2785"/>
                  <a:gd name="T4" fmla="*/ 96 w 97"/>
                  <a:gd name="T5" fmla="*/ 0 h 2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9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0 w 193"/>
                  <a:gd name="T3" fmla="*/ 0 h 721"/>
                  <a:gd name="T4" fmla="*/ 0 w 193"/>
                  <a:gd name="T5" fmla="*/ 72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192 w 193"/>
                  <a:gd name="T3" fmla="*/ 720 h 721"/>
                  <a:gd name="T4" fmla="*/ 0 w 193"/>
                  <a:gd name="T5" fmla="*/ 72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9551C1-D1F8-1B4D-B94E-E9B300645F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FF"/>
                </a:solidFill>
              </a:rPr>
              <a:t>Acts 2 </a:t>
            </a:r>
            <a:r>
              <a:rPr lang="en-US" sz="4800" b="1" i="1">
                <a:solidFill>
                  <a:srgbClr val="FFFF99"/>
                </a:solidFill>
              </a:rPr>
              <a:t>-vs-</a:t>
            </a:r>
            <a:r>
              <a:rPr lang="en-US" sz="4800" b="1">
                <a:solidFill>
                  <a:srgbClr val="FFFFFF"/>
                </a:solidFill>
              </a:rPr>
              <a:t> Acts 7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2362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200" b="1" dirty="0" smtClean="0">
                <a:latin typeface="+mj-lt"/>
              </a:rPr>
              <a:t>“</a:t>
            </a:r>
            <a:r>
              <a:rPr lang="en-US" sz="7200" b="1" dirty="0" smtClean="0">
                <a:latin typeface="+mj-lt"/>
              </a:rPr>
              <a:t>Cut </a:t>
            </a:r>
            <a:r>
              <a:rPr lang="en-US" sz="7200" b="1" dirty="0" smtClean="0">
                <a:latin typeface="+mj-lt"/>
              </a:rPr>
              <a:t>t</a:t>
            </a:r>
            <a:r>
              <a:rPr lang="en-US" sz="7200" b="1" dirty="0" smtClean="0">
                <a:latin typeface="+mj-lt"/>
              </a:rPr>
              <a:t>o the Heart”</a:t>
            </a:r>
            <a:endParaRPr lang="en-US" sz="7200" b="1" dirty="0">
              <a:latin typeface="+mj-lt"/>
            </a:endParaRPr>
          </a:p>
          <a:p>
            <a:pPr algn="ctr"/>
            <a:r>
              <a:rPr lang="en-US" sz="5200" b="1" i="1" dirty="0">
                <a:latin typeface="+mj-lt"/>
              </a:rPr>
              <a:t>Difference in Attitude &amp; 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4676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200" b="1" dirty="0">
                <a:solidFill>
                  <a:srgbClr val="FFFF99"/>
                </a:solidFill>
              </a:rPr>
              <a:t>Positive Response To Peter</a:t>
            </a:r>
            <a:r>
              <a:rPr lang="ja-JP" altLang="en-US" sz="5200" b="1" dirty="0">
                <a:solidFill>
                  <a:srgbClr val="FFFF99"/>
                </a:solidFill>
                <a:latin typeface="Arial"/>
              </a:rPr>
              <a:t>’</a:t>
            </a:r>
            <a:r>
              <a:rPr lang="en-US" sz="5200" b="1" dirty="0">
                <a:solidFill>
                  <a:srgbClr val="FFFF99"/>
                </a:solidFill>
              </a:rPr>
              <a:t>s Sermon</a:t>
            </a:r>
            <a:endParaRPr lang="en-US" sz="5200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04800" y="1600200"/>
            <a:ext cx="4419600" cy="480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2880" anchor="ctr"/>
          <a:lstStyle/>
          <a:p>
            <a:r>
              <a:rPr lang="en-US" sz="3600" dirty="0">
                <a:solidFill>
                  <a:srgbClr val="FFFFFF"/>
                </a:solidFill>
              </a:rPr>
              <a:t>Now when they heard this, they were cut to the heart, and said to Peter and the rest of the apostles, “Men and brethren, what shall we do?</a:t>
            </a:r>
            <a:r>
              <a:rPr lang="en-US" sz="3600" dirty="0" smtClean="0">
                <a:solidFill>
                  <a:srgbClr val="FFFFFF"/>
                </a:solidFill>
              </a:rPr>
              <a:t>”</a:t>
            </a:r>
          </a:p>
          <a:p>
            <a:r>
              <a:rPr lang="en-US" sz="3600" dirty="0" smtClean="0">
                <a:solidFill>
                  <a:srgbClr val="FFFFFF"/>
                </a:solidFill>
              </a:rPr>
              <a:t>   --- </a:t>
            </a:r>
            <a:r>
              <a:rPr lang="en-US" sz="3600" b="1" i="1" dirty="0" smtClean="0">
                <a:solidFill>
                  <a:srgbClr val="FFFF00"/>
                </a:solidFill>
              </a:rPr>
              <a:t>Acts 2:37 </a:t>
            </a:r>
            <a:r>
              <a:rPr lang="en-US" sz="3600" dirty="0" smtClean="0">
                <a:solidFill>
                  <a:srgbClr val="FFFFFF"/>
                </a:solidFill>
              </a:rPr>
              <a:t>---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2" name="Picture 1" descr="Acts 2 - Preaching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85724"/>
            <a:ext cx="3657600" cy="5365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630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200" b="1" dirty="0">
                <a:solidFill>
                  <a:srgbClr val="FFFF99"/>
                </a:solidFill>
              </a:rPr>
              <a:t>Negative Response </a:t>
            </a:r>
            <a:r>
              <a:rPr lang="en-US" sz="5200" b="1" dirty="0" smtClean="0">
                <a:solidFill>
                  <a:srgbClr val="FFFF99"/>
                </a:solidFill>
              </a:rPr>
              <a:t>To Sermon of Stephen</a:t>
            </a:r>
            <a:endParaRPr lang="en-US" sz="5200" dirty="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28600" y="1905000"/>
            <a:ext cx="4572000" cy="388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2880" anchor="ctr"/>
          <a:lstStyle/>
          <a:p>
            <a:r>
              <a:rPr lang="en-US" sz="3600" dirty="0">
                <a:solidFill>
                  <a:srgbClr val="FFFFFF"/>
                </a:solidFill>
              </a:rPr>
              <a:t>When they heard these things they were cut to the heart, and they gnashed at him with their teeth</a:t>
            </a:r>
            <a:r>
              <a:rPr lang="en-US" sz="3600" dirty="0" smtClean="0">
                <a:solidFill>
                  <a:srgbClr val="FFFFFF"/>
                </a:solidFill>
              </a:rPr>
              <a:t>.</a:t>
            </a:r>
            <a:endParaRPr lang="en-US" sz="3600" dirty="0">
              <a:solidFill>
                <a:srgbClr val="FFFFFF"/>
              </a:solidFill>
            </a:endParaRPr>
          </a:p>
          <a:p>
            <a:r>
              <a:rPr lang="en-US" sz="3600" dirty="0" smtClean="0">
                <a:solidFill>
                  <a:srgbClr val="FFFFFF"/>
                </a:solidFill>
              </a:rPr>
              <a:t>    --- </a:t>
            </a:r>
            <a:r>
              <a:rPr lang="en-US" sz="3600" b="1" i="1" dirty="0" smtClean="0">
                <a:solidFill>
                  <a:srgbClr val="FFFF00"/>
                </a:solidFill>
              </a:rPr>
              <a:t>Acts 7:54 </a:t>
            </a:r>
            <a:r>
              <a:rPr lang="en-US" sz="3600" dirty="0" smtClean="0">
                <a:solidFill>
                  <a:srgbClr val="FFFFFF"/>
                </a:solidFill>
              </a:rPr>
              <a:t>---</a:t>
            </a:r>
          </a:p>
        </p:txBody>
      </p:sp>
      <p:pic>
        <p:nvPicPr>
          <p:cNvPr id="4" name="Picture 3" descr="Acts 7 - Stephen stoned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96439"/>
            <a:ext cx="4214622" cy="5473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38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FF99"/>
                </a:solidFill>
              </a:rPr>
              <a:t>Comparing the Passages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48200" y="1600200"/>
            <a:ext cx="4495800" cy="4800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2880" anchor="ctr"/>
          <a:lstStyle/>
          <a:p>
            <a:r>
              <a:rPr lang="en-US" sz="3600" dirty="0">
                <a:solidFill>
                  <a:srgbClr val="FFFFFF"/>
                </a:solidFill>
              </a:rPr>
              <a:t>When they heard these things they were </a:t>
            </a:r>
            <a:r>
              <a:rPr lang="en-US" sz="36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cut to the heart</a:t>
            </a:r>
            <a:r>
              <a:rPr lang="en-US" sz="3600" dirty="0">
                <a:solidFill>
                  <a:srgbClr val="FFFFFF"/>
                </a:solidFill>
              </a:rPr>
              <a:t>, and </a:t>
            </a:r>
            <a:r>
              <a:rPr lang="en-US" sz="3600" b="1" dirty="0">
                <a:solidFill>
                  <a:srgbClr val="FFFF00"/>
                </a:solidFill>
              </a:rPr>
              <a:t>they gnashed at him with their teeth</a:t>
            </a:r>
            <a:r>
              <a:rPr lang="en-US" sz="3600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(</a:t>
            </a:r>
            <a:r>
              <a:rPr lang="en-US" sz="3600" dirty="0">
                <a:solidFill>
                  <a:srgbClr val="FFFFFF"/>
                </a:solidFill>
              </a:rPr>
              <a:t>Acts 7:54).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600200"/>
            <a:ext cx="4419600" cy="4800600"/>
          </a:xfrm>
          <a:prstGeom prst="rect">
            <a:avLst/>
          </a:prstGeom>
          <a:solidFill>
            <a:srgbClr val="B79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2880" anchor="ctr"/>
          <a:lstStyle/>
          <a:p>
            <a:r>
              <a:rPr lang="en-US" sz="3600" dirty="0"/>
              <a:t>Now when they heard this, they were </a:t>
            </a:r>
            <a:r>
              <a:rPr lang="en-US" sz="3600" b="1" dirty="0">
                <a:solidFill>
                  <a:srgbClr val="800000"/>
                </a:solidFill>
              </a:rPr>
              <a:t>cut to the heart</a:t>
            </a:r>
            <a:r>
              <a:rPr lang="en-US" sz="3600" dirty="0"/>
              <a:t>, and said to Peter and the rest of the apostles, “</a:t>
            </a:r>
            <a:r>
              <a:rPr lang="en-US" sz="3600" b="1" dirty="0"/>
              <a:t>Men and brethren, what shall we do?</a:t>
            </a:r>
            <a:r>
              <a:rPr lang="en-US" sz="3600" dirty="0" smtClean="0"/>
              <a:t>” (</a:t>
            </a:r>
            <a:r>
              <a:rPr lang="en-US" sz="3600" dirty="0"/>
              <a:t>Acts 2:37).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  <p:bldP spid="225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267200" cy="4953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400"/>
              </a:spcAft>
              <a:buClr>
                <a:schemeClr val="bg1"/>
              </a:buClr>
              <a:buFont typeface="Monotype Sorts" charset="0"/>
              <a:buNone/>
            </a:pPr>
            <a:r>
              <a:rPr lang="en-US" sz="4000" b="1" u="sng" dirty="0">
                <a:solidFill>
                  <a:srgbClr val="FFFFFF"/>
                </a:solidFill>
              </a:rPr>
              <a:t>Acts 2</a:t>
            </a:r>
            <a:endParaRPr lang="en-US" sz="3600" b="1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rgbClr val="FFFFFF"/>
              </a:buClr>
              <a:buSzPct val="40000"/>
            </a:pPr>
            <a:r>
              <a:rPr lang="ja-JP" altLang="en-US" sz="3600" b="1" dirty="0">
                <a:solidFill>
                  <a:srgbClr val="FFFF99"/>
                </a:solidFill>
                <a:latin typeface="Arial"/>
              </a:rPr>
              <a:t>“</a:t>
            </a:r>
            <a:r>
              <a:rPr lang="en-US" sz="3600" b="1" dirty="0" smtClean="0">
                <a:solidFill>
                  <a:srgbClr val="FFFF99"/>
                </a:solidFill>
              </a:rPr>
              <a:t>You… crucified </a:t>
            </a:r>
            <a:r>
              <a:rPr lang="en-US" sz="3600" b="1" dirty="0">
                <a:solidFill>
                  <a:srgbClr val="FFFF99"/>
                </a:solidFill>
              </a:rPr>
              <a:t>and </a:t>
            </a:r>
            <a:r>
              <a:rPr lang="en-US" sz="3600" b="1" dirty="0" smtClean="0">
                <a:solidFill>
                  <a:srgbClr val="FFFF99"/>
                </a:solidFill>
              </a:rPr>
              <a:t>put to death</a:t>
            </a:r>
            <a:r>
              <a:rPr lang="ja-JP" altLang="en-US" sz="3600" b="1" dirty="0" smtClean="0">
                <a:solidFill>
                  <a:srgbClr val="FFFF99"/>
                </a:solidFill>
                <a:latin typeface="Arial"/>
              </a:rPr>
              <a:t>”</a:t>
            </a:r>
            <a:r>
              <a:rPr lang="en-US" sz="3600" b="1" dirty="0" smtClean="0">
                <a:solidFill>
                  <a:srgbClr val="FFFF99"/>
                </a:solidFill>
              </a:rPr>
              <a:t> </a:t>
            </a:r>
            <a:r>
              <a:rPr lang="en-US" sz="3600" b="1" dirty="0">
                <a:solidFill>
                  <a:srgbClr val="FFFF99"/>
                </a:solidFill>
              </a:rPr>
              <a:t>Jesus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rgbClr val="FFFFFF"/>
              </a:buClr>
              <a:buSzPct val="40000"/>
            </a:pPr>
            <a:r>
              <a:rPr lang="en-US" sz="3600" b="1" dirty="0">
                <a:solidFill>
                  <a:srgbClr val="FFFF99"/>
                </a:solidFill>
              </a:rPr>
              <a:t>Showed evil of their action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rgbClr val="FFFFFF"/>
              </a:buClr>
              <a:buSzPct val="40000"/>
            </a:pPr>
            <a:r>
              <a:rPr lang="en-US" sz="3600" b="1" dirty="0" smtClean="0">
                <a:solidFill>
                  <a:srgbClr val="FFFF99"/>
                </a:solidFill>
              </a:rPr>
              <a:t>They a</a:t>
            </a:r>
            <a:r>
              <a:rPr lang="en-US" sz="3600" b="1" dirty="0" smtClean="0">
                <a:solidFill>
                  <a:srgbClr val="FFFF99"/>
                </a:solidFill>
              </a:rPr>
              <a:t>sked </a:t>
            </a:r>
            <a:r>
              <a:rPr lang="en-US" sz="3600" b="1" dirty="0">
                <a:solidFill>
                  <a:srgbClr val="FFFF99"/>
                </a:solidFill>
              </a:rPr>
              <a:t>how to correct their sin</a:t>
            </a:r>
            <a:endParaRPr lang="en-US" sz="3600" b="1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05000"/>
            <a:ext cx="4648200" cy="4953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400"/>
              </a:spcAft>
              <a:buClr>
                <a:schemeClr val="bg1"/>
              </a:buClr>
              <a:buFont typeface="Monotype Sorts" charset="0"/>
              <a:buNone/>
            </a:pPr>
            <a:r>
              <a:rPr lang="en-US" sz="4000" b="1" u="sng" dirty="0">
                <a:solidFill>
                  <a:srgbClr val="FFFF99"/>
                </a:solidFill>
              </a:rPr>
              <a:t>Acts 7</a:t>
            </a:r>
            <a:endParaRPr lang="en-US" sz="3600" b="1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rgbClr val="FFFF99"/>
              </a:buClr>
              <a:buSzPct val="50000"/>
              <a:buFont typeface="Monotype Sorts" charset="0"/>
              <a:buChar char="u"/>
            </a:pPr>
            <a:r>
              <a:rPr lang="en-US" sz="3600" b="1" dirty="0" smtClean="0">
                <a:solidFill>
                  <a:srgbClr val="FFFFFF"/>
                </a:solidFill>
              </a:rPr>
              <a:t>“You… have become betrayers and murderers”</a:t>
            </a:r>
            <a:endParaRPr lang="en-US" sz="3600" b="1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rgbClr val="FFFF99"/>
              </a:buClr>
              <a:buSzPct val="50000"/>
              <a:buFont typeface="Monotype Sorts" charset="0"/>
              <a:buChar char="u"/>
            </a:pPr>
            <a:r>
              <a:rPr lang="en-US" sz="3600" b="1" dirty="0" smtClean="0">
                <a:solidFill>
                  <a:srgbClr val="FFFFFF"/>
                </a:solidFill>
              </a:rPr>
              <a:t>Associated </a:t>
            </a:r>
            <a:r>
              <a:rPr lang="en-US" sz="3600" b="1" dirty="0">
                <a:solidFill>
                  <a:srgbClr val="FFFFFF"/>
                </a:solidFill>
              </a:rPr>
              <a:t>with previous evil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rgbClr val="FFFF99"/>
              </a:buClr>
              <a:buSzPct val="50000"/>
              <a:buFont typeface="Monotype Sorts" charset="0"/>
              <a:buChar char="u"/>
            </a:pPr>
            <a:r>
              <a:rPr lang="en-US" sz="3600" b="1" dirty="0">
                <a:solidFill>
                  <a:srgbClr val="FFFFFF"/>
                </a:solidFill>
              </a:rPr>
              <a:t>Did not wait to hear solution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57200" y="228600"/>
            <a:ext cx="82296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/>
              <a:t>Same Message Preached</a:t>
            </a:r>
            <a:endParaRPr lang="en-US" sz="4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  <p:bldP spid="2355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914400" y="457200"/>
            <a:ext cx="7315200" cy="3352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i="1">
                <a:solidFill>
                  <a:srgbClr val="FFFFFF"/>
                </a:solidFill>
              </a:rPr>
              <a:t>Difference Was Not</a:t>
            </a:r>
          </a:p>
          <a:p>
            <a:pPr algn="ctr"/>
            <a:r>
              <a:rPr lang="en-US" sz="4800" b="1" i="1">
                <a:solidFill>
                  <a:srgbClr val="FFFFFF"/>
                </a:solidFill>
              </a:rPr>
              <a:t>In The Message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14400" y="4191000"/>
            <a:ext cx="7315200" cy="2362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800000"/>
                </a:solidFill>
              </a:rPr>
              <a:t>Difference Was In</a:t>
            </a:r>
          </a:p>
          <a:p>
            <a:pPr algn="ctr"/>
            <a:r>
              <a:rPr lang="en-US" sz="5400" b="1" dirty="0">
                <a:solidFill>
                  <a:srgbClr val="800000"/>
                </a:solidFill>
              </a:rPr>
              <a:t>The Hearts</a:t>
            </a:r>
            <a:endParaRPr lang="en-US" sz="4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99"/>
                </a:solidFill>
              </a:rPr>
              <a:t>Other Examples</a:t>
            </a:r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04800" y="1600200"/>
            <a:ext cx="8534400" cy="480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09600" y="17526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40000"/>
              <a:buFont typeface="Monotype Sorts" charset="0"/>
              <a:buChar char="n"/>
            </a:pPr>
            <a:r>
              <a:rPr lang="en-US" sz="3600" b="1" dirty="0"/>
              <a:t>Difference between Thessalonica &amp; Berea (</a:t>
            </a:r>
            <a:r>
              <a:rPr lang="en-US" sz="3600" b="1" i="1" dirty="0">
                <a:solidFill>
                  <a:schemeClr val="bg1"/>
                </a:solidFill>
              </a:rPr>
              <a:t>Acts 17:1-12</a:t>
            </a:r>
            <a:r>
              <a:rPr lang="en-US" sz="3600" b="1" dirty="0"/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40000"/>
              <a:buFont typeface="Monotype Sorts" charset="0"/>
              <a:buChar char="n"/>
            </a:pPr>
            <a:r>
              <a:rPr lang="en-US" sz="3600" b="1" dirty="0"/>
              <a:t>This is point of parable of the sower (</a:t>
            </a:r>
            <a:r>
              <a:rPr lang="en-US" sz="3600" b="1" i="1" dirty="0">
                <a:solidFill>
                  <a:schemeClr val="bg1"/>
                </a:solidFill>
              </a:rPr>
              <a:t>Matt. 13:1-9, 18-23</a:t>
            </a:r>
            <a:r>
              <a:rPr lang="en-US" sz="3600" b="1" dirty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40000"/>
              <a:buFont typeface="Monotype Sorts" charset="0"/>
              <a:buChar char="n"/>
            </a:pPr>
            <a:r>
              <a:rPr lang="en-US" sz="3600" b="1" dirty="0"/>
              <a:t>Same principle holds true today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  <a:buFontTx/>
              <a:buChar char="–"/>
            </a:pPr>
            <a:r>
              <a:rPr lang="en-US" sz="3200" b="1" i="1" dirty="0">
                <a:solidFill>
                  <a:schemeClr val="bg1"/>
                </a:solidFill>
              </a:rPr>
              <a:t>Same sermon will cause humble to repent and prideful to stiffen resolve in rebellion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  <a:buFontTx/>
              <a:buChar char="–"/>
            </a:pPr>
            <a:r>
              <a:rPr lang="en-US" sz="3200" b="1" i="1" dirty="0" smtClean="0">
                <a:solidFill>
                  <a:schemeClr val="bg1"/>
                </a:solidFill>
              </a:rPr>
              <a:t>One teaching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>
                <a:solidFill>
                  <a:schemeClr val="bg1"/>
                </a:solidFill>
              </a:rPr>
              <a:t>truth will be thanked by obedient &amp; hated by lover of sin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99"/>
                </a:solidFill>
              </a:rPr>
              <a:t>Our Response to Correction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" y="1600200"/>
            <a:ext cx="8686800" cy="53060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6725" indent="-4667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333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287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SzPct val="50000"/>
              <a:buFont typeface="Monotype Sorts" charset="0"/>
              <a:buChar char="n"/>
            </a:pPr>
            <a:r>
              <a:rPr lang="en-US" sz="3600" dirty="0"/>
              <a:t>How do we respond to gospel when taught?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SzPct val="70000"/>
              <a:buFont typeface="Monotype Sorts" charset="0"/>
              <a:buChar char="u"/>
            </a:pPr>
            <a:r>
              <a:rPr lang="en-US" sz="3200" dirty="0"/>
              <a:t>As word of man or God (</a:t>
            </a:r>
            <a:r>
              <a:rPr lang="en-US" sz="3200" b="1" i="1" dirty="0">
                <a:solidFill>
                  <a:schemeClr val="bg1"/>
                </a:solidFill>
              </a:rPr>
              <a:t>1 Thess. 2:13</a:t>
            </a:r>
            <a:r>
              <a:rPr lang="en-US" sz="3200" dirty="0"/>
              <a:t>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SzPct val="70000"/>
              <a:buFont typeface="Monotype Sorts" charset="0"/>
              <a:buChar char="u"/>
            </a:pPr>
            <a:r>
              <a:rPr lang="en-US" sz="3200" dirty="0"/>
              <a:t>Ready to hear or prevent it (</a:t>
            </a:r>
            <a:r>
              <a:rPr lang="en-US" sz="3200" b="1" i="1" dirty="0">
                <a:solidFill>
                  <a:schemeClr val="bg1"/>
                </a:solidFill>
              </a:rPr>
              <a:t>Acts 13:44-46</a:t>
            </a:r>
            <a:r>
              <a:rPr lang="en-US" sz="3200" dirty="0"/>
              <a:t>)?</a:t>
            </a:r>
          </a:p>
          <a:p>
            <a:pPr>
              <a:lnSpc>
                <a:spcPct val="70000"/>
              </a:lnSpc>
              <a:spcBef>
                <a:spcPct val="50000"/>
              </a:spcBef>
              <a:buSzPct val="50000"/>
              <a:buFont typeface="Monotype Sorts" charset="0"/>
              <a:buChar char="n"/>
            </a:pPr>
            <a:r>
              <a:rPr lang="en-US" sz="3600" dirty="0"/>
              <a:t>Attitude &amp; action distinguish (</a:t>
            </a:r>
            <a:r>
              <a:rPr lang="en-US" sz="3600" b="1" i="1" dirty="0">
                <a:solidFill>
                  <a:schemeClr val="bg1"/>
                </a:solidFill>
              </a:rPr>
              <a:t>Jn. 3:20-21</a:t>
            </a:r>
            <a:r>
              <a:rPr lang="en-US" sz="3600" dirty="0"/>
              <a:t>)</a:t>
            </a:r>
          </a:p>
          <a:p>
            <a:pPr marL="1038225" lvl="1" indent="-45720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charset="2"/>
              <a:buChar char="Ø"/>
            </a:pPr>
            <a:r>
              <a:rPr lang="en-US" sz="3200" b="1" i="1" dirty="0">
                <a:solidFill>
                  <a:schemeClr val="bg1"/>
                </a:solidFill>
              </a:rPr>
              <a:t>Proverbs 1:7</a:t>
            </a:r>
          </a:p>
          <a:p>
            <a:pPr marL="1038225" lvl="1" indent="-45720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charset="2"/>
              <a:buChar char="Ø"/>
            </a:pPr>
            <a:r>
              <a:rPr lang="en-US" sz="3200" b="1" i="1" dirty="0">
                <a:solidFill>
                  <a:schemeClr val="bg1"/>
                </a:solidFill>
              </a:rPr>
              <a:t>Proverbs 3:11-12</a:t>
            </a:r>
          </a:p>
          <a:p>
            <a:pPr marL="1038225" lvl="1" indent="-45720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charset="2"/>
              <a:buChar char="Ø"/>
            </a:pPr>
            <a:r>
              <a:rPr lang="en-US" sz="3200" b="1" i="1" dirty="0">
                <a:solidFill>
                  <a:schemeClr val="bg1"/>
                </a:solidFill>
              </a:rPr>
              <a:t>Proverbs 5:7-13</a:t>
            </a:r>
          </a:p>
          <a:p>
            <a:pPr marL="1038225" lvl="1" indent="-45720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charset="2"/>
              <a:buChar char="Ø"/>
            </a:pPr>
            <a:r>
              <a:rPr lang="en-US" sz="3200" b="1" i="1" dirty="0">
                <a:solidFill>
                  <a:schemeClr val="bg1"/>
                </a:solidFill>
              </a:rPr>
              <a:t>Proverbs 29:1</a:t>
            </a:r>
          </a:p>
          <a:p>
            <a:pPr marL="1038225" lvl="1" indent="-45720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charset="2"/>
              <a:buChar char="Ø"/>
            </a:pPr>
            <a:r>
              <a:rPr lang="en-US" sz="3200" b="1" i="1" dirty="0">
                <a:solidFill>
                  <a:schemeClr val="bg1"/>
                </a:solidFill>
              </a:rPr>
              <a:t>Psalm 34:18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essional.pot">
  <a:themeElements>
    <a:clrScheme name="">
      <a:dk1>
        <a:srgbClr val="000000"/>
      </a:dk1>
      <a:lt1>
        <a:srgbClr val="6E0000"/>
      </a:lt1>
      <a:dk2>
        <a:srgbClr val="000000"/>
      </a:dk2>
      <a:lt2>
        <a:srgbClr val="E4BD6E"/>
      </a:lt2>
      <a:accent1>
        <a:srgbClr val="6600FF"/>
      </a:accent1>
      <a:accent2>
        <a:srgbClr val="C5AD7D"/>
      </a:accent2>
      <a:accent3>
        <a:srgbClr val="BAAAAA"/>
      </a:accent3>
      <a:accent4>
        <a:srgbClr val="000000"/>
      </a:accent4>
      <a:accent5>
        <a:srgbClr val="B8AAFF"/>
      </a:accent5>
      <a:accent6>
        <a:srgbClr val="B29C71"/>
      </a:accent6>
      <a:hlink>
        <a:srgbClr val="00CC99"/>
      </a:hlink>
      <a:folHlink>
        <a:srgbClr val="0099CC"/>
      </a:folHlink>
    </a:clrScheme>
    <a:fontScheme name="Professional.pot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Professional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Designs\Professional.pot</Template>
  <TotalTime>12673</TotalTime>
  <Words>284</Words>
  <Application>Microsoft Macintosh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Professional.pot</vt:lpstr>
      <vt:lpstr>PowerPoint Presentation</vt:lpstr>
      <vt:lpstr>Positive Response To Peter’s Sermon</vt:lpstr>
      <vt:lpstr>Negative Response To Sermon of Stephen</vt:lpstr>
      <vt:lpstr>PowerPoint Presentation</vt:lpstr>
      <vt:lpstr>PowerPoint Presentation</vt:lpstr>
      <vt:lpstr>PowerPoint Presentation</vt:lpstr>
      <vt:lpstr>Other Examples</vt:lpstr>
      <vt:lpstr>Our Response to Correction</vt:lpstr>
    </vt:vector>
  </TitlesOfParts>
  <Company>Personal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Difference in Attitude</dc:title>
  <dc:creator>Mark Mayberry</dc:creator>
  <cp:lastModifiedBy>Harry Osborne</cp:lastModifiedBy>
  <cp:revision>21</cp:revision>
  <cp:lastPrinted>2001-06-21T14:46:33Z</cp:lastPrinted>
  <dcterms:created xsi:type="dcterms:W3CDTF">2001-06-10T12:05:43Z</dcterms:created>
  <dcterms:modified xsi:type="dcterms:W3CDTF">2017-05-07T13:11:30Z</dcterms:modified>
</cp:coreProperties>
</file>