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2600"/>
    <a:srgbClr val="003300"/>
    <a:srgbClr val="381850"/>
    <a:srgbClr val="091625"/>
    <a:srgbClr val="1626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28" autoAdjust="0"/>
  </p:normalViewPr>
  <p:slideViewPr>
    <p:cSldViewPr>
      <p:cViewPr varScale="1">
        <p:scale>
          <a:sx n="100" d="100"/>
          <a:sy n="100" d="100"/>
        </p:scale>
        <p:origin x="-944" y="-112"/>
      </p:cViewPr>
      <p:guideLst>
        <p:guide orient="horz" pos="2160"/>
        <p:guide pos="2880"/>
      </p:guideLst>
    </p:cSldViewPr>
  </p:slideViewPr>
  <p:outlineViewPr>
    <p:cViewPr>
      <p:scale>
        <a:sx n="33" d="100"/>
        <a:sy n="33" d="100"/>
      </p:scale>
      <p:origin x="0" y="17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6/3/17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6/3/17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6/3/17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3300"/>
            </a:gs>
            <a:gs pos="50000">
              <a:srgbClr val="002600"/>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6/3/17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81401"/>
            <a:ext cx="9144000" cy="2209799"/>
          </a:xfrm>
        </p:spPr>
        <p:txBody>
          <a:bodyPr>
            <a:normAutofit/>
          </a:bodyPr>
          <a:lstStyle/>
          <a:p>
            <a:r>
              <a:rPr lang="en-US" sz="7200" b="1" dirty="0" smtClean="0">
                <a:solidFill>
                  <a:srgbClr val="FFFF00"/>
                </a:solidFill>
              </a:rPr>
              <a:t>Being with Jesus:</a:t>
            </a:r>
            <a:br>
              <a:rPr lang="en-US" sz="7200" b="1" dirty="0" smtClean="0">
                <a:solidFill>
                  <a:srgbClr val="FFFF00"/>
                </a:solidFill>
              </a:rPr>
            </a:br>
            <a:r>
              <a:rPr lang="en-US" sz="5100" b="1" i="1" dirty="0" smtClean="0">
                <a:solidFill>
                  <a:srgbClr val="FFFF66"/>
                </a:solidFill>
              </a:rPr>
              <a:t>A Case Study of Mary &amp; Martha</a:t>
            </a:r>
            <a:endParaRPr lang="en-US" sz="5100" b="1" i="1" dirty="0">
              <a:solidFill>
                <a:srgbClr val="FFFF66"/>
              </a:solidFill>
            </a:endParaRPr>
          </a:p>
        </p:txBody>
      </p:sp>
      <p:sp>
        <p:nvSpPr>
          <p:cNvPr id="3" name="Subtitle 2"/>
          <p:cNvSpPr>
            <a:spLocks noGrp="1"/>
          </p:cNvSpPr>
          <p:nvPr>
            <p:ph type="subTitle" idx="1"/>
          </p:nvPr>
        </p:nvSpPr>
        <p:spPr>
          <a:xfrm>
            <a:off x="1371600" y="5715000"/>
            <a:ext cx="6400800" cy="1143000"/>
          </a:xfrm>
        </p:spPr>
        <p:txBody>
          <a:bodyPr>
            <a:normAutofit/>
          </a:bodyPr>
          <a:lstStyle/>
          <a:p>
            <a:r>
              <a:rPr lang="en-US" sz="4800" b="1" i="1" dirty="0" smtClean="0">
                <a:solidFill>
                  <a:schemeClr val="bg1"/>
                </a:solidFill>
              </a:rPr>
              <a:t>Luke 10:38-42</a:t>
            </a:r>
            <a:endParaRPr lang="en-US" sz="4800" b="1" i="1" dirty="0">
              <a:solidFill>
                <a:schemeClr val="bg1"/>
              </a:solidFill>
            </a:endParaRPr>
          </a:p>
        </p:txBody>
      </p:sp>
      <p:pic>
        <p:nvPicPr>
          <p:cNvPr id="4" name="Picture 3" descr="Mary_Martha with Jesu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76200"/>
            <a:ext cx="7467600" cy="3733800"/>
          </a:xfrm>
          <a:prstGeom prst="rect">
            <a:avLst/>
          </a:prstGeom>
        </p:spPr>
      </p:pic>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rgbClr val="FFFF00"/>
                </a:solidFill>
              </a:rPr>
              <a:t>Luke 10:38-42</a:t>
            </a:r>
            <a:endParaRPr lang="en-US" b="1" dirty="0">
              <a:solidFill>
                <a:srgbClr val="FFFF00"/>
              </a:solidFill>
            </a:endParaRPr>
          </a:p>
        </p:txBody>
      </p:sp>
      <p:sp>
        <p:nvSpPr>
          <p:cNvPr id="4" name="TextBox 3"/>
          <p:cNvSpPr txBox="1"/>
          <p:nvPr/>
        </p:nvSpPr>
        <p:spPr>
          <a:xfrm>
            <a:off x="228600" y="1143000"/>
            <a:ext cx="8839200" cy="5632311"/>
          </a:xfrm>
          <a:prstGeom prst="rect">
            <a:avLst/>
          </a:prstGeom>
          <a:noFill/>
        </p:spPr>
        <p:txBody>
          <a:bodyPr wrap="square" rtlCol="0">
            <a:spAutoFit/>
          </a:bodyPr>
          <a:lstStyle/>
          <a:p>
            <a:r>
              <a:rPr lang="en-US" sz="3000" b="1" baseline="30000" dirty="0">
                <a:solidFill>
                  <a:schemeClr val="bg1"/>
                </a:solidFill>
                <a:latin typeface="Times New Roman"/>
                <a:cs typeface="Times New Roman"/>
              </a:rPr>
              <a:t>38</a:t>
            </a:r>
            <a:r>
              <a:rPr lang="en-US" sz="3000" dirty="0">
                <a:solidFill>
                  <a:schemeClr val="bg1"/>
                </a:solidFill>
                <a:latin typeface="Times New Roman"/>
                <a:cs typeface="Times New Roman"/>
              </a:rPr>
              <a:t> Now it happened as they went that He entered a certain village; and a certain woman named Martha welcomed Him into her house. </a:t>
            </a:r>
            <a:r>
              <a:rPr lang="en-US" sz="3000" b="1" baseline="30000" dirty="0">
                <a:solidFill>
                  <a:schemeClr val="bg1"/>
                </a:solidFill>
                <a:latin typeface="Times New Roman"/>
                <a:cs typeface="Times New Roman"/>
              </a:rPr>
              <a:t>39</a:t>
            </a:r>
            <a:r>
              <a:rPr lang="en-US" sz="3000" dirty="0">
                <a:solidFill>
                  <a:schemeClr val="bg1"/>
                </a:solidFill>
                <a:latin typeface="Times New Roman"/>
                <a:cs typeface="Times New Roman"/>
              </a:rPr>
              <a:t> And she had a sister called Mary, who also sat at </a:t>
            </a:r>
            <a:r>
              <a:rPr lang="en-US" sz="3000" dirty="0" smtClean="0">
                <a:solidFill>
                  <a:schemeClr val="bg1"/>
                </a:solidFill>
                <a:latin typeface="Times New Roman"/>
                <a:cs typeface="Times New Roman"/>
              </a:rPr>
              <a:t>Jesus’ feet </a:t>
            </a:r>
            <a:r>
              <a:rPr lang="en-US" sz="3000" dirty="0">
                <a:solidFill>
                  <a:schemeClr val="bg1"/>
                </a:solidFill>
                <a:latin typeface="Times New Roman"/>
                <a:cs typeface="Times New Roman"/>
              </a:rPr>
              <a:t>and heard His word. </a:t>
            </a:r>
            <a:r>
              <a:rPr lang="en-US" sz="3000" b="1" baseline="30000" dirty="0">
                <a:solidFill>
                  <a:schemeClr val="bg1"/>
                </a:solidFill>
                <a:latin typeface="Times New Roman"/>
                <a:cs typeface="Times New Roman"/>
              </a:rPr>
              <a:t>40</a:t>
            </a:r>
            <a:r>
              <a:rPr lang="en-US" sz="3000" dirty="0">
                <a:solidFill>
                  <a:schemeClr val="bg1"/>
                </a:solidFill>
                <a:latin typeface="Times New Roman"/>
                <a:cs typeface="Times New Roman"/>
              </a:rPr>
              <a:t> But Martha was distracted with much serving, and she approached Him and said, “Lord, do You not care that my sister has left me to serve alone? Therefore tell her to help me.” </a:t>
            </a:r>
            <a:r>
              <a:rPr lang="en-US" sz="3000" b="1" baseline="30000" dirty="0">
                <a:solidFill>
                  <a:schemeClr val="bg1"/>
                </a:solidFill>
                <a:latin typeface="Times New Roman"/>
                <a:cs typeface="Times New Roman"/>
              </a:rPr>
              <a:t>41</a:t>
            </a:r>
            <a:r>
              <a:rPr lang="en-US" sz="3000" dirty="0">
                <a:solidFill>
                  <a:schemeClr val="bg1"/>
                </a:solidFill>
                <a:latin typeface="Times New Roman"/>
                <a:cs typeface="Times New Roman"/>
              </a:rPr>
              <a:t> And </a:t>
            </a:r>
            <a:r>
              <a:rPr lang="en-US" sz="3000" dirty="0" smtClean="0">
                <a:solidFill>
                  <a:schemeClr val="bg1"/>
                </a:solidFill>
                <a:latin typeface="Times New Roman"/>
                <a:cs typeface="Times New Roman"/>
              </a:rPr>
              <a:t>Jesus answered </a:t>
            </a:r>
            <a:r>
              <a:rPr lang="en-US" sz="3000" dirty="0">
                <a:solidFill>
                  <a:schemeClr val="bg1"/>
                </a:solidFill>
                <a:latin typeface="Times New Roman"/>
                <a:cs typeface="Times New Roman"/>
              </a:rPr>
              <a:t>and said to her, “Martha, Martha, you are worried and troubled about many things. </a:t>
            </a:r>
            <a:r>
              <a:rPr lang="en-US" sz="3000" b="1" baseline="30000" dirty="0">
                <a:solidFill>
                  <a:schemeClr val="bg1"/>
                </a:solidFill>
                <a:latin typeface="Times New Roman"/>
                <a:cs typeface="Times New Roman"/>
              </a:rPr>
              <a:t>42</a:t>
            </a:r>
            <a:r>
              <a:rPr lang="en-US" sz="3000" dirty="0">
                <a:solidFill>
                  <a:schemeClr val="bg1"/>
                </a:solidFill>
                <a:latin typeface="Times New Roman"/>
                <a:cs typeface="Times New Roman"/>
              </a:rPr>
              <a:t> But one thing is needed, and Mary has chosen that good part, which will not be taken away from her.” </a:t>
            </a: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rmAutofit/>
          </a:bodyPr>
          <a:lstStyle/>
          <a:p>
            <a:pPr>
              <a:tabLst>
                <a:tab pos="2509838" algn="l"/>
              </a:tabLst>
            </a:pPr>
            <a:r>
              <a:rPr lang="en-US" b="1" dirty="0" smtClean="0">
                <a:solidFill>
                  <a:srgbClr val="FFFF00"/>
                </a:solidFill>
              </a:rPr>
              <a:t>Actions of Mary &amp; Martha</a:t>
            </a:r>
            <a:endParaRPr lang="en-US" b="1" dirty="0">
              <a:solidFill>
                <a:srgbClr val="FFFF00"/>
              </a:solidFill>
            </a:endParaRPr>
          </a:p>
        </p:txBody>
      </p:sp>
      <p:sp>
        <p:nvSpPr>
          <p:cNvPr id="6" name="Text Placeholder 5"/>
          <p:cNvSpPr>
            <a:spLocks noGrp="1"/>
          </p:cNvSpPr>
          <p:nvPr>
            <p:ph type="body" idx="1"/>
          </p:nvPr>
        </p:nvSpPr>
        <p:spPr>
          <a:xfrm>
            <a:off x="304800" y="1219200"/>
            <a:ext cx="4040188" cy="639762"/>
          </a:xfrm>
        </p:spPr>
        <p:txBody>
          <a:bodyPr>
            <a:noAutofit/>
          </a:bodyPr>
          <a:lstStyle/>
          <a:p>
            <a:pPr algn="ctr"/>
            <a:r>
              <a:rPr lang="en-US" sz="4000" dirty="0" smtClean="0">
                <a:solidFill>
                  <a:srgbClr val="FFFF66"/>
                </a:solidFill>
              </a:rPr>
              <a:t>Mary</a:t>
            </a:r>
            <a:endParaRPr lang="en-US" sz="4000" dirty="0">
              <a:solidFill>
                <a:srgbClr val="FFFF66"/>
              </a:solidFill>
            </a:endParaRPr>
          </a:p>
        </p:txBody>
      </p:sp>
      <p:sp>
        <p:nvSpPr>
          <p:cNvPr id="7" name="Content Placeholder 6"/>
          <p:cNvSpPr>
            <a:spLocks noGrp="1"/>
          </p:cNvSpPr>
          <p:nvPr>
            <p:ph sz="half" idx="2"/>
          </p:nvPr>
        </p:nvSpPr>
        <p:spPr>
          <a:xfrm>
            <a:off x="304800" y="1828800"/>
            <a:ext cx="4040188" cy="5029199"/>
          </a:xfrm>
        </p:spPr>
        <p:txBody>
          <a:bodyPr>
            <a:normAutofit/>
          </a:bodyPr>
          <a:lstStyle/>
          <a:p>
            <a:pPr>
              <a:buClr>
                <a:srgbClr val="FFFF66"/>
              </a:buClr>
            </a:pPr>
            <a:r>
              <a:rPr lang="en-US" sz="3200" dirty="0" smtClean="0">
                <a:solidFill>
                  <a:srgbClr val="FFFFFF"/>
                </a:solidFill>
              </a:rPr>
              <a:t>Sat at Jesus’ feet and heard His word</a:t>
            </a:r>
          </a:p>
          <a:p>
            <a:pPr>
              <a:buClr>
                <a:srgbClr val="FFFF66"/>
              </a:buClr>
            </a:pPr>
            <a:r>
              <a:rPr lang="en-US" sz="3200" dirty="0" smtClean="0">
                <a:solidFill>
                  <a:srgbClr val="FFFFFF"/>
                </a:solidFill>
              </a:rPr>
              <a:t>Jesus said she “had chosen that good part which will not be taken away from her”</a:t>
            </a:r>
            <a:endParaRPr lang="en-US" sz="3200" dirty="0">
              <a:solidFill>
                <a:srgbClr val="FFFFFF"/>
              </a:solidFill>
            </a:endParaRPr>
          </a:p>
        </p:txBody>
      </p:sp>
      <p:sp>
        <p:nvSpPr>
          <p:cNvPr id="8" name="Text Placeholder 7"/>
          <p:cNvSpPr>
            <a:spLocks noGrp="1"/>
          </p:cNvSpPr>
          <p:nvPr>
            <p:ph type="body" sz="quarter" idx="3"/>
          </p:nvPr>
        </p:nvSpPr>
        <p:spPr>
          <a:xfrm>
            <a:off x="4648200" y="1219200"/>
            <a:ext cx="4041775" cy="639762"/>
          </a:xfrm>
        </p:spPr>
        <p:txBody>
          <a:bodyPr>
            <a:noAutofit/>
          </a:bodyPr>
          <a:lstStyle/>
          <a:p>
            <a:pPr algn="ctr"/>
            <a:r>
              <a:rPr lang="en-US" sz="4000" dirty="0" smtClean="0">
                <a:solidFill>
                  <a:schemeClr val="accent6">
                    <a:lumMod val="75000"/>
                  </a:schemeClr>
                </a:solidFill>
              </a:rPr>
              <a:t>Martha</a:t>
            </a:r>
            <a:endParaRPr lang="en-US" sz="4000" dirty="0">
              <a:solidFill>
                <a:schemeClr val="accent6">
                  <a:lumMod val="75000"/>
                </a:schemeClr>
              </a:solidFill>
            </a:endParaRPr>
          </a:p>
        </p:txBody>
      </p:sp>
      <p:sp>
        <p:nvSpPr>
          <p:cNvPr id="9" name="Content Placeholder 8"/>
          <p:cNvSpPr>
            <a:spLocks noGrp="1"/>
          </p:cNvSpPr>
          <p:nvPr>
            <p:ph sz="quarter" idx="4"/>
          </p:nvPr>
        </p:nvSpPr>
        <p:spPr>
          <a:xfrm>
            <a:off x="4645025" y="1828800"/>
            <a:ext cx="4498975" cy="5029199"/>
          </a:xfrm>
        </p:spPr>
        <p:txBody>
          <a:bodyPr>
            <a:normAutofit/>
          </a:bodyPr>
          <a:lstStyle/>
          <a:p>
            <a:pPr>
              <a:buClr>
                <a:srgbClr val="FF6600"/>
              </a:buClr>
            </a:pPr>
            <a:r>
              <a:rPr lang="en-US" sz="3200" dirty="0" smtClean="0">
                <a:solidFill>
                  <a:schemeClr val="bg1"/>
                </a:solidFill>
              </a:rPr>
              <a:t>Welcomed Jesus into the house</a:t>
            </a:r>
          </a:p>
          <a:p>
            <a:pPr>
              <a:buClr>
                <a:srgbClr val="FF6600"/>
              </a:buClr>
            </a:pPr>
            <a:r>
              <a:rPr lang="en-US" sz="3200" dirty="0" smtClean="0">
                <a:solidFill>
                  <a:schemeClr val="bg1"/>
                </a:solidFill>
              </a:rPr>
              <a:t>Was distracted with much serving</a:t>
            </a:r>
          </a:p>
          <a:p>
            <a:pPr>
              <a:buClr>
                <a:srgbClr val="FF6600"/>
              </a:buClr>
            </a:pPr>
            <a:r>
              <a:rPr lang="en-US" sz="3200" dirty="0" smtClean="0">
                <a:solidFill>
                  <a:schemeClr val="bg1"/>
                </a:solidFill>
              </a:rPr>
              <a:t>Approached Jesus to correct Mary</a:t>
            </a:r>
          </a:p>
          <a:p>
            <a:pPr>
              <a:buClr>
                <a:srgbClr val="FF6600"/>
              </a:buClr>
            </a:pPr>
            <a:r>
              <a:rPr lang="en-US" sz="3200" dirty="0" smtClean="0">
                <a:solidFill>
                  <a:schemeClr val="bg1"/>
                </a:solidFill>
              </a:rPr>
              <a:t>Told she was “worried and troubled about many things”</a:t>
            </a:r>
            <a:endParaRPr lang="en-US" sz="3200" dirty="0">
              <a:solidFill>
                <a:schemeClr val="bg1"/>
              </a:solidFill>
            </a:endParaRPr>
          </a:p>
        </p:txBody>
      </p:sp>
      <p:sp>
        <p:nvSpPr>
          <p:cNvPr id="10" name="Rectangle 9"/>
          <p:cNvSpPr/>
          <p:nvPr/>
        </p:nvSpPr>
        <p:spPr>
          <a:xfrm>
            <a:off x="0" y="0"/>
            <a:ext cx="9144000" cy="1143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rgbClr val="FFFF00"/>
                </a:solidFill>
                <a:latin typeface="Times New Roman"/>
                <a:cs typeface="Times New Roman"/>
              </a:rPr>
              <a:t>Actions of Mary &amp; Martha</a:t>
            </a:r>
            <a:endParaRPr lang="en-US" sz="4800" dirty="0">
              <a:solidFill>
                <a:srgbClr val="FFFF00"/>
              </a:solidFill>
              <a:latin typeface="Times New Roman"/>
              <a:cs typeface="Times New Roman"/>
            </a:endParaRPr>
          </a:p>
        </p:txBody>
      </p:sp>
    </p:spTree>
    <p:extLst>
      <p:ext uri="{BB962C8B-B14F-4D97-AF65-F5344CB8AC3E}">
        <p14:creationId xmlns:p14="http://schemas.microsoft.com/office/powerpoint/2010/main" val="33903841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74638"/>
            <a:ext cx="9144000" cy="1143000"/>
          </a:xfrm>
        </p:spPr>
        <p:txBody>
          <a:bodyPr>
            <a:normAutofit/>
          </a:bodyPr>
          <a:lstStyle/>
          <a:p>
            <a:r>
              <a:rPr lang="en-US" sz="4800" b="1" dirty="0" smtClean="0">
                <a:solidFill>
                  <a:srgbClr val="FFFF00"/>
                </a:solidFill>
              </a:rPr>
              <a:t>Both were </a:t>
            </a:r>
            <a:r>
              <a:rPr lang="en-US" sz="4800" b="1" i="1" cap="small" dirty="0" smtClean="0">
                <a:solidFill>
                  <a:srgbClr val="FFFF00"/>
                </a:solidFill>
              </a:rPr>
              <a:t>with</a:t>
            </a:r>
            <a:r>
              <a:rPr lang="en-US" sz="4800" b="1" dirty="0" smtClean="0">
                <a:solidFill>
                  <a:srgbClr val="FFFF00"/>
                </a:solidFill>
              </a:rPr>
              <a:t> Jesus, but…</a:t>
            </a:r>
            <a:endParaRPr lang="en-US" sz="4800" b="1" dirty="0">
              <a:solidFill>
                <a:srgbClr val="FFFF00"/>
              </a:solidFill>
            </a:endParaRPr>
          </a:p>
        </p:txBody>
      </p:sp>
      <p:sp>
        <p:nvSpPr>
          <p:cNvPr id="8" name="Title 6"/>
          <p:cNvSpPr txBox="1">
            <a:spLocks/>
          </p:cNvSpPr>
          <p:nvPr/>
        </p:nvSpPr>
        <p:spPr>
          <a:xfrm>
            <a:off x="0" y="5562600"/>
            <a:ext cx="91440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a:lstStyle>
          <a:p>
            <a:r>
              <a:rPr lang="en-US" sz="5400" b="1" dirty="0">
                <a:solidFill>
                  <a:schemeClr val="bg1"/>
                </a:solidFill>
              </a:rPr>
              <a:t>o</a:t>
            </a:r>
            <a:r>
              <a:rPr lang="en-US" sz="5400" b="1" dirty="0" smtClean="0">
                <a:solidFill>
                  <a:schemeClr val="bg1"/>
                </a:solidFill>
              </a:rPr>
              <a:t>nly</a:t>
            </a:r>
            <a:r>
              <a:rPr lang="en-US" sz="3900" b="1" dirty="0" smtClean="0">
                <a:solidFill>
                  <a:schemeClr val="bg1"/>
                </a:solidFill>
              </a:rPr>
              <a:t> </a:t>
            </a:r>
            <a:r>
              <a:rPr lang="en-US" sz="5400" b="1" dirty="0" smtClean="0">
                <a:solidFill>
                  <a:schemeClr val="bg1"/>
                </a:solidFill>
              </a:rPr>
              <a:t>one</a:t>
            </a:r>
            <a:r>
              <a:rPr lang="en-US" sz="3900" b="1" dirty="0" smtClean="0">
                <a:solidFill>
                  <a:schemeClr val="bg1"/>
                </a:solidFill>
              </a:rPr>
              <a:t> </a:t>
            </a:r>
            <a:r>
              <a:rPr lang="en-US" sz="5400" b="1" dirty="0" smtClean="0">
                <a:solidFill>
                  <a:schemeClr val="bg1"/>
                </a:solidFill>
              </a:rPr>
              <a:t>was</a:t>
            </a:r>
            <a:r>
              <a:rPr lang="en-US" sz="3900" b="1" dirty="0" smtClean="0">
                <a:solidFill>
                  <a:schemeClr val="bg1"/>
                </a:solidFill>
              </a:rPr>
              <a:t> </a:t>
            </a:r>
            <a:r>
              <a:rPr lang="en-US" sz="5400" b="1" i="1" cap="small" dirty="0" smtClean="0">
                <a:solidFill>
                  <a:schemeClr val="bg1"/>
                </a:solidFill>
              </a:rPr>
              <a:t>with</a:t>
            </a:r>
            <a:r>
              <a:rPr lang="en-US" sz="3900" b="1" dirty="0" smtClean="0">
                <a:solidFill>
                  <a:schemeClr val="bg1"/>
                </a:solidFill>
              </a:rPr>
              <a:t> </a:t>
            </a:r>
            <a:r>
              <a:rPr lang="en-US" sz="5400" b="1" dirty="0" smtClean="0">
                <a:solidFill>
                  <a:schemeClr val="bg1"/>
                </a:solidFill>
              </a:rPr>
              <a:t>Him</a:t>
            </a:r>
            <a:r>
              <a:rPr lang="en-US" sz="3900" b="1" dirty="0" smtClean="0">
                <a:solidFill>
                  <a:schemeClr val="bg1"/>
                </a:solidFill>
              </a:rPr>
              <a:t> </a:t>
            </a:r>
            <a:r>
              <a:rPr lang="en-US" sz="5400" b="1" dirty="0" smtClean="0">
                <a:solidFill>
                  <a:schemeClr val="bg1"/>
                </a:solidFill>
              </a:rPr>
              <a:t>for lasting good</a:t>
            </a:r>
            <a:endParaRPr lang="en-US" sz="5400" b="1" dirty="0">
              <a:solidFill>
                <a:schemeClr val="bg1"/>
              </a:solidFill>
            </a:endParaRPr>
          </a:p>
        </p:txBody>
      </p:sp>
      <p:pic>
        <p:nvPicPr>
          <p:cNvPr id="9" name="Picture 8" descr="Mary_Martha with Jesu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485900"/>
            <a:ext cx="8153400" cy="4076700"/>
          </a:xfrm>
          <a:prstGeom prst="rect">
            <a:avLst/>
          </a:prstGeom>
        </p:spPr>
      </p:pic>
      <p:sp>
        <p:nvSpPr>
          <p:cNvPr id="10" name="Oval 9"/>
          <p:cNvSpPr/>
          <p:nvPr/>
        </p:nvSpPr>
        <p:spPr>
          <a:xfrm>
            <a:off x="4114800" y="2590800"/>
            <a:ext cx="990600" cy="1752600"/>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5867400" y="1447800"/>
            <a:ext cx="1600200" cy="2133600"/>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2895600" y="2590800"/>
            <a:ext cx="990600" cy="1524000"/>
          </a:xfrm>
          <a:prstGeom prst="ellipse">
            <a:avLst/>
          </a:prstGeom>
          <a:noFill/>
          <a:ln w="5715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4114800" y="2590800"/>
            <a:ext cx="990600" cy="1752600"/>
          </a:xfrm>
          <a:prstGeom prst="ellipse">
            <a:avLst/>
          </a:prstGeom>
          <a:noFill/>
          <a:ln w="5715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38584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16" presetClass="entr" presetSubtype="21"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90600"/>
          </a:xfrm>
        </p:spPr>
        <p:txBody>
          <a:bodyPr>
            <a:normAutofit/>
          </a:bodyPr>
          <a:lstStyle/>
          <a:p>
            <a:r>
              <a:rPr lang="en-US" b="1" dirty="0" smtClean="0">
                <a:solidFill>
                  <a:srgbClr val="FFFF00"/>
                </a:solidFill>
              </a:rPr>
              <a:t>Being</a:t>
            </a:r>
            <a:r>
              <a:rPr lang="en-US" sz="3600" b="1" dirty="0" smtClean="0">
                <a:solidFill>
                  <a:srgbClr val="FFFF00"/>
                </a:solidFill>
              </a:rPr>
              <a:t> </a:t>
            </a:r>
            <a:r>
              <a:rPr lang="en-US" b="1" dirty="0" smtClean="0">
                <a:solidFill>
                  <a:srgbClr val="FFFF00"/>
                </a:solidFill>
              </a:rPr>
              <a:t>with</a:t>
            </a:r>
            <a:r>
              <a:rPr lang="en-US" sz="3600" b="1" dirty="0" smtClean="0">
                <a:solidFill>
                  <a:srgbClr val="FFFF00"/>
                </a:solidFill>
              </a:rPr>
              <a:t> </a:t>
            </a:r>
            <a:r>
              <a:rPr lang="en-US" b="1" dirty="0" smtClean="0">
                <a:solidFill>
                  <a:srgbClr val="FFFF00"/>
                </a:solidFill>
              </a:rPr>
              <a:t>Jesus</a:t>
            </a:r>
            <a:r>
              <a:rPr lang="en-US" sz="3600" b="1" dirty="0" smtClean="0">
                <a:solidFill>
                  <a:srgbClr val="FFFF00"/>
                </a:solidFill>
              </a:rPr>
              <a:t> </a:t>
            </a:r>
            <a:r>
              <a:rPr lang="en-US" b="1" dirty="0" smtClean="0">
                <a:solidFill>
                  <a:srgbClr val="FFFF00"/>
                </a:solidFill>
              </a:rPr>
              <a:t>the</a:t>
            </a:r>
            <a:r>
              <a:rPr lang="en-US" sz="3600" b="1" dirty="0" smtClean="0">
                <a:solidFill>
                  <a:srgbClr val="FFFF00"/>
                </a:solidFill>
              </a:rPr>
              <a:t> </a:t>
            </a:r>
            <a:r>
              <a:rPr lang="en-US" b="1" dirty="0" smtClean="0">
                <a:solidFill>
                  <a:srgbClr val="FFFF00"/>
                </a:solidFill>
              </a:rPr>
              <a:t>Truly</a:t>
            </a:r>
            <a:r>
              <a:rPr lang="en-US" sz="3600" b="1" dirty="0" smtClean="0">
                <a:solidFill>
                  <a:srgbClr val="FFFF00"/>
                </a:solidFill>
              </a:rPr>
              <a:t> </a:t>
            </a:r>
            <a:r>
              <a:rPr lang="en-US" b="1" dirty="0" smtClean="0">
                <a:solidFill>
                  <a:srgbClr val="FFFF00"/>
                </a:solidFill>
              </a:rPr>
              <a:t>Good</a:t>
            </a:r>
            <a:r>
              <a:rPr lang="en-US" sz="3600" b="1" dirty="0" smtClean="0">
                <a:solidFill>
                  <a:srgbClr val="FFFF00"/>
                </a:solidFill>
              </a:rPr>
              <a:t> </a:t>
            </a:r>
            <a:r>
              <a:rPr lang="en-US" b="1" dirty="0" smtClean="0">
                <a:solidFill>
                  <a:srgbClr val="FFFF00"/>
                </a:solidFill>
              </a:rPr>
              <a:t>Way </a:t>
            </a:r>
            <a:endParaRPr lang="en-US" b="1" dirty="0">
              <a:solidFill>
                <a:srgbClr val="FFFF00"/>
              </a:solidFill>
            </a:endParaRPr>
          </a:p>
        </p:txBody>
      </p:sp>
      <p:sp>
        <p:nvSpPr>
          <p:cNvPr id="4" name="Content Placeholder 3"/>
          <p:cNvSpPr>
            <a:spLocks noGrp="1"/>
          </p:cNvSpPr>
          <p:nvPr>
            <p:ph idx="1"/>
          </p:nvPr>
        </p:nvSpPr>
        <p:spPr>
          <a:xfrm>
            <a:off x="0" y="914400"/>
            <a:ext cx="9144000" cy="5943600"/>
          </a:xfrm>
        </p:spPr>
        <p:txBody>
          <a:bodyPr/>
          <a:lstStyle/>
          <a:p>
            <a:pPr>
              <a:spcBef>
                <a:spcPts val="0"/>
              </a:spcBef>
              <a:spcAft>
                <a:spcPts val="1000"/>
              </a:spcAft>
              <a:buClr>
                <a:srgbClr val="FFFF00"/>
              </a:buClr>
            </a:pPr>
            <a:r>
              <a:rPr lang="en-US" dirty="0" smtClean="0">
                <a:solidFill>
                  <a:schemeClr val="bg1"/>
                </a:solidFill>
              </a:rPr>
              <a:t>It involves more than initially welcoming Him</a:t>
            </a:r>
          </a:p>
          <a:p>
            <a:pPr lvl="1">
              <a:spcBef>
                <a:spcPts val="0"/>
              </a:spcBef>
              <a:spcAft>
                <a:spcPts val="1000"/>
              </a:spcAft>
              <a:buClr>
                <a:schemeClr val="bg1"/>
              </a:buClr>
            </a:pPr>
            <a:r>
              <a:rPr lang="en-US" dirty="0" smtClean="0">
                <a:solidFill>
                  <a:srgbClr val="FFFF66"/>
                </a:solidFill>
              </a:rPr>
              <a:t>Matthew 7:21-23; Hebrews 3:5-6; Hebrews 3:12-14</a:t>
            </a:r>
          </a:p>
          <a:p>
            <a:pPr>
              <a:spcBef>
                <a:spcPts val="0"/>
              </a:spcBef>
              <a:spcAft>
                <a:spcPts val="1000"/>
              </a:spcAft>
              <a:buClr>
                <a:srgbClr val="FFFF00"/>
              </a:buClr>
            </a:pPr>
            <a:r>
              <a:rPr lang="en-US" dirty="0" smtClean="0">
                <a:solidFill>
                  <a:schemeClr val="bg1"/>
                </a:solidFill>
              </a:rPr>
              <a:t>It demands the hearing of </a:t>
            </a:r>
            <a:r>
              <a:rPr lang="en-US" dirty="0">
                <a:solidFill>
                  <a:schemeClr val="bg1"/>
                </a:solidFill>
              </a:rPr>
              <a:t>His word</a:t>
            </a:r>
          </a:p>
          <a:p>
            <a:pPr lvl="1">
              <a:spcBef>
                <a:spcPts val="0"/>
              </a:spcBef>
              <a:spcAft>
                <a:spcPts val="1000"/>
              </a:spcAft>
              <a:buClr>
                <a:schemeClr val="bg1"/>
              </a:buClr>
            </a:pPr>
            <a:r>
              <a:rPr lang="en-US" dirty="0" smtClean="0">
                <a:solidFill>
                  <a:srgbClr val="FFFF66"/>
                </a:solidFill>
              </a:rPr>
              <a:t>John 6:60-69; Matthew 7:28-29; John 12:48; Luke 8:15</a:t>
            </a:r>
            <a:endParaRPr lang="en-US" dirty="0" smtClean="0">
              <a:solidFill>
                <a:schemeClr val="bg1"/>
              </a:solidFill>
            </a:endParaRPr>
          </a:p>
          <a:p>
            <a:pPr>
              <a:spcBef>
                <a:spcPts val="0"/>
              </a:spcBef>
              <a:spcAft>
                <a:spcPts val="1000"/>
              </a:spcAft>
              <a:buClr>
                <a:srgbClr val="FFFF00"/>
              </a:buClr>
            </a:pPr>
            <a:r>
              <a:rPr lang="en-US" dirty="0" smtClean="0">
                <a:solidFill>
                  <a:schemeClr val="bg1"/>
                </a:solidFill>
              </a:rPr>
              <a:t>It necessitates an avoidance of distractions</a:t>
            </a:r>
            <a:endParaRPr lang="en-US" dirty="0">
              <a:solidFill>
                <a:schemeClr val="bg1"/>
              </a:solidFill>
            </a:endParaRPr>
          </a:p>
          <a:p>
            <a:pPr lvl="1">
              <a:spcBef>
                <a:spcPts val="0"/>
              </a:spcBef>
              <a:spcAft>
                <a:spcPts val="1000"/>
              </a:spcAft>
              <a:buClr>
                <a:schemeClr val="bg1"/>
              </a:buClr>
            </a:pPr>
            <a:r>
              <a:rPr lang="en-US" dirty="0" smtClean="0">
                <a:solidFill>
                  <a:srgbClr val="FFFF66"/>
                </a:solidFill>
              </a:rPr>
              <a:t>Luke 8:14; Luke 21:34; Matthew 6:25-33 </a:t>
            </a:r>
            <a:r>
              <a:rPr lang="en-US" dirty="0" smtClean="0">
                <a:solidFill>
                  <a:srgbClr val="FFFF66"/>
                </a:solidFill>
                <a:sym typeface="Wingdings"/>
              </a:rPr>
              <a:t> Luke 12:29</a:t>
            </a:r>
            <a:endParaRPr lang="en-US" dirty="0" smtClean="0">
              <a:solidFill>
                <a:schemeClr val="bg1"/>
              </a:solidFill>
            </a:endParaRPr>
          </a:p>
          <a:p>
            <a:pPr>
              <a:spcBef>
                <a:spcPts val="0"/>
              </a:spcBef>
              <a:spcAft>
                <a:spcPts val="1000"/>
              </a:spcAft>
              <a:buClr>
                <a:srgbClr val="FFFF00"/>
              </a:buClr>
            </a:pPr>
            <a:r>
              <a:rPr lang="en-US" dirty="0" smtClean="0">
                <a:solidFill>
                  <a:schemeClr val="bg1"/>
                </a:solidFill>
              </a:rPr>
              <a:t>It calls for critical evaluation </a:t>
            </a:r>
            <a:r>
              <a:rPr lang="en-US" dirty="0">
                <a:solidFill>
                  <a:schemeClr val="bg1"/>
                </a:solidFill>
              </a:rPr>
              <a:t>of self</a:t>
            </a:r>
          </a:p>
          <a:p>
            <a:pPr lvl="1">
              <a:spcBef>
                <a:spcPts val="0"/>
              </a:spcBef>
              <a:spcAft>
                <a:spcPts val="1000"/>
              </a:spcAft>
              <a:buClr>
                <a:schemeClr val="bg1"/>
              </a:buClr>
            </a:pPr>
            <a:r>
              <a:rPr lang="en-US" dirty="0" smtClean="0">
                <a:solidFill>
                  <a:srgbClr val="FFFF66"/>
                </a:solidFill>
              </a:rPr>
              <a:t>Galatians 6:3-5; James 4:11-12; 2 Corinthians 13:5</a:t>
            </a:r>
            <a:endParaRPr lang="en-US" dirty="0" smtClean="0">
              <a:solidFill>
                <a:schemeClr val="bg1"/>
              </a:solidFill>
            </a:endParaRPr>
          </a:p>
          <a:p>
            <a:pPr>
              <a:spcBef>
                <a:spcPts val="0"/>
              </a:spcBef>
              <a:spcAft>
                <a:spcPts val="1000"/>
              </a:spcAft>
              <a:buClr>
                <a:srgbClr val="FFFF00"/>
              </a:buClr>
            </a:pPr>
            <a:r>
              <a:rPr lang="en-US" dirty="0" smtClean="0">
                <a:solidFill>
                  <a:schemeClr val="bg1"/>
                </a:solidFill>
              </a:rPr>
              <a:t>It requires a solitary focus on what is good &amp; lasting</a:t>
            </a:r>
            <a:endParaRPr lang="en-US" dirty="0">
              <a:solidFill>
                <a:schemeClr val="bg1"/>
              </a:solidFill>
            </a:endParaRPr>
          </a:p>
          <a:p>
            <a:pPr lvl="1">
              <a:spcBef>
                <a:spcPts val="0"/>
              </a:spcBef>
              <a:spcAft>
                <a:spcPts val="1000"/>
              </a:spcAft>
              <a:buClr>
                <a:schemeClr val="bg1"/>
              </a:buClr>
            </a:pPr>
            <a:r>
              <a:rPr lang="en-US" dirty="0" smtClean="0">
                <a:solidFill>
                  <a:srgbClr val="FFFF66"/>
                </a:solidFill>
              </a:rPr>
              <a:t>Matthew 6:24 </a:t>
            </a:r>
            <a:r>
              <a:rPr lang="en-US" dirty="0" smtClean="0">
                <a:solidFill>
                  <a:srgbClr val="FFFF66"/>
                </a:solidFill>
                <a:sym typeface="Wingdings"/>
              </a:rPr>
              <a:t> 6:33-34; Philippians 4:4-9; Psalm 27:4</a:t>
            </a:r>
            <a:endParaRPr lang="en-US" dirty="0">
              <a:solidFill>
                <a:srgbClr val="FFFF66"/>
              </a:solidFill>
            </a:endParaRPr>
          </a:p>
        </p:txBody>
      </p:sp>
    </p:spTree>
    <p:extLst>
      <p:ext uri="{BB962C8B-B14F-4D97-AF65-F5344CB8AC3E}">
        <p14:creationId xmlns:p14="http://schemas.microsoft.com/office/powerpoint/2010/main" val="2075464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4">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4">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4">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4">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4">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4">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4">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4">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4">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4">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4">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4">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4">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p:cTn id="63"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4">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4">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3" presetClass="entr" presetSubtype="528" fill="hold" grpId="0" nodeType="click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anim calcmode="lin" valueType="num">
                                      <p:cBhvr>
                                        <p:cTn id="71"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4">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4">
                                            <p:txEl>
                                              <p:pRg st="8" end="8"/>
                                            </p:txEl>
                                          </p:spTgt>
                                        </p:tgtEl>
                                        <p:attrNameLst>
                                          <p:attrName>ppt_x</p:attrName>
                                        </p:attrNameLst>
                                      </p:cBhvr>
                                      <p:tavLst>
                                        <p:tav tm="0">
                                          <p:val>
                                            <p:fltVal val="0.5"/>
                                          </p:val>
                                        </p:tav>
                                        <p:tav tm="100000">
                                          <p:val>
                                            <p:strVal val="#ppt_x"/>
                                          </p:val>
                                        </p:tav>
                                      </p:tavLst>
                                    </p:anim>
                                    <p:anim calcmode="lin" valueType="num">
                                      <p:cBhvr>
                                        <p:cTn id="74" dur="500" fill="hold"/>
                                        <p:tgtEl>
                                          <p:spTgt spid="4">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528" fill="hold" grpId="0" nodeType="clickEffect">
                                  <p:stCondLst>
                                    <p:cond delay="0"/>
                                  </p:stCondLst>
                                  <p:childTnLst>
                                    <p:set>
                                      <p:cBhvr>
                                        <p:cTn id="78" dur="1" fill="hold">
                                          <p:stCondLst>
                                            <p:cond delay="0"/>
                                          </p:stCondLst>
                                        </p:cTn>
                                        <p:tgtEl>
                                          <p:spTgt spid="4">
                                            <p:txEl>
                                              <p:pRg st="9" end="9"/>
                                            </p:txEl>
                                          </p:spTgt>
                                        </p:tgtEl>
                                        <p:attrNameLst>
                                          <p:attrName>style.visibility</p:attrName>
                                        </p:attrNameLst>
                                      </p:cBhvr>
                                      <p:to>
                                        <p:strVal val="visible"/>
                                      </p:to>
                                    </p:set>
                                    <p:anim calcmode="lin" valueType="num">
                                      <p:cBhvr>
                                        <p:cTn id="79"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4">
                                            <p:txEl>
                                              <p:pRg st="9" end="9"/>
                                            </p:txEl>
                                          </p:spTgt>
                                        </p:tgtEl>
                                        <p:attrNameLst>
                                          <p:attrName>ppt_x</p:attrName>
                                        </p:attrNameLst>
                                      </p:cBhvr>
                                      <p:tavLst>
                                        <p:tav tm="0">
                                          <p:val>
                                            <p:fltVal val="0.5"/>
                                          </p:val>
                                        </p:tav>
                                        <p:tav tm="100000">
                                          <p:val>
                                            <p:strVal val="#ppt_x"/>
                                          </p:val>
                                        </p:tav>
                                      </p:tavLst>
                                    </p:anim>
                                    <p:anim calcmode="lin" valueType="num">
                                      <p:cBhvr>
                                        <p:cTn id="82" dur="500" fill="hold"/>
                                        <p:tgtEl>
                                          <p:spTgt spid="4">
                                            <p:txEl>
                                              <p:pRg st="9" end="9"/>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b="1" dirty="0" smtClean="0">
                <a:solidFill>
                  <a:srgbClr val="FFFF00"/>
                </a:solidFill>
              </a:rPr>
              <a:t>Application to Us Being with Jesus</a:t>
            </a:r>
            <a:endParaRPr lang="en-US" b="1" dirty="0">
              <a:solidFill>
                <a:srgbClr val="FFFF00"/>
              </a:solidFill>
            </a:endParaRPr>
          </a:p>
        </p:txBody>
      </p:sp>
      <p:sp>
        <p:nvSpPr>
          <p:cNvPr id="3" name="Content Placeholder 2"/>
          <p:cNvSpPr>
            <a:spLocks noGrp="1"/>
          </p:cNvSpPr>
          <p:nvPr>
            <p:ph idx="1"/>
          </p:nvPr>
        </p:nvSpPr>
        <p:spPr>
          <a:xfrm>
            <a:off x="0" y="990600"/>
            <a:ext cx="9144000" cy="5867400"/>
          </a:xfrm>
        </p:spPr>
        <p:txBody>
          <a:bodyPr>
            <a:normAutofit/>
          </a:bodyPr>
          <a:lstStyle/>
          <a:p>
            <a:pPr>
              <a:spcBef>
                <a:spcPts val="0"/>
              </a:spcBef>
              <a:spcAft>
                <a:spcPts val="600"/>
              </a:spcAft>
              <a:buClr>
                <a:srgbClr val="FFFF00"/>
              </a:buClr>
            </a:pPr>
            <a:r>
              <a:rPr lang="en-US" dirty="0" smtClean="0">
                <a:solidFill>
                  <a:schemeClr val="bg1"/>
                </a:solidFill>
              </a:rPr>
              <a:t>We are not truly being with Jesus if…</a:t>
            </a: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have never welcomed Him into our </a:t>
            </a:r>
            <a:r>
              <a:rPr lang="en-US" i="1" dirty="0" smtClean="0">
                <a:solidFill>
                  <a:srgbClr val="FFFF66"/>
                </a:solidFill>
              </a:rPr>
              <a:t>life (initially obey)</a:t>
            </a:r>
            <a:endParaRPr lang="en-US" i="1" dirty="0" smtClean="0">
              <a:solidFill>
                <a:srgbClr val="FFFF66"/>
              </a:solidFill>
            </a:endParaRP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are not listening to all that He says </a:t>
            </a:r>
            <a:r>
              <a:rPr lang="en-US" i="1" dirty="0" smtClean="0">
                <a:solidFill>
                  <a:srgbClr val="FFFF66"/>
                </a:solidFill>
              </a:rPr>
              <a:t>through</a:t>
            </a:r>
            <a:r>
              <a:rPr lang="en-US" i="1" dirty="0" smtClean="0">
                <a:solidFill>
                  <a:srgbClr val="FFFF66"/>
                </a:solidFill>
              </a:rPr>
              <a:t> </a:t>
            </a:r>
            <a:r>
              <a:rPr lang="en-US" i="1" dirty="0" smtClean="0">
                <a:solidFill>
                  <a:srgbClr val="FFFF66"/>
                </a:solidFill>
              </a:rPr>
              <a:t>His word</a:t>
            </a: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are distracted by the cares of </a:t>
            </a:r>
            <a:r>
              <a:rPr lang="en-US" i="1" dirty="0" smtClean="0">
                <a:solidFill>
                  <a:srgbClr val="FFFF66"/>
                </a:solidFill>
              </a:rPr>
              <a:t>world (not inherent sin)</a:t>
            </a:r>
            <a:endParaRPr lang="en-US" i="1" dirty="0" smtClean="0">
              <a:solidFill>
                <a:srgbClr val="FFFF66"/>
              </a:solidFill>
            </a:endParaRP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are thinking the problem is with everyone else</a:t>
            </a:r>
          </a:p>
          <a:p>
            <a:pPr>
              <a:spcBef>
                <a:spcPts val="0"/>
              </a:spcBef>
              <a:spcAft>
                <a:spcPts val="600"/>
              </a:spcAft>
              <a:buClr>
                <a:srgbClr val="FFFF00"/>
              </a:buClr>
            </a:pPr>
            <a:r>
              <a:rPr lang="en-US" dirty="0" smtClean="0">
                <a:solidFill>
                  <a:schemeClr val="bg1"/>
                </a:solidFill>
              </a:rPr>
              <a:t>We can only truly be with Him if…</a:t>
            </a: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have </a:t>
            </a:r>
            <a:r>
              <a:rPr lang="en-US" i="1" dirty="0" smtClean="0">
                <a:solidFill>
                  <a:srgbClr val="FFFF66"/>
                </a:solidFill>
              </a:rPr>
              <a:t>initially obeyed </a:t>
            </a:r>
            <a:r>
              <a:rPr lang="en-US" i="1" dirty="0" smtClean="0">
                <a:solidFill>
                  <a:srgbClr val="FFFF66"/>
                </a:solidFill>
              </a:rPr>
              <a:t>the </a:t>
            </a:r>
            <a:r>
              <a:rPr lang="en-US" i="1" dirty="0" smtClean="0">
                <a:solidFill>
                  <a:srgbClr val="FFFF66"/>
                </a:solidFill>
              </a:rPr>
              <a:t>gospel of Christ</a:t>
            </a:r>
            <a:endParaRPr lang="en-US" i="1" dirty="0" smtClean="0">
              <a:solidFill>
                <a:srgbClr val="FFFF66"/>
              </a:solidFill>
            </a:endParaRP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are continuing to hear Him &amp; obey His word</a:t>
            </a: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are constantly examining ourselves to detect faults</a:t>
            </a:r>
          </a:p>
          <a:p>
            <a:pPr lvl="1">
              <a:spcBef>
                <a:spcPts val="0"/>
              </a:spcBef>
              <a:spcAft>
                <a:spcPts val="600"/>
              </a:spcAft>
              <a:buClr>
                <a:schemeClr val="bg1"/>
              </a:buClr>
            </a:pPr>
            <a:r>
              <a:rPr lang="en-US" i="1" dirty="0">
                <a:solidFill>
                  <a:srgbClr val="FFFF66"/>
                </a:solidFill>
              </a:rPr>
              <a:t>w</a:t>
            </a:r>
            <a:r>
              <a:rPr lang="en-US" i="1" dirty="0" smtClean="0">
                <a:solidFill>
                  <a:srgbClr val="FFFF66"/>
                </a:solidFill>
              </a:rPr>
              <a:t>e have solitary focus on spiritual </a:t>
            </a:r>
            <a:r>
              <a:rPr lang="en-US" i="1" dirty="0" smtClean="0">
                <a:solidFill>
                  <a:srgbClr val="FFFF66"/>
                </a:solidFill>
              </a:rPr>
              <a:t>things, not carnal</a:t>
            </a:r>
            <a:endParaRPr lang="en-US" i="1" dirty="0" smtClean="0">
              <a:solidFill>
                <a:srgbClr val="FFFF66"/>
              </a:solidFill>
            </a:endParaRPr>
          </a:p>
          <a:p>
            <a:pPr>
              <a:spcBef>
                <a:spcPts val="0"/>
              </a:spcBef>
              <a:spcAft>
                <a:spcPts val="600"/>
              </a:spcAft>
              <a:buClr>
                <a:srgbClr val="FFFF00"/>
              </a:buClr>
            </a:pPr>
            <a:r>
              <a:rPr lang="en-US" dirty="0" smtClean="0">
                <a:solidFill>
                  <a:schemeClr val="bg1"/>
                </a:solidFill>
              </a:rPr>
              <a:t>Have</a:t>
            </a:r>
            <a:r>
              <a:rPr lang="en-US" sz="2800" dirty="0" smtClean="0">
                <a:solidFill>
                  <a:schemeClr val="bg1"/>
                </a:solidFill>
              </a:rPr>
              <a:t> </a:t>
            </a:r>
            <a:r>
              <a:rPr lang="en-US" dirty="0" smtClean="0">
                <a:solidFill>
                  <a:schemeClr val="bg1"/>
                </a:solidFill>
              </a:rPr>
              <a:t>we</a:t>
            </a:r>
            <a:r>
              <a:rPr lang="en-US" sz="2800" dirty="0" smtClean="0">
                <a:solidFill>
                  <a:schemeClr val="bg1"/>
                </a:solidFill>
              </a:rPr>
              <a:t> </a:t>
            </a:r>
            <a:r>
              <a:rPr lang="en-US" dirty="0" smtClean="0">
                <a:solidFill>
                  <a:schemeClr val="bg1"/>
                </a:solidFill>
              </a:rPr>
              <a:t>chosen</a:t>
            </a:r>
            <a:r>
              <a:rPr lang="en-US" sz="2800" dirty="0" smtClean="0">
                <a:solidFill>
                  <a:schemeClr val="bg1"/>
                </a:solidFill>
              </a:rPr>
              <a:t> </a:t>
            </a:r>
            <a:r>
              <a:rPr lang="en-US" dirty="0" smtClean="0">
                <a:solidFill>
                  <a:schemeClr val="bg1"/>
                </a:solidFill>
              </a:rPr>
              <a:t>that</a:t>
            </a:r>
            <a:r>
              <a:rPr lang="en-US" sz="2800" dirty="0" smtClean="0">
                <a:solidFill>
                  <a:schemeClr val="bg1"/>
                </a:solidFill>
              </a:rPr>
              <a:t> </a:t>
            </a:r>
            <a:r>
              <a:rPr lang="en-US" dirty="0" smtClean="0">
                <a:solidFill>
                  <a:schemeClr val="bg1"/>
                </a:solidFill>
              </a:rPr>
              <a:t>good</a:t>
            </a:r>
            <a:r>
              <a:rPr lang="en-US" sz="2800" dirty="0" smtClean="0">
                <a:solidFill>
                  <a:schemeClr val="bg1"/>
                </a:solidFill>
              </a:rPr>
              <a:t> </a:t>
            </a:r>
            <a:r>
              <a:rPr lang="en-US" dirty="0" smtClean="0">
                <a:solidFill>
                  <a:schemeClr val="bg1"/>
                </a:solidFill>
              </a:rPr>
              <a:t>part,</a:t>
            </a:r>
            <a:r>
              <a:rPr lang="en-US" sz="2800" dirty="0" smtClean="0">
                <a:solidFill>
                  <a:schemeClr val="bg1"/>
                </a:solidFill>
              </a:rPr>
              <a:t> </a:t>
            </a:r>
            <a:r>
              <a:rPr lang="en-US" dirty="0" smtClean="0">
                <a:solidFill>
                  <a:schemeClr val="bg1"/>
                </a:solidFill>
              </a:rPr>
              <a:t>can’t be</a:t>
            </a:r>
            <a:r>
              <a:rPr lang="en-US" sz="2800" dirty="0" smtClean="0">
                <a:solidFill>
                  <a:schemeClr val="bg1"/>
                </a:solidFill>
              </a:rPr>
              <a:t> </a:t>
            </a:r>
            <a:r>
              <a:rPr lang="en-US" dirty="0" smtClean="0">
                <a:solidFill>
                  <a:schemeClr val="bg1"/>
                </a:solidFill>
              </a:rPr>
              <a:t>taken</a:t>
            </a:r>
            <a:r>
              <a:rPr lang="en-US" sz="2800" dirty="0" smtClean="0">
                <a:solidFill>
                  <a:schemeClr val="bg1"/>
                </a:solidFill>
              </a:rPr>
              <a:t> </a:t>
            </a:r>
            <a:r>
              <a:rPr lang="en-US" dirty="0" smtClean="0">
                <a:solidFill>
                  <a:schemeClr val="bg1"/>
                </a:solidFill>
              </a:rPr>
              <a:t>away?</a:t>
            </a:r>
            <a:endParaRPr lang="en-US" dirty="0">
              <a:solidFill>
                <a:schemeClr val="bg1"/>
              </a:solidFill>
            </a:endParaRPr>
          </a:p>
        </p:txBody>
      </p:sp>
    </p:spTree>
    <p:extLst>
      <p:ext uri="{BB962C8B-B14F-4D97-AF65-F5344CB8AC3E}">
        <p14:creationId xmlns:p14="http://schemas.microsoft.com/office/powerpoint/2010/main" val="2094442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TotalTime>
  <Words>365</Words>
  <Application>Microsoft Macintosh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Being with Jesus: A Case Study of Mary &amp; Martha</vt:lpstr>
      <vt:lpstr>Luke 10:38-42</vt:lpstr>
      <vt:lpstr>Actions of Mary &amp; Martha</vt:lpstr>
      <vt:lpstr>Both were with Jesus, but…</vt:lpstr>
      <vt:lpstr>Being with Jesus the Truly Good Way </vt:lpstr>
      <vt:lpstr>Application to Us Being with Jesus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21</cp:revision>
  <dcterms:created xsi:type="dcterms:W3CDTF">2017-02-11T14:18:26Z</dcterms:created>
  <dcterms:modified xsi:type="dcterms:W3CDTF">2017-06-04T12:39:34Z</dcterms:modified>
</cp:coreProperties>
</file>