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0" r:id="rId3"/>
    <p:sldId id="268" r:id="rId4"/>
    <p:sldId id="269" r:id="rId5"/>
    <p:sldId id="263" r:id="rId6"/>
    <p:sldId id="266" r:id="rId7"/>
    <p:sldId id="270" r:id="rId8"/>
    <p:sldId id="272" r:id="rId9"/>
    <p:sldId id="276" r:id="rId10"/>
    <p:sldId id="284" r:id="rId11"/>
    <p:sldId id="285" r:id="rId12"/>
    <p:sldId id="286" r:id="rId13"/>
    <p:sldId id="287" r:id="rId14"/>
    <p:sldId id="288" r:id="rId15"/>
    <p:sldId id="289" r:id="rId16"/>
    <p:sldId id="290" r:id="rId17"/>
    <p:sldId id="291" r:id="rId18"/>
    <p:sldId id="292" r:id="rId19"/>
    <p:sldId id="318" r:id="rId20"/>
    <p:sldId id="293" r:id="rId21"/>
    <p:sldId id="307" r:id="rId22"/>
    <p:sldId id="308" r:id="rId23"/>
    <p:sldId id="309" r:id="rId24"/>
    <p:sldId id="310" r:id="rId25"/>
    <p:sldId id="311" r:id="rId26"/>
    <p:sldId id="312" r:id="rId27"/>
    <p:sldId id="317" r:id="rId28"/>
    <p:sldId id="294" r:id="rId29"/>
    <p:sldId id="300" r:id="rId30"/>
    <p:sldId id="301" r:id="rId31"/>
    <p:sldId id="302" r:id="rId32"/>
    <p:sldId id="303" r:id="rId33"/>
    <p:sldId id="304" r:id="rId34"/>
    <p:sldId id="305" r:id="rId35"/>
    <p:sldId id="306" r:id="rId36"/>
    <p:sldId id="316" r:id="rId37"/>
    <p:sldId id="315" r:id="rId38"/>
    <p:sldId id="319" r:id="rId39"/>
    <p:sldId id="320" r:id="rId40"/>
    <p:sldId id="321" r:id="rId41"/>
    <p:sldId id="322" r:id="rId42"/>
    <p:sldId id="323" r:id="rId43"/>
    <p:sldId id="314" r:id="rId44"/>
    <p:sldId id="295" r:id="rId45"/>
    <p:sldId id="296" r:id="rId46"/>
    <p:sldId id="297" r:id="rId47"/>
    <p:sldId id="299" r:id="rId48"/>
    <p:sldId id="298" r:id="rId49"/>
    <p:sldId id="31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FF"/>
    <a:srgbClr val="460000"/>
    <a:srgbClr val="800000"/>
    <a:srgbClr val="1F3E00"/>
    <a:srgbClr val="336600"/>
    <a:srgbClr val="002600"/>
    <a:srgbClr val="003300"/>
    <a:srgbClr val="381850"/>
    <a:srgbClr val="0916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autoAdjust="0"/>
    <p:restoredTop sz="99606" autoAdjust="0"/>
  </p:normalViewPr>
  <p:slideViewPr>
    <p:cSldViewPr>
      <p:cViewPr varScale="1">
        <p:scale>
          <a:sx n="98" d="100"/>
          <a:sy n="98" d="100"/>
        </p:scale>
        <p:origin x="-968" y="-112"/>
      </p:cViewPr>
      <p:guideLst>
        <p:guide orient="horz" pos="2160"/>
        <p:guide pos="2880"/>
      </p:guideLst>
    </p:cSldViewPr>
  </p:slideViewPr>
  <p:outlineViewPr>
    <p:cViewPr>
      <p:scale>
        <a:sx n="33" d="100"/>
        <a:sy n="33" d="100"/>
      </p:scale>
      <p:origin x="0" y="163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3/24/18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3/24/18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3/24/18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3/24/18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3/24/18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3/24/18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50000">
              <a:schemeClr val="tx2">
                <a:lumMod val="50000"/>
              </a:schemeClr>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3/24/18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276600"/>
            <a:ext cx="9144000" cy="2743199"/>
          </a:xfrm>
        </p:spPr>
        <p:txBody>
          <a:bodyPr>
            <a:noAutofit/>
          </a:bodyPr>
          <a:lstStyle/>
          <a:p>
            <a:pPr>
              <a:lnSpc>
                <a:spcPct val="90000"/>
              </a:lnSpc>
            </a:pPr>
            <a:r>
              <a:rPr lang="en-US" sz="8800" b="1" dirty="0" smtClean="0">
                <a:solidFill>
                  <a:srgbClr val="FFFF00"/>
                </a:solidFill>
                <a:effectLst>
                  <a:outerShdw blurRad="50800" dist="38100" dir="2700000" algn="tl" rotWithShape="0">
                    <a:schemeClr val="tx1">
                      <a:alpha val="43000"/>
                    </a:schemeClr>
                  </a:outerShdw>
                </a:effectLst>
              </a:rPr>
              <a:t>Holiness:</a:t>
            </a:r>
            <a:br>
              <a:rPr lang="en-US" sz="8800" b="1" dirty="0" smtClean="0">
                <a:solidFill>
                  <a:srgbClr val="FFFF00"/>
                </a:solidFill>
                <a:effectLst>
                  <a:outerShdw blurRad="50800" dist="38100" dir="2700000" algn="tl" rotWithShape="0">
                    <a:schemeClr val="tx1">
                      <a:alpha val="43000"/>
                    </a:schemeClr>
                  </a:outerShdw>
                </a:effectLst>
              </a:rPr>
            </a:br>
            <a:r>
              <a:rPr lang="en-US" sz="7200" b="1" i="1" dirty="0" smtClean="0">
                <a:solidFill>
                  <a:srgbClr val="FFFF66"/>
                </a:solidFill>
                <a:effectLst>
                  <a:outerShdw blurRad="50800" dist="38100" dir="2700000" algn="tl" rotWithShape="0">
                    <a:schemeClr val="tx1">
                      <a:alpha val="43000"/>
                    </a:schemeClr>
                  </a:outerShdw>
                </a:effectLst>
              </a:rPr>
              <a:t>Applied in N.T.</a:t>
            </a:r>
            <a:endParaRPr lang="en-US" sz="7200" b="1" i="1" dirty="0">
              <a:solidFill>
                <a:srgbClr val="FFFF66"/>
              </a:solidFill>
              <a:effectLst>
                <a:outerShdw blurRad="50800" dist="38100" dir="2700000" algn="tl" rotWithShape="0">
                  <a:schemeClr val="tx1">
                    <a:alpha val="43000"/>
                  </a:schemeClr>
                </a:outerShdw>
              </a:effectLst>
            </a:endParaRPr>
          </a:p>
        </p:txBody>
      </p:sp>
      <p:sp>
        <p:nvSpPr>
          <p:cNvPr id="3" name="Subtitle 2"/>
          <p:cNvSpPr>
            <a:spLocks noGrp="1"/>
          </p:cNvSpPr>
          <p:nvPr>
            <p:ph type="subTitle" idx="1"/>
          </p:nvPr>
        </p:nvSpPr>
        <p:spPr>
          <a:xfrm>
            <a:off x="1371600" y="5867400"/>
            <a:ext cx="6400800" cy="1066800"/>
          </a:xfrm>
        </p:spPr>
        <p:txBody>
          <a:bodyPr anchor="t">
            <a:normAutofit/>
          </a:bodyPr>
          <a:lstStyle/>
          <a:p>
            <a:r>
              <a:rPr lang="en-US" sz="5200" b="1" i="1" dirty="0" smtClean="0">
                <a:solidFill>
                  <a:schemeClr val="bg1"/>
                </a:solidFill>
                <a:effectLst>
                  <a:outerShdw blurRad="50800" dist="38100" dir="2700000" algn="tl" rotWithShape="0">
                    <a:schemeClr val="tx1">
                      <a:alpha val="43000"/>
                    </a:schemeClr>
                  </a:outerShdw>
                </a:effectLst>
              </a:rPr>
              <a:t>Ephesians 4:17-24</a:t>
            </a:r>
          </a:p>
        </p:txBody>
      </p:sp>
      <p:pic>
        <p:nvPicPr>
          <p:cNvPr id="6" name="Picture 5" descr="Holiness 07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81400"/>
          </a:xfrm>
          <a:prstGeom prst="rect">
            <a:avLst/>
          </a:prstGeom>
        </p:spPr>
      </p:pic>
    </p:spTree>
    <p:extLst>
      <p:ext uri="{BB962C8B-B14F-4D97-AF65-F5344CB8AC3E}">
        <p14:creationId xmlns:p14="http://schemas.microsoft.com/office/powerpoint/2010/main" val="5037292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Ephesians 4:17-24</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152400" y="700057"/>
            <a:ext cx="8991600" cy="6124754"/>
          </a:xfrm>
          <a:prstGeom prst="rect">
            <a:avLst/>
          </a:prstGeom>
        </p:spPr>
        <p:txBody>
          <a:bodyPr wrap="square">
            <a:spAutoFit/>
          </a:bodyPr>
          <a:lstStyle/>
          <a:p>
            <a:r>
              <a:rPr lang="en-US" sz="2800" b="1" baseline="30000" dirty="0" smtClean="0">
                <a:solidFill>
                  <a:srgbClr val="FFFFFF"/>
                </a:solidFill>
                <a:latin typeface="Times New Roman"/>
                <a:cs typeface="Times New Roman"/>
              </a:rPr>
              <a:t>17</a:t>
            </a:r>
            <a:r>
              <a:rPr lang="en-US" sz="2800" b="1" baseline="30000" dirty="0">
                <a:solidFill>
                  <a:srgbClr val="FFFFFF"/>
                </a:solidFill>
                <a:latin typeface="Times New Roman"/>
                <a:cs typeface="Times New Roman"/>
              </a:rPr>
              <a:t> </a:t>
            </a:r>
            <a:r>
              <a:rPr lang="en-US" sz="2800" dirty="0">
                <a:solidFill>
                  <a:srgbClr val="FFFF66"/>
                </a:solidFill>
                <a:latin typeface="Times New Roman"/>
                <a:cs typeface="Times New Roman"/>
              </a:rPr>
              <a:t>This I say, therefore, and testify in the Lord, that you should no longer walk as the rest of the Gentiles walk, in the futility of their mind,</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18 </a:t>
            </a:r>
            <a:r>
              <a:rPr lang="en-US" sz="2800" dirty="0">
                <a:solidFill>
                  <a:srgbClr val="FFFFFF"/>
                </a:solidFill>
                <a:latin typeface="Times New Roman"/>
                <a:cs typeface="Times New Roman"/>
              </a:rPr>
              <a:t>having their </a:t>
            </a:r>
            <a:r>
              <a:rPr lang="en-US" sz="2800" dirty="0" smtClean="0">
                <a:solidFill>
                  <a:srgbClr val="FFFFFF"/>
                </a:solidFill>
                <a:latin typeface="Times New Roman"/>
                <a:cs typeface="Times New Roman"/>
              </a:rPr>
              <a:t>understanding </a:t>
            </a:r>
            <a:r>
              <a:rPr lang="en-US" sz="2800" dirty="0">
                <a:solidFill>
                  <a:srgbClr val="FFFFFF"/>
                </a:solidFill>
                <a:latin typeface="Times New Roman"/>
                <a:cs typeface="Times New Roman"/>
              </a:rPr>
              <a:t>darkened, being alienated from the life of God, because of </a:t>
            </a:r>
            <a:r>
              <a:rPr lang="en-US" sz="2800" dirty="0" smtClean="0">
                <a:solidFill>
                  <a:srgbClr val="FFFFFF"/>
                </a:solidFill>
                <a:latin typeface="Times New Roman"/>
                <a:cs typeface="Times New Roman"/>
              </a:rPr>
              <a:t>the </a:t>
            </a:r>
            <a:r>
              <a:rPr lang="en-US" sz="2800" dirty="0">
                <a:solidFill>
                  <a:srgbClr val="FFFFFF"/>
                </a:solidFill>
                <a:latin typeface="Times New Roman"/>
                <a:cs typeface="Times New Roman"/>
              </a:rPr>
              <a:t>ignorance that is in them, because of the blindness of their heart; </a:t>
            </a:r>
            <a:r>
              <a:rPr lang="en-US" sz="2800" b="1" baseline="30000" dirty="0">
                <a:solidFill>
                  <a:srgbClr val="FFFFFF"/>
                </a:solidFill>
                <a:latin typeface="Times New Roman"/>
                <a:cs typeface="Times New Roman"/>
              </a:rPr>
              <a:t>19 </a:t>
            </a:r>
            <a:r>
              <a:rPr lang="en-US" sz="2800" dirty="0">
                <a:solidFill>
                  <a:srgbClr val="FFFFFF"/>
                </a:solidFill>
                <a:latin typeface="Times New Roman"/>
                <a:cs typeface="Times New Roman"/>
              </a:rPr>
              <a:t>who, being past feeling, have given themselves over to lewdness, to work all uncleanness with greediness. </a:t>
            </a:r>
            <a:r>
              <a:rPr lang="en-US" sz="2800" b="1" baseline="30000" dirty="0">
                <a:solidFill>
                  <a:srgbClr val="FFFFFF"/>
                </a:solidFill>
                <a:latin typeface="Times New Roman"/>
                <a:cs typeface="Times New Roman"/>
              </a:rPr>
              <a:t>20 </a:t>
            </a:r>
            <a:r>
              <a:rPr lang="en-US" sz="2800" dirty="0">
                <a:solidFill>
                  <a:srgbClr val="FFFFFF"/>
                </a:solidFill>
                <a:latin typeface="Times New Roman"/>
                <a:cs typeface="Times New Roman"/>
              </a:rPr>
              <a:t>But you have not so learned Christ, </a:t>
            </a:r>
            <a:r>
              <a:rPr lang="en-US" sz="2800" b="1" baseline="30000" dirty="0">
                <a:solidFill>
                  <a:srgbClr val="FFFFFF"/>
                </a:solidFill>
                <a:latin typeface="Times New Roman"/>
                <a:cs typeface="Times New Roman"/>
              </a:rPr>
              <a:t>21 </a:t>
            </a:r>
            <a:r>
              <a:rPr lang="en-US" sz="2800" dirty="0">
                <a:solidFill>
                  <a:srgbClr val="FFFFFF"/>
                </a:solidFill>
                <a:latin typeface="Times New Roman"/>
                <a:cs typeface="Times New Roman"/>
              </a:rPr>
              <a:t>if indeed you have heard Him and have been taught by Him, as the truth is </a:t>
            </a:r>
            <a:r>
              <a:rPr lang="en-US" sz="2800" dirty="0" smtClean="0">
                <a:solidFill>
                  <a:srgbClr val="FFFFFF"/>
                </a:solidFill>
                <a:latin typeface="Times New Roman"/>
                <a:cs typeface="Times New Roman"/>
              </a:rPr>
              <a:t>in Jesus: </a:t>
            </a:r>
            <a:r>
              <a:rPr lang="en-US" sz="2800" b="1" baseline="30000" dirty="0" smtClean="0">
                <a:solidFill>
                  <a:srgbClr val="FFFFFF"/>
                </a:solidFill>
                <a:latin typeface="Times New Roman"/>
                <a:cs typeface="Times New Roman"/>
              </a:rPr>
              <a:t>22</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that you put off, concerning your former conduct, the old man which grows corrupt according to the </a:t>
            </a:r>
            <a:r>
              <a:rPr lang="en-US" sz="2800" dirty="0" smtClean="0">
                <a:solidFill>
                  <a:srgbClr val="FFFFFF"/>
                </a:solidFill>
                <a:latin typeface="Times New Roman"/>
                <a:cs typeface="Times New Roman"/>
              </a:rPr>
              <a:t>deceitful lusts, </a:t>
            </a:r>
            <a:r>
              <a:rPr lang="en-US" sz="2800" b="1" baseline="30000" dirty="0" smtClean="0">
                <a:solidFill>
                  <a:srgbClr val="FFFFFF"/>
                </a:solidFill>
                <a:latin typeface="Times New Roman"/>
                <a:cs typeface="Times New Roman"/>
              </a:rPr>
              <a:t>23</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and be renewed in the spirit of your mind, </a:t>
            </a:r>
            <a:r>
              <a:rPr lang="en-US" sz="2800" b="1" baseline="30000" dirty="0">
                <a:solidFill>
                  <a:srgbClr val="FFFFFF"/>
                </a:solidFill>
                <a:latin typeface="Times New Roman"/>
                <a:cs typeface="Times New Roman"/>
              </a:rPr>
              <a:t>24 </a:t>
            </a:r>
            <a:r>
              <a:rPr lang="en-US" sz="2800" dirty="0">
                <a:solidFill>
                  <a:srgbClr val="FFFFFF"/>
                </a:solidFill>
                <a:latin typeface="Times New Roman"/>
                <a:cs typeface="Times New Roman"/>
              </a:rPr>
              <a:t>and that you put on the new man which was created according to God, in </a:t>
            </a:r>
            <a:r>
              <a:rPr lang="en-US" sz="2800" dirty="0" smtClean="0">
                <a:solidFill>
                  <a:srgbClr val="FFFFFF"/>
                </a:solidFill>
                <a:latin typeface="Times New Roman"/>
                <a:cs typeface="Times New Roman"/>
              </a:rPr>
              <a:t>[</a:t>
            </a:r>
            <a:r>
              <a:rPr lang="en-US" sz="2600" dirty="0" smtClean="0">
                <a:solidFill>
                  <a:schemeClr val="bg1"/>
                </a:solidFill>
                <a:latin typeface="Times New Roman"/>
                <a:cs typeface="Times New Roman"/>
              </a:rPr>
              <a:t>righteousness and holiness of truth</a:t>
            </a:r>
            <a:r>
              <a:rPr lang="en-US" sz="2800" dirty="0" smtClean="0">
                <a:solidFill>
                  <a:srgbClr val="FFFFFF"/>
                </a:solidFill>
                <a:latin typeface="Times New Roman"/>
                <a:cs typeface="Times New Roman"/>
              </a:rPr>
              <a:t>].</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14340692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Ephesians 4:17-24</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152400" y="700057"/>
            <a:ext cx="8991600" cy="6124754"/>
          </a:xfrm>
          <a:prstGeom prst="rect">
            <a:avLst/>
          </a:prstGeom>
        </p:spPr>
        <p:txBody>
          <a:bodyPr wrap="square">
            <a:spAutoFit/>
          </a:bodyPr>
          <a:lstStyle/>
          <a:p>
            <a:r>
              <a:rPr lang="en-US" sz="2800" b="1" baseline="30000" dirty="0" smtClean="0">
                <a:solidFill>
                  <a:srgbClr val="FFFFFF"/>
                </a:solidFill>
                <a:latin typeface="Times New Roman"/>
                <a:cs typeface="Times New Roman"/>
              </a:rPr>
              <a:t>17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This I say, therefore, and testify in the Lord, that you should no longer walk as the rest of the Gentiles walk, in the futility of their mind, </a:t>
            </a:r>
            <a:r>
              <a:rPr lang="en-US" sz="2800" b="1" baseline="30000" dirty="0">
                <a:solidFill>
                  <a:srgbClr val="FFFFFF"/>
                </a:solidFill>
                <a:latin typeface="Times New Roman"/>
                <a:cs typeface="Times New Roman"/>
              </a:rPr>
              <a:t>18 </a:t>
            </a:r>
            <a:r>
              <a:rPr lang="en-US" sz="2800" dirty="0">
                <a:solidFill>
                  <a:srgbClr val="FFFF66"/>
                </a:solidFill>
                <a:latin typeface="Times New Roman"/>
                <a:cs typeface="Times New Roman"/>
              </a:rPr>
              <a:t>having their </a:t>
            </a:r>
            <a:r>
              <a:rPr lang="en-US" sz="2800" dirty="0" smtClean="0">
                <a:solidFill>
                  <a:srgbClr val="FFFF66"/>
                </a:solidFill>
                <a:latin typeface="Times New Roman"/>
                <a:cs typeface="Times New Roman"/>
              </a:rPr>
              <a:t>understanding </a:t>
            </a:r>
            <a:r>
              <a:rPr lang="en-US" sz="2800" dirty="0">
                <a:solidFill>
                  <a:srgbClr val="FFFF66"/>
                </a:solidFill>
                <a:latin typeface="Times New Roman"/>
                <a:cs typeface="Times New Roman"/>
              </a:rPr>
              <a:t>darkened, being alienated from the life of God, because of </a:t>
            </a:r>
            <a:r>
              <a:rPr lang="en-US" sz="2800" dirty="0" smtClean="0">
                <a:solidFill>
                  <a:srgbClr val="FFFF66"/>
                </a:solidFill>
                <a:latin typeface="Times New Roman"/>
                <a:cs typeface="Times New Roman"/>
              </a:rPr>
              <a:t>the </a:t>
            </a:r>
            <a:r>
              <a:rPr lang="en-US" sz="2800" dirty="0">
                <a:solidFill>
                  <a:srgbClr val="FFFF66"/>
                </a:solidFill>
                <a:latin typeface="Times New Roman"/>
                <a:cs typeface="Times New Roman"/>
              </a:rPr>
              <a:t>ignorance that is in them, because of the blindness of their heart;</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19 </a:t>
            </a:r>
            <a:r>
              <a:rPr lang="en-US" sz="2800" dirty="0">
                <a:solidFill>
                  <a:srgbClr val="FFFFFF"/>
                </a:solidFill>
                <a:latin typeface="Times New Roman"/>
                <a:cs typeface="Times New Roman"/>
              </a:rPr>
              <a:t>who, being past feeling, have given themselves over to lewdness, to work all uncleanness with greediness. </a:t>
            </a:r>
            <a:r>
              <a:rPr lang="en-US" sz="2800" b="1" baseline="30000" dirty="0">
                <a:solidFill>
                  <a:srgbClr val="FFFFFF"/>
                </a:solidFill>
                <a:latin typeface="Times New Roman"/>
                <a:cs typeface="Times New Roman"/>
              </a:rPr>
              <a:t>20 </a:t>
            </a:r>
            <a:r>
              <a:rPr lang="en-US" sz="2800" dirty="0">
                <a:solidFill>
                  <a:srgbClr val="FFFFFF"/>
                </a:solidFill>
                <a:latin typeface="Times New Roman"/>
                <a:cs typeface="Times New Roman"/>
              </a:rPr>
              <a:t>But you have not so learned Christ, </a:t>
            </a:r>
            <a:r>
              <a:rPr lang="en-US" sz="2800" b="1" baseline="30000" dirty="0">
                <a:solidFill>
                  <a:srgbClr val="FFFFFF"/>
                </a:solidFill>
                <a:latin typeface="Times New Roman"/>
                <a:cs typeface="Times New Roman"/>
              </a:rPr>
              <a:t>21 </a:t>
            </a:r>
            <a:r>
              <a:rPr lang="en-US" sz="2800" dirty="0">
                <a:solidFill>
                  <a:srgbClr val="FFFFFF"/>
                </a:solidFill>
                <a:latin typeface="Times New Roman"/>
                <a:cs typeface="Times New Roman"/>
              </a:rPr>
              <a:t>if indeed you have heard Him and have been taught by Him, as the truth is </a:t>
            </a:r>
            <a:r>
              <a:rPr lang="en-US" sz="2800" dirty="0" smtClean="0">
                <a:solidFill>
                  <a:srgbClr val="FFFFFF"/>
                </a:solidFill>
                <a:latin typeface="Times New Roman"/>
                <a:cs typeface="Times New Roman"/>
              </a:rPr>
              <a:t>in Jesus: </a:t>
            </a:r>
            <a:r>
              <a:rPr lang="en-US" sz="2800" b="1" baseline="30000" dirty="0" smtClean="0">
                <a:solidFill>
                  <a:srgbClr val="FFFFFF"/>
                </a:solidFill>
                <a:latin typeface="Times New Roman"/>
                <a:cs typeface="Times New Roman"/>
              </a:rPr>
              <a:t>22</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that you put off, concerning your former conduct, the old man which grows corrupt according to the </a:t>
            </a:r>
            <a:r>
              <a:rPr lang="en-US" sz="2800" dirty="0" smtClean="0">
                <a:solidFill>
                  <a:srgbClr val="FFFFFF"/>
                </a:solidFill>
                <a:latin typeface="Times New Roman"/>
                <a:cs typeface="Times New Roman"/>
              </a:rPr>
              <a:t>deceitful lusts, </a:t>
            </a:r>
            <a:r>
              <a:rPr lang="en-US" sz="2800" b="1" baseline="30000" dirty="0" smtClean="0">
                <a:solidFill>
                  <a:srgbClr val="FFFFFF"/>
                </a:solidFill>
                <a:latin typeface="Times New Roman"/>
                <a:cs typeface="Times New Roman"/>
              </a:rPr>
              <a:t>23</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and be renewed in the spirit of your mind, </a:t>
            </a:r>
            <a:r>
              <a:rPr lang="en-US" sz="2800" b="1" baseline="30000" dirty="0">
                <a:solidFill>
                  <a:srgbClr val="FFFFFF"/>
                </a:solidFill>
                <a:latin typeface="Times New Roman"/>
                <a:cs typeface="Times New Roman"/>
              </a:rPr>
              <a:t>24 </a:t>
            </a:r>
            <a:r>
              <a:rPr lang="en-US" sz="2800" dirty="0">
                <a:solidFill>
                  <a:srgbClr val="FFFFFF"/>
                </a:solidFill>
                <a:latin typeface="Times New Roman"/>
                <a:cs typeface="Times New Roman"/>
              </a:rPr>
              <a:t>and that you put on the new man which was created according to God, in </a:t>
            </a:r>
            <a:r>
              <a:rPr lang="en-US" sz="2800" dirty="0" smtClean="0">
                <a:solidFill>
                  <a:srgbClr val="FFFFFF"/>
                </a:solidFill>
                <a:latin typeface="Times New Roman"/>
                <a:cs typeface="Times New Roman"/>
              </a:rPr>
              <a:t>[</a:t>
            </a:r>
            <a:r>
              <a:rPr lang="en-US" sz="2600" dirty="0" smtClean="0">
                <a:solidFill>
                  <a:schemeClr val="bg1"/>
                </a:solidFill>
                <a:latin typeface="Times New Roman"/>
                <a:cs typeface="Times New Roman"/>
              </a:rPr>
              <a:t>righteousness and holiness of truth</a:t>
            </a:r>
            <a:r>
              <a:rPr lang="en-US" sz="2800" dirty="0" smtClean="0">
                <a:solidFill>
                  <a:srgbClr val="FFFFFF"/>
                </a:solidFill>
                <a:latin typeface="Times New Roman"/>
                <a:cs typeface="Times New Roman"/>
              </a:rPr>
              <a:t>].</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40787353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Ephesians 4:17-24</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152400" y="700057"/>
            <a:ext cx="8991600" cy="6124754"/>
          </a:xfrm>
          <a:prstGeom prst="rect">
            <a:avLst/>
          </a:prstGeom>
        </p:spPr>
        <p:txBody>
          <a:bodyPr wrap="square">
            <a:spAutoFit/>
          </a:bodyPr>
          <a:lstStyle/>
          <a:p>
            <a:r>
              <a:rPr lang="en-US" sz="2800" b="1" baseline="30000" dirty="0" smtClean="0">
                <a:solidFill>
                  <a:srgbClr val="FFFFFF"/>
                </a:solidFill>
                <a:latin typeface="Times New Roman"/>
                <a:cs typeface="Times New Roman"/>
              </a:rPr>
              <a:t>17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This I say, therefore, and testify in the Lord, that you should no longer walk as the rest of the Gentiles walk, in the futility of their mind, </a:t>
            </a:r>
            <a:r>
              <a:rPr lang="en-US" sz="2800" b="1" baseline="30000" dirty="0">
                <a:solidFill>
                  <a:srgbClr val="FFFFFF"/>
                </a:solidFill>
                <a:latin typeface="Times New Roman"/>
                <a:cs typeface="Times New Roman"/>
              </a:rPr>
              <a:t>18 </a:t>
            </a:r>
            <a:r>
              <a:rPr lang="en-US" sz="2800" dirty="0">
                <a:solidFill>
                  <a:srgbClr val="FFFFFF"/>
                </a:solidFill>
                <a:latin typeface="Times New Roman"/>
                <a:cs typeface="Times New Roman"/>
              </a:rPr>
              <a:t>having their </a:t>
            </a:r>
            <a:r>
              <a:rPr lang="en-US" sz="2800" dirty="0" smtClean="0">
                <a:solidFill>
                  <a:srgbClr val="FFFFFF"/>
                </a:solidFill>
                <a:latin typeface="Times New Roman"/>
                <a:cs typeface="Times New Roman"/>
              </a:rPr>
              <a:t>understanding </a:t>
            </a:r>
            <a:r>
              <a:rPr lang="en-US" sz="2800" dirty="0">
                <a:solidFill>
                  <a:srgbClr val="FFFFFF"/>
                </a:solidFill>
                <a:latin typeface="Times New Roman"/>
                <a:cs typeface="Times New Roman"/>
              </a:rPr>
              <a:t>darkened, being alienated from the life of God, because of </a:t>
            </a:r>
            <a:r>
              <a:rPr lang="en-US" sz="2800" dirty="0" smtClean="0">
                <a:solidFill>
                  <a:srgbClr val="FFFFFF"/>
                </a:solidFill>
                <a:latin typeface="Times New Roman"/>
                <a:cs typeface="Times New Roman"/>
              </a:rPr>
              <a:t>the </a:t>
            </a:r>
            <a:r>
              <a:rPr lang="en-US" sz="2800" dirty="0">
                <a:solidFill>
                  <a:srgbClr val="FFFFFF"/>
                </a:solidFill>
                <a:latin typeface="Times New Roman"/>
                <a:cs typeface="Times New Roman"/>
              </a:rPr>
              <a:t>ignorance that is in them, because of the blindness of their heart; </a:t>
            </a:r>
            <a:r>
              <a:rPr lang="en-US" sz="2800" b="1" baseline="30000" dirty="0">
                <a:solidFill>
                  <a:srgbClr val="FFFFFF"/>
                </a:solidFill>
                <a:latin typeface="Times New Roman"/>
                <a:cs typeface="Times New Roman"/>
              </a:rPr>
              <a:t>19 </a:t>
            </a:r>
            <a:r>
              <a:rPr lang="en-US" sz="2800" dirty="0">
                <a:solidFill>
                  <a:srgbClr val="FFFF66"/>
                </a:solidFill>
                <a:latin typeface="Times New Roman"/>
                <a:cs typeface="Times New Roman"/>
              </a:rPr>
              <a:t>who, being past feeling, have given themselves over to lewdness, to work all uncleanness with greediness.</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20 </a:t>
            </a:r>
            <a:r>
              <a:rPr lang="en-US" sz="2800" dirty="0">
                <a:solidFill>
                  <a:srgbClr val="FFFFFF"/>
                </a:solidFill>
                <a:latin typeface="Times New Roman"/>
                <a:cs typeface="Times New Roman"/>
              </a:rPr>
              <a:t>But you have not so learned Christ, </a:t>
            </a:r>
            <a:r>
              <a:rPr lang="en-US" sz="2800" b="1" baseline="30000" dirty="0">
                <a:solidFill>
                  <a:srgbClr val="FFFFFF"/>
                </a:solidFill>
                <a:latin typeface="Times New Roman"/>
                <a:cs typeface="Times New Roman"/>
              </a:rPr>
              <a:t>21 </a:t>
            </a:r>
            <a:r>
              <a:rPr lang="en-US" sz="2800" dirty="0">
                <a:solidFill>
                  <a:srgbClr val="FFFFFF"/>
                </a:solidFill>
                <a:latin typeface="Times New Roman"/>
                <a:cs typeface="Times New Roman"/>
              </a:rPr>
              <a:t>if indeed you have heard Him and have been taught by Him, as the truth is </a:t>
            </a:r>
            <a:r>
              <a:rPr lang="en-US" sz="2800" dirty="0" smtClean="0">
                <a:solidFill>
                  <a:srgbClr val="FFFFFF"/>
                </a:solidFill>
                <a:latin typeface="Times New Roman"/>
                <a:cs typeface="Times New Roman"/>
              </a:rPr>
              <a:t>in Jesus: </a:t>
            </a:r>
            <a:r>
              <a:rPr lang="en-US" sz="2800" b="1" baseline="30000" dirty="0" smtClean="0">
                <a:solidFill>
                  <a:srgbClr val="FFFFFF"/>
                </a:solidFill>
                <a:latin typeface="Times New Roman"/>
                <a:cs typeface="Times New Roman"/>
              </a:rPr>
              <a:t>22</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that you put off, concerning your former conduct, the old man which grows corrupt according to the </a:t>
            </a:r>
            <a:r>
              <a:rPr lang="en-US" sz="2800" dirty="0" smtClean="0">
                <a:solidFill>
                  <a:srgbClr val="FFFFFF"/>
                </a:solidFill>
                <a:latin typeface="Times New Roman"/>
                <a:cs typeface="Times New Roman"/>
              </a:rPr>
              <a:t>deceitful lusts, </a:t>
            </a:r>
            <a:r>
              <a:rPr lang="en-US" sz="2800" b="1" baseline="30000" dirty="0" smtClean="0">
                <a:solidFill>
                  <a:srgbClr val="FFFFFF"/>
                </a:solidFill>
                <a:latin typeface="Times New Roman"/>
                <a:cs typeface="Times New Roman"/>
              </a:rPr>
              <a:t>23</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and be renewed in the spirit of your mind, </a:t>
            </a:r>
            <a:r>
              <a:rPr lang="en-US" sz="2800" b="1" baseline="30000" dirty="0">
                <a:solidFill>
                  <a:srgbClr val="FFFFFF"/>
                </a:solidFill>
                <a:latin typeface="Times New Roman"/>
                <a:cs typeface="Times New Roman"/>
              </a:rPr>
              <a:t>24 </a:t>
            </a:r>
            <a:r>
              <a:rPr lang="en-US" sz="2800" dirty="0">
                <a:solidFill>
                  <a:srgbClr val="FFFFFF"/>
                </a:solidFill>
                <a:latin typeface="Times New Roman"/>
                <a:cs typeface="Times New Roman"/>
              </a:rPr>
              <a:t>and that you put on the new man which was created according to God, in </a:t>
            </a:r>
            <a:r>
              <a:rPr lang="en-US" sz="2800" dirty="0" smtClean="0">
                <a:solidFill>
                  <a:srgbClr val="FFFFFF"/>
                </a:solidFill>
                <a:latin typeface="Times New Roman"/>
                <a:cs typeface="Times New Roman"/>
              </a:rPr>
              <a:t>[</a:t>
            </a:r>
            <a:r>
              <a:rPr lang="en-US" sz="2600" dirty="0" smtClean="0">
                <a:solidFill>
                  <a:schemeClr val="bg1"/>
                </a:solidFill>
                <a:latin typeface="Times New Roman"/>
                <a:cs typeface="Times New Roman"/>
              </a:rPr>
              <a:t>righteousness and holiness of truth</a:t>
            </a:r>
            <a:r>
              <a:rPr lang="en-US" sz="2800" dirty="0" smtClean="0">
                <a:solidFill>
                  <a:srgbClr val="FFFFFF"/>
                </a:solidFill>
                <a:latin typeface="Times New Roman"/>
                <a:cs typeface="Times New Roman"/>
              </a:rPr>
              <a:t>].</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4004210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Ephesians 4:17-24</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152400" y="700057"/>
            <a:ext cx="8991600" cy="6124754"/>
          </a:xfrm>
          <a:prstGeom prst="rect">
            <a:avLst/>
          </a:prstGeom>
        </p:spPr>
        <p:txBody>
          <a:bodyPr wrap="square">
            <a:spAutoFit/>
          </a:bodyPr>
          <a:lstStyle/>
          <a:p>
            <a:r>
              <a:rPr lang="en-US" sz="2800" b="1" baseline="30000" dirty="0" smtClean="0">
                <a:solidFill>
                  <a:srgbClr val="FFFFFF"/>
                </a:solidFill>
                <a:latin typeface="Times New Roman"/>
                <a:cs typeface="Times New Roman"/>
              </a:rPr>
              <a:t>17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This I say, therefore, and testify in the Lord, that you should no longer walk as the rest of the Gentiles walk, in the futility of their mind, </a:t>
            </a:r>
            <a:r>
              <a:rPr lang="en-US" sz="2800" b="1" baseline="30000" dirty="0">
                <a:solidFill>
                  <a:srgbClr val="FFFFFF"/>
                </a:solidFill>
                <a:latin typeface="Times New Roman"/>
                <a:cs typeface="Times New Roman"/>
              </a:rPr>
              <a:t>18 </a:t>
            </a:r>
            <a:r>
              <a:rPr lang="en-US" sz="2800" dirty="0">
                <a:solidFill>
                  <a:srgbClr val="FFFFFF"/>
                </a:solidFill>
                <a:latin typeface="Times New Roman"/>
                <a:cs typeface="Times New Roman"/>
              </a:rPr>
              <a:t>having their </a:t>
            </a:r>
            <a:r>
              <a:rPr lang="en-US" sz="2800" dirty="0" smtClean="0">
                <a:solidFill>
                  <a:srgbClr val="FFFFFF"/>
                </a:solidFill>
                <a:latin typeface="Times New Roman"/>
                <a:cs typeface="Times New Roman"/>
              </a:rPr>
              <a:t>understanding </a:t>
            </a:r>
            <a:r>
              <a:rPr lang="en-US" sz="2800" dirty="0">
                <a:solidFill>
                  <a:srgbClr val="FFFFFF"/>
                </a:solidFill>
                <a:latin typeface="Times New Roman"/>
                <a:cs typeface="Times New Roman"/>
              </a:rPr>
              <a:t>darkened, being alienated from the life of God, because of </a:t>
            </a:r>
            <a:r>
              <a:rPr lang="en-US" sz="2800" dirty="0" smtClean="0">
                <a:solidFill>
                  <a:srgbClr val="FFFFFF"/>
                </a:solidFill>
                <a:latin typeface="Times New Roman"/>
                <a:cs typeface="Times New Roman"/>
              </a:rPr>
              <a:t>the </a:t>
            </a:r>
            <a:r>
              <a:rPr lang="en-US" sz="2800" dirty="0">
                <a:solidFill>
                  <a:srgbClr val="FFFFFF"/>
                </a:solidFill>
                <a:latin typeface="Times New Roman"/>
                <a:cs typeface="Times New Roman"/>
              </a:rPr>
              <a:t>ignorance that is in them, because of the blindness of their heart; </a:t>
            </a:r>
            <a:r>
              <a:rPr lang="en-US" sz="2800" b="1" baseline="30000" dirty="0">
                <a:solidFill>
                  <a:srgbClr val="FFFFFF"/>
                </a:solidFill>
                <a:latin typeface="Times New Roman"/>
                <a:cs typeface="Times New Roman"/>
              </a:rPr>
              <a:t>19 </a:t>
            </a:r>
            <a:r>
              <a:rPr lang="en-US" sz="2800" dirty="0">
                <a:solidFill>
                  <a:srgbClr val="FFFFFF"/>
                </a:solidFill>
                <a:latin typeface="Times New Roman"/>
                <a:cs typeface="Times New Roman"/>
              </a:rPr>
              <a:t>who, being past feeling, have given themselves over to lewdness, to work all uncleanness with greediness. </a:t>
            </a:r>
            <a:r>
              <a:rPr lang="en-US" sz="2800" b="1" baseline="30000" dirty="0">
                <a:solidFill>
                  <a:srgbClr val="FFFFFF"/>
                </a:solidFill>
                <a:latin typeface="Times New Roman"/>
                <a:cs typeface="Times New Roman"/>
              </a:rPr>
              <a:t>20 </a:t>
            </a:r>
            <a:r>
              <a:rPr lang="en-US" sz="2800" dirty="0">
                <a:solidFill>
                  <a:srgbClr val="FFFF66"/>
                </a:solidFill>
                <a:latin typeface="Times New Roman"/>
                <a:cs typeface="Times New Roman"/>
              </a:rPr>
              <a:t>But you have not so learned Christ,</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21 </a:t>
            </a:r>
            <a:r>
              <a:rPr lang="en-US" sz="2800" dirty="0">
                <a:solidFill>
                  <a:srgbClr val="FFFFFF"/>
                </a:solidFill>
                <a:latin typeface="Times New Roman"/>
                <a:cs typeface="Times New Roman"/>
              </a:rPr>
              <a:t>if indeed you have heard Him and have been taught by Him, as the truth is </a:t>
            </a:r>
            <a:r>
              <a:rPr lang="en-US" sz="2800" dirty="0" smtClean="0">
                <a:solidFill>
                  <a:srgbClr val="FFFFFF"/>
                </a:solidFill>
                <a:latin typeface="Times New Roman"/>
                <a:cs typeface="Times New Roman"/>
              </a:rPr>
              <a:t>in Jesus: </a:t>
            </a:r>
            <a:r>
              <a:rPr lang="en-US" sz="2800" b="1" baseline="30000" dirty="0" smtClean="0">
                <a:solidFill>
                  <a:srgbClr val="FFFFFF"/>
                </a:solidFill>
                <a:latin typeface="Times New Roman"/>
                <a:cs typeface="Times New Roman"/>
              </a:rPr>
              <a:t>22</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that you put off, concerning your former conduct, the old man which grows corrupt according to the </a:t>
            </a:r>
            <a:r>
              <a:rPr lang="en-US" sz="2800" dirty="0" smtClean="0">
                <a:solidFill>
                  <a:srgbClr val="FFFFFF"/>
                </a:solidFill>
                <a:latin typeface="Times New Roman"/>
                <a:cs typeface="Times New Roman"/>
              </a:rPr>
              <a:t>deceitful lusts, </a:t>
            </a:r>
            <a:r>
              <a:rPr lang="en-US" sz="2800" b="1" baseline="30000" dirty="0" smtClean="0">
                <a:solidFill>
                  <a:srgbClr val="FFFFFF"/>
                </a:solidFill>
                <a:latin typeface="Times New Roman"/>
                <a:cs typeface="Times New Roman"/>
              </a:rPr>
              <a:t>23</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and be renewed in the spirit of your mind, </a:t>
            </a:r>
            <a:r>
              <a:rPr lang="en-US" sz="2800" b="1" baseline="30000" dirty="0">
                <a:solidFill>
                  <a:srgbClr val="FFFFFF"/>
                </a:solidFill>
                <a:latin typeface="Times New Roman"/>
                <a:cs typeface="Times New Roman"/>
              </a:rPr>
              <a:t>24 </a:t>
            </a:r>
            <a:r>
              <a:rPr lang="en-US" sz="2800" dirty="0">
                <a:solidFill>
                  <a:srgbClr val="FFFFFF"/>
                </a:solidFill>
                <a:latin typeface="Times New Roman"/>
                <a:cs typeface="Times New Roman"/>
              </a:rPr>
              <a:t>and that you put on the new man which was created according to God, in </a:t>
            </a:r>
            <a:r>
              <a:rPr lang="en-US" sz="2800" dirty="0" smtClean="0">
                <a:solidFill>
                  <a:srgbClr val="FFFFFF"/>
                </a:solidFill>
                <a:latin typeface="Times New Roman"/>
                <a:cs typeface="Times New Roman"/>
              </a:rPr>
              <a:t>[</a:t>
            </a:r>
            <a:r>
              <a:rPr lang="en-US" sz="2600" dirty="0" smtClean="0">
                <a:solidFill>
                  <a:schemeClr val="bg1"/>
                </a:solidFill>
                <a:latin typeface="Times New Roman"/>
                <a:cs typeface="Times New Roman"/>
              </a:rPr>
              <a:t>righteousness and holiness of truth</a:t>
            </a:r>
            <a:r>
              <a:rPr lang="en-US" sz="2800" dirty="0" smtClean="0">
                <a:solidFill>
                  <a:srgbClr val="FFFFFF"/>
                </a:solidFill>
                <a:latin typeface="Times New Roman"/>
                <a:cs typeface="Times New Roman"/>
              </a:rPr>
              <a:t>].</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0351154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Ephesians 4:17-24</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152400" y="700057"/>
            <a:ext cx="8991600" cy="6124754"/>
          </a:xfrm>
          <a:prstGeom prst="rect">
            <a:avLst/>
          </a:prstGeom>
        </p:spPr>
        <p:txBody>
          <a:bodyPr wrap="square">
            <a:spAutoFit/>
          </a:bodyPr>
          <a:lstStyle/>
          <a:p>
            <a:r>
              <a:rPr lang="en-US" sz="2800" b="1" baseline="30000" dirty="0" smtClean="0">
                <a:solidFill>
                  <a:srgbClr val="FFFFFF"/>
                </a:solidFill>
                <a:latin typeface="Times New Roman"/>
                <a:cs typeface="Times New Roman"/>
              </a:rPr>
              <a:t>17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This I say, therefore, and testify in the Lord, that you should no longer walk as the rest of the Gentiles walk, in the futility of their mind, </a:t>
            </a:r>
            <a:r>
              <a:rPr lang="en-US" sz="2800" b="1" baseline="30000" dirty="0">
                <a:solidFill>
                  <a:srgbClr val="FFFFFF"/>
                </a:solidFill>
                <a:latin typeface="Times New Roman"/>
                <a:cs typeface="Times New Roman"/>
              </a:rPr>
              <a:t>18 </a:t>
            </a:r>
            <a:r>
              <a:rPr lang="en-US" sz="2800" dirty="0">
                <a:solidFill>
                  <a:srgbClr val="FFFFFF"/>
                </a:solidFill>
                <a:latin typeface="Times New Roman"/>
                <a:cs typeface="Times New Roman"/>
              </a:rPr>
              <a:t>having their </a:t>
            </a:r>
            <a:r>
              <a:rPr lang="en-US" sz="2800" dirty="0" smtClean="0">
                <a:solidFill>
                  <a:srgbClr val="FFFFFF"/>
                </a:solidFill>
                <a:latin typeface="Times New Roman"/>
                <a:cs typeface="Times New Roman"/>
              </a:rPr>
              <a:t>understanding </a:t>
            </a:r>
            <a:r>
              <a:rPr lang="en-US" sz="2800" dirty="0">
                <a:solidFill>
                  <a:srgbClr val="FFFFFF"/>
                </a:solidFill>
                <a:latin typeface="Times New Roman"/>
                <a:cs typeface="Times New Roman"/>
              </a:rPr>
              <a:t>darkened, being alienated from the life of God, because of </a:t>
            </a:r>
            <a:r>
              <a:rPr lang="en-US" sz="2800" dirty="0" smtClean="0">
                <a:solidFill>
                  <a:srgbClr val="FFFFFF"/>
                </a:solidFill>
                <a:latin typeface="Times New Roman"/>
                <a:cs typeface="Times New Roman"/>
              </a:rPr>
              <a:t>the </a:t>
            </a:r>
            <a:r>
              <a:rPr lang="en-US" sz="2800" dirty="0">
                <a:solidFill>
                  <a:srgbClr val="FFFFFF"/>
                </a:solidFill>
                <a:latin typeface="Times New Roman"/>
                <a:cs typeface="Times New Roman"/>
              </a:rPr>
              <a:t>ignorance that is in them, because of the blindness of their heart; </a:t>
            </a:r>
            <a:r>
              <a:rPr lang="en-US" sz="2800" b="1" baseline="30000" dirty="0">
                <a:solidFill>
                  <a:srgbClr val="FFFFFF"/>
                </a:solidFill>
                <a:latin typeface="Times New Roman"/>
                <a:cs typeface="Times New Roman"/>
              </a:rPr>
              <a:t>19 </a:t>
            </a:r>
            <a:r>
              <a:rPr lang="en-US" sz="2800" dirty="0">
                <a:solidFill>
                  <a:srgbClr val="FFFFFF"/>
                </a:solidFill>
                <a:latin typeface="Times New Roman"/>
                <a:cs typeface="Times New Roman"/>
              </a:rPr>
              <a:t>who, being past feeling, have given themselves over to lewdness, to work all uncleanness with greediness. </a:t>
            </a:r>
            <a:r>
              <a:rPr lang="en-US" sz="2800" b="1" baseline="30000" dirty="0">
                <a:solidFill>
                  <a:srgbClr val="FFFFFF"/>
                </a:solidFill>
                <a:latin typeface="Times New Roman"/>
                <a:cs typeface="Times New Roman"/>
              </a:rPr>
              <a:t>20 </a:t>
            </a:r>
            <a:r>
              <a:rPr lang="en-US" sz="2800" dirty="0">
                <a:solidFill>
                  <a:srgbClr val="FFFFFF"/>
                </a:solidFill>
                <a:latin typeface="Times New Roman"/>
                <a:cs typeface="Times New Roman"/>
              </a:rPr>
              <a:t>But you have not so learned Christ, </a:t>
            </a:r>
            <a:r>
              <a:rPr lang="en-US" sz="2800" b="1" baseline="30000" dirty="0">
                <a:solidFill>
                  <a:srgbClr val="FFFFFF"/>
                </a:solidFill>
                <a:latin typeface="Times New Roman"/>
                <a:cs typeface="Times New Roman"/>
              </a:rPr>
              <a:t>21 </a:t>
            </a:r>
            <a:r>
              <a:rPr lang="en-US" sz="2800" dirty="0">
                <a:solidFill>
                  <a:srgbClr val="FFFF66"/>
                </a:solidFill>
                <a:latin typeface="Times New Roman"/>
                <a:cs typeface="Times New Roman"/>
              </a:rPr>
              <a:t>if indeed you have heard Him and have been taught by Him, as the truth is </a:t>
            </a:r>
            <a:r>
              <a:rPr lang="en-US" sz="2800" dirty="0" smtClean="0">
                <a:solidFill>
                  <a:srgbClr val="FFFF66"/>
                </a:solidFill>
                <a:latin typeface="Times New Roman"/>
                <a:cs typeface="Times New Roman"/>
              </a:rPr>
              <a:t>in Jesus: </a:t>
            </a:r>
            <a:r>
              <a:rPr lang="en-US" sz="2800" b="1" baseline="30000" dirty="0" smtClean="0">
                <a:solidFill>
                  <a:srgbClr val="FFFFFF"/>
                </a:solidFill>
                <a:latin typeface="Times New Roman"/>
                <a:cs typeface="Times New Roman"/>
              </a:rPr>
              <a:t>22</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that you put off, concerning your former conduct, the old man which grows corrupt according to the </a:t>
            </a:r>
            <a:r>
              <a:rPr lang="en-US" sz="2800" dirty="0" smtClean="0">
                <a:solidFill>
                  <a:srgbClr val="FFFFFF"/>
                </a:solidFill>
                <a:latin typeface="Times New Roman"/>
                <a:cs typeface="Times New Roman"/>
              </a:rPr>
              <a:t>deceitful lusts, </a:t>
            </a:r>
            <a:r>
              <a:rPr lang="en-US" sz="2800" b="1" baseline="30000" dirty="0" smtClean="0">
                <a:solidFill>
                  <a:srgbClr val="FFFFFF"/>
                </a:solidFill>
                <a:latin typeface="Times New Roman"/>
                <a:cs typeface="Times New Roman"/>
              </a:rPr>
              <a:t>23</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and be renewed in the spirit of your mind, </a:t>
            </a:r>
            <a:r>
              <a:rPr lang="en-US" sz="2800" b="1" baseline="30000" dirty="0">
                <a:solidFill>
                  <a:srgbClr val="FFFFFF"/>
                </a:solidFill>
                <a:latin typeface="Times New Roman"/>
                <a:cs typeface="Times New Roman"/>
              </a:rPr>
              <a:t>24 </a:t>
            </a:r>
            <a:r>
              <a:rPr lang="en-US" sz="2800" dirty="0">
                <a:solidFill>
                  <a:srgbClr val="FFFFFF"/>
                </a:solidFill>
                <a:latin typeface="Times New Roman"/>
                <a:cs typeface="Times New Roman"/>
              </a:rPr>
              <a:t>and that you put on the new man which was created according to God, in </a:t>
            </a:r>
            <a:r>
              <a:rPr lang="en-US" sz="2800" dirty="0" smtClean="0">
                <a:solidFill>
                  <a:srgbClr val="FFFFFF"/>
                </a:solidFill>
                <a:latin typeface="Times New Roman"/>
                <a:cs typeface="Times New Roman"/>
              </a:rPr>
              <a:t>[</a:t>
            </a:r>
            <a:r>
              <a:rPr lang="en-US" sz="2600" dirty="0" smtClean="0">
                <a:solidFill>
                  <a:schemeClr val="bg1"/>
                </a:solidFill>
                <a:latin typeface="Times New Roman"/>
                <a:cs typeface="Times New Roman"/>
              </a:rPr>
              <a:t>righteousness and holiness of truth</a:t>
            </a:r>
            <a:r>
              <a:rPr lang="en-US" sz="2800" dirty="0" smtClean="0">
                <a:solidFill>
                  <a:srgbClr val="FFFFFF"/>
                </a:solidFill>
                <a:latin typeface="Times New Roman"/>
                <a:cs typeface="Times New Roman"/>
              </a:rPr>
              <a:t>].</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0206466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Ephesians 4:17-24</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152400" y="700057"/>
            <a:ext cx="8991600" cy="6124754"/>
          </a:xfrm>
          <a:prstGeom prst="rect">
            <a:avLst/>
          </a:prstGeom>
        </p:spPr>
        <p:txBody>
          <a:bodyPr wrap="square">
            <a:spAutoFit/>
          </a:bodyPr>
          <a:lstStyle/>
          <a:p>
            <a:r>
              <a:rPr lang="en-US" sz="2800" b="1" baseline="30000" dirty="0" smtClean="0">
                <a:solidFill>
                  <a:srgbClr val="FFFFFF"/>
                </a:solidFill>
                <a:latin typeface="Times New Roman"/>
                <a:cs typeface="Times New Roman"/>
              </a:rPr>
              <a:t>17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This I say, therefore, and testify in the Lord, that you should no longer walk as the rest of the Gentiles walk, in the futility of their mind, </a:t>
            </a:r>
            <a:r>
              <a:rPr lang="en-US" sz="2800" b="1" baseline="30000" dirty="0">
                <a:solidFill>
                  <a:srgbClr val="FFFFFF"/>
                </a:solidFill>
                <a:latin typeface="Times New Roman"/>
                <a:cs typeface="Times New Roman"/>
              </a:rPr>
              <a:t>18 </a:t>
            </a:r>
            <a:r>
              <a:rPr lang="en-US" sz="2800" dirty="0">
                <a:solidFill>
                  <a:srgbClr val="FFFFFF"/>
                </a:solidFill>
                <a:latin typeface="Times New Roman"/>
                <a:cs typeface="Times New Roman"/>
              </a:rPr>
              <a:t>having their </a:t>
            </a:r>
            <a:r>
              <a:rPr lang="en-US" sz="2800" dirty="0" smtClean="0">
                <a:solidFill>
                  <a:srgbClr val="FFFFFF"/>
                </a:solidFill>
                <a:latin typeface="Times New Roman"/>
                <a:cs typeface="Times New Roman"/>
              </a:rPr>
              <a:t>understanding </a:t>
            </a:r>
            <a:r>
              <a:rPr lang="en-US" sz="2800" dirty="0">
                <a:solidFill>
                  <a:srgbClr val="FFFFFF"/>
                </a:solidFill>
                <a:latin typeface="Times New Roman"/>
                <a:cs typeface="Times New Roman"/>
              </a:rPr>
              <a:t>darkened, being alienated from the life of God, because of </a:t>
            </a:r>
            <a:r>
              <a:rPr lang="en-US" sz="2800" dirty="0" smtClean="0">
                <a:solidFill>
                  <a:srgbClr val="FFFFFF"/>
                </a:solidFill>
                <a:latin typeface="Times New Roman"/>
                <a:cs typeface="Times New Roman"/>
              </a:rPr>
              <a:t>the </a:t>
            </a:r>
            <a:r>
              <a:rPr lang="en-US" sz="2800" dirty="0">
                <a:solidFill>
                  <a:srgbClr val="FFFFFF"/>
                </a:solidFill>
                <a:latin typeface="Times New Roman"/>
                <a:cs typeface="Times New Roman"/>
              </a:rPr>
              <a:t>ignorance that is in them, because of the blindness of their heart; </a:t>
            </a:r>
            <a:r>
              <a:rPr lang="en-US" sz="2800" b="1" baseline="30000" dirty="0">
                <a:solidFill>
                  <a:srgbClr val="FFFFFF"/>
                </a:solidFill>
                <a:latin typeface="Times New Roman"/>
                <a:cs typeface="Times New Roman"/>
              </a:rPr>
              <a:t>19 </a:t>
            </a:r>
            <a:r>
              <a:rPr lang="en-US" sz="2800" dirty="0">
                <a:solidFill>
                  <a:srgbClr val="FFFFFF"/>
                </a:solidFill>
                <a:latin typeface="Times New Roman"/>
                <a:cs typeface="Times New Roman"/>
              </a:rPr>
              <a:t>who, being past feeling, have given themselves over to lewdness, to work all uncleanness with greediness. </a:t>
            </a:r>
            <a:r>
              <a:rPr lang="en-US" sz="2800" b="1" baseline="30000" dirty="0">
                <a:solidFill>
                  <a:srgbClr val="FFFFFF"/>
                </a:solidFill>
                <a:latin typeface="Times New Roman"/>
                <a:cs typeface="Times New Roman"/>
              </a:rPr>
              <a:t>20 </a:t>
            </a:r>
            <a:r>
              <a:rPr lang="en-US" sz="2800" dirty="0">
                <a:solidFill>
                  <a:srgbClr val="FFFFFF"/>
                </a:solidFill>
                <a:latin typeface="Times New Roman"/>
                <a:cs typeface="Times New Roman"/>
              </a:rPr>
              <a:t>But you have not so learned Christ, </a:t>
            </a:r>
            <a:r>
              <a:rPr lang="en-US" sz="2800" b="1" baseline="30000" dirty="0">
                <a:solidFill>
                  <a:srgbClr val="FFFFFF"/>
                </a:solidFill>
                <a:latin typeface="Times New Roman"/>
                <a:cs typeface="Times New Roman"/>
              </a:rPr>
              <a:t>21 </a:t>
            </a:r>
            <a:r>
              <a:rPr lang="en-US" sz="2800" dirty="0">
                <a:solidFill>
                  <a:srgbClr val="FFFFFF"/>
                </a:solidFill>
                <a:latin typeface="Times New Roman"/>
                <a:cs typeface="Times New Roman"/>
              </a:rPr>
              <a:t>if indeed you have heard Him and have been taught by Him, as the truth is </a:t>
            </a:r>
            <a:r>
              <a:rPr lang="en-US" sz="2800" dirty="0" smtClean="0">
                <a:solidFill>
                  <a:srgbClr val="FFFFFF"/>
                </a:solidFill>
                <a:latin typeface="Times New Roman"/>
                <a:cs typeface="Times New Roman"/>
              </a:rPr>
              <a:t>in Jesus: </a:t>
            </a:r>
            <a:r>
              <a:rPr lang="en-US" sz="2800" b="1" baseline="30000" dirty="0" smtClean="0">
                <a:solidFill>
                  <a:srgbClr val="FFFFFF"/>
                </a:solidFill>
                <a:latin typeface="Times New Roman"/>
                <a:cs typeface="Times New Roman"/>
              </a:rPr>
              <a:t>22</a:t>
            </a:r>
            <a:r>
              <a:rPr lang="en-US" sz="2800" b="1" baseline="30000" dirty="0">
                <a:solidFill>
                  <a:srgbClr val="FFFFFF"/>
                </a:solidFill>
                <a:latin typeface="Times New Roman"/>
                <a:cs typeface="Times New Roman"/>
              </a:rPr>
              <a:t> </a:t>
            </a:r>
            <a:r>
              <a:rPr lang="en-US" sz="2800" dirty="0">
                <a:solidFill>
                  <a:srgbClr val="FFFF66"/>
                </a:solidFill>
                <a:latin typeface="Times New Roman"/>
                <a:cs typeface="Times New Roman"/>
              </a:rPr>
              <a:t>that you put off, concerning your former conduct, the old man which grows corrupt according to the </a:t>
            </a:r>
            <a:r>
              <a:rPr lang="en-US" sz="2800" dirty="0" smtClean="0">
                <a:solidFill>
                  <a:srgbClr val="FFFF66"/>
                </a:solidFill>
                <a:latin typeface="Times New Roman"/>
                <a:cs typeface="Times New Roman"/>
              </a:rPr>
              <a:t>deceitful lusts,</a:t>
            </a:r>
            <a:r>
              <a:rPr lang="en-US" sz="2800" dirty="0" smtClean="0">
                <a:solidFill>
                  <a:srgbClr val="FFFFFF"/>
                </a:solidFill>
                <a:latin typeface="Times New Roman"/>
                <a:cs typeface="Times New Roman"/>
              </a:rPr>
              <a:t> </a:t>
            </a:r>
            <a:r>
              <a:rPr lang="en-US" sz="2800" b="1" baseline="30000" dirty="0" smtClean="0">
                <a:solidFill>
                  <a:srgbClr val="FFFFFF"/>
                </a:solidFill>
                <a:latin typeface="Times New Roman"/>
                <a:cs typeface="Times New Roman"/>
              </a:rPr>
              <a:t>23</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and be renewed in the spirit of your mind, </a:t>
            </a:r>
            <a:r>
              <a:rPr lang="en-US" sz="2800" b="1" baseline="30000" dirty="0">
                <a:solidFill>
                  <a:srgbClr val="FFFFFF"/>
                </a:solidFill>
                <a:latin typeface="Times New Roman"/>
                <a:cs typeface="Times New Roman"/>
              </a:rPr>
              <a:t>24 </a:t>
            </a:r>
            <a:r>
              <a:rPr lang="en-US" sz="2800" dirty="0">
                <a:solidFill>
                  <a:srgbClr val="FFFFFF"/>
                </a:solidFill>
                <a:latin typeface="Times New Roman"/>
                <a:cs typeface="Times New Roman"/>
              </a:rPr>
              <a:t>and that you put on the new man which was created according to God, in </a:t>
            </a:r>
            <a:r>
              <a:rPr lang="en-US" sz="2800" dirty="0" smtClean="0">
                <a:solidFill>
                  <a:srgbClr val="FFFFFF"/>
                </a:solidFill>
                <a:latin typeface="Times New Roman"/>
                <a:cs typeface="Times New Roman"/>
              </a:rPr>
              <a:t>[</a:t>
            </a:r>
            <a:r>
              <a:rPr lang="en-US" sz="2600" dirty="0" smtClean="0">
                <a:solidFill>
                  <a:schemeClr val="bg1"/>
                </a:solidFill>
                <a:latin typeface="Times New Roman"/>
                <a:cs typeface="Times New Roman"/>
              </a:rPr>
              <a:t>righteousness and holiness of truth</a:t>
            </a:r>
            <a:r>
              <a:rPr lang="en-US" sz="2800" dirty="0" smtClean="0">
                <a:solidFill>
                  <a:srgbClr val="FFFFFF"/>
                </a:solidFill>
                <a:latin typeface="Times New Roman"/>
                <a:cs typeface="Times New Roman"/>
              </a:rPr>
              <a:t>].</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9121391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Ephesians 4:17-24</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152400" y="700057"/>
            <a:ext cx="8991600" cy="6124754"/>
          </a:xfrm>
          <a:prstGeom prst="rect">
            <a:avLst/>
          </a:prstGeom>
        </p:spPr>
        <p:txBody>
          <a:bodyPr wrap="square">
            <a:spAutoFit/>
          </a:bodyPr>
          <a:lstStyle/>
          <a:p>
            <a:r>
              <a:rPr lang="en-US" sz="2800" b="1" baseline="30000" dirty="0" smtClean="0">
                <a:solidFill>
                  <a:srgbClr val="FFFFFF"/>
                </a:solidFill>
                <a:latin typeface="Times New Roman"/>
                <a:cs typeface="Times New Roman"/>
              </a:rPr>
              <a:t>17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This I say, therefore, and testify in the Lord, that you should no longer walk as the rest of the Gentiles walk, in the futility of their mind, </a:t>
            </a:r>
            <a:r>
              <a:rPr lang="en-US" sz="2800" b="1" baseline="30000" dirty="0">
                <a:solidFill>
                  <a:srgbClr val="FFFFFF"/>
                </a:solidFill>
                <a:latin typeface="Times New Roman"/>
                <a:cs typeface="Times New Roman"/>
              </a:rPr>
              <a:t>18 </a:t>
            </a:r>
            <a:r>
              <a:rPr lang="en-US" sz="2800" dirty="0">
                <a:solidFill>
                  <a:srgbClr val="FFFFFF"/>
                </a:solidFill>
                <a:latin typeface="Times New Roman"/>
                <a:cs typeface="Times New Roman"/>
              </a:rPr>
              <a:t>having their </a:t>
            </a:r>
            <a:r>
              <a:rPr lang="en-US" sz="2800" dirty="0" smtClean="0">
                <a:solidFill>
                  <a:srgbClr val="FFFFFF"/>
                </a:solidFill>
                <a:latin typeface="Times New Roman"/>
                <a:cs typeface="Times New Roman"/>
              </a:rPr>
              <a:t>understanding </a:t>
            </a:r>
            <a:r>
              <a:rPr lang="en-US" sz="2800" dirty="0">
                <a:solidFill>
                  <a:srgbClr val="FFFFFF"/>
                </a:solidFill>
                <a:latin typeface="Times New Roman"/>
                <a:cs typeface="Times New Roman"/>
              </a:rPr>
              <a:t>darkened, being alienated from the life of God, because of </a:t>
            </a:r>
            <a:r>
              <a:rPr lang="en-US" sz="2800" dirty="0" smtClean="0">
                <a:solidFill>
                  <a:srgbClr val="FFFFFF"/>
                </a:solidFill>
                <a:latin typeface="Times New Roman"/>
                <a:cs typeface="Times New Roman"/>
              </a:rPr>
              <a:t>the </a:t>
            </a:r>
            <a:r>
              <a:rPr lang="en-US" sz="2800" dirty="0">
                <a:solidFill>
                  <a:srgbClr val="FFFFFF"/>
                </a:solidFill>
                <a:latin typeface="Times New Roman"/>
                <a:cs typeface="Times New Roman"/>
              </a:rPr>
              <a:t>ignorance that is in them, because of the blindness of their heart; </a:t>
            </a:r>
            <a:r>
              <a:rPr lang="en-US" sz="2800" b="1" baseline="30000" dirty="0">
                <a:solidFill>
                  <a:srgbClr val="FFFFFF"/>
                </a:solidFill>
                <a:latin typeface="Times New Roman"/>
                <a:cs typeface="Times New Roman"/>
              </a:rPr>
              <a:t>19 </a:t>
            </a:r>
            <a:r>
              <a:rPr lang="en-US" sz="2800" dirty="0">
                <a:solidFill>
                  <a:srgbClr val="FFFFFF"/>
                </a:solidFill>
                <a:latin typeface="Times New Roman"/>
                <a:cs typeface="Times New Roman"/>
              </a:rPr>
              <a:t>who, being past feeling, have given themselves over to lewdness, to work all uncleanness with greediness. </a:t>
            </a:r>
            <a:r>
              <a:rPr lang="en-US" sz="2800" b="1" baseline="30000" dirty="0">
                <a:solidFill>
                  <a:srgbClr val="FFFFFF"/>
                </a:solidFill>
                <a:latin typeface="Times New Roman"/>
                <a:cs typeface="Times New Roman"/>
              </a:rPr>
              <a:t>20 </a:t>
            </a:r>
            <a:r>
              <a:rPr lang="en-US" sz="2800" dirty="0">
                <a:solidFill>
                  <a:srgbClr val="FFFFFF"/>
                </a:solidFill>
                <a:latin typeface="Times New Roman"/>
                <a:cs typeface="Times New Roman"/>
              </a:rPr>
              <a:t>But you have not so learned Christ, </a:t>
            </a:r>
            <a:r>
              <a:rPr lang="en-US" sz="2800" b="1" baseline="30000" dirty="0">
                <a:solidFill>
                  <a:srgbClr val="FFFFFF"/>
                </a:solidFill>
                <a:latin typeface="Times New Roman"/>
                <a:cs typeface="Times New Roman"/>
              </a:rPr>
              <a:t>21 </a:t>
            </a:r>
            <a:r>
              <a:rPr lang="en-US" sz="2800" dirty="0">
                <a:solidFill>
                  <a:srgbClr val="FFFFFF"/>
                </a:solidFill>
                <a:latin typeface="Times New Roman"/>
                <a:cs typeface="Times New Roman"/>
              </a:rPr>
              <a:t>if indeed you have heard Him and have been taught by Him, as the truth is </a:t>
            </a:r>
            <a:r>
              <a:rPr lang="en-US" sz="2800" dirty="0" smtClean="0">
                <a:solidFill>
                  <a:srgbClr val="FFFFFF"/>
                </a:solidFill>
                <a:latin typeface="Times New Roman"/>
                <a:cs typeface="Times New Roman"/>
              </a:rPr>
              <a:t>in Jesus: </a:t>
            </a:r>
            <a:r>
              <a:rPr lang="en-US" sz="2800" b="1" baseline="30000" dirty="0" smtClean="0">
                <a:solidFill>
                  <a:srgbClr val="FFFFFF"/>
                </a:solidFill>
                <a:latin typeface="Times New Roman"/>
                <a:cs typeface="Times New Roman"/>
              </a:rPr>
              <a:t>22</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that you put off, concerning your former conduct, the old man which grows corrupt according to the </a:t>
            </a:r>
            <a:r>
              <a:rPr lang="en-US" sz="2800" dirty="0" smtClean="0">
                <a:solidFill>
                  <a:srgbClr val="FFFFFF"/>
                </a:solidFill>
                <a:latin typeface="Times New Roman"/>
                <a:cs typeface="Times New Roman"/>
              </a:rPr>
              <a:t>deceitful lusts, </a:t>
            </a:r>
            <a:r>
              <a:rPr lang="en-US" sz="2800" b="1" baseline="30000" dirty="0" smtClean="0">
                <a:solidFill>
                  <a:srgbClr val="FFFFFF"/>
                </a:solidFill>
                <a:latin typeface="Times New Roman"/>
                <a:cs typeface="Times New Roman"/>
              </a:rPr>
              <a:t>23</a:t>
            </a:r>
            <a:r>
              <a:rPr lang="en-US" sz="2800" b="1" baseline="30000" dirty="0">
                <a:solidFill>
                  <a:srgbClr val="FFFFFF"/>
                </a:solidFill>
                <a:latin typeface="Times New Roman"/>
                <a:cs typeface="Times New Roman"/>
              </a:rPr>
              <a:t> </a:t>
            </a:r>
            <a:r>
              <a:rPr lang="en-US" sz="2800" dirty="0">
                <a:solidFill>
                  <a:srgbClr val="FFFF66"/>
                </a:solidFill>
                <a:latin typeface="Times New Roman"/>
                <a:cs typeface="Times New Roman"/>
              </a:rPr>
              <a:t>and be renewed in the spirit of your mind,</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24 </a:t>
            </a:r>
            <a:r>
              <a:rPr lang="en-US" sz="2800" dirty="0">
                <a:solidFill>
                  <a:srgbClr val="FFFFFF"/>
                </a:solidFill>
                <a:latin typeface="Times New Roman"/>
                <a:cs typeface="Times New Roman"/>
              </a:rPr>
              <a:t>and that you put on the new man which was created according to God, in </a:t>
            </a:r>
            <a:r>
              <a:rPr lang="en-US" sz="2800" dirty="0" smtClean="0">
                <a:solidFill>
                  <a:srgbClr val="FFFFFF"/>
                </a:solidFill>
                <a:latin typeface="Times New Roman"/>
                <a:cs typeface="Times New Roman"/>
              </a:rPr>
              <a:t>[</a:t>
            </a:r>
            <a:r>
              <a:rPr lang="en-US" sz="2600" dirty="0" smtClean="0">
                <a:solidFill>
                  <a:schemeClr val="bg1"/>
                </a:solidFill>
                <a:latin typeface="Times New Roman"/>
                <a:cs typeface="Times New Roman"/>
              </a:rPr>
              <a:t>righteousness and holiness of truth</a:t>
            </a:r>
            <a:r>
              <a:rPr lang="en-US" sz="2800" dirty="0" smtClean="0">
                <a:solidFill>
                  <a:srgbClr val="FFFFFF"/>
                </a:solidFill>
                <a:latin typeface="Times New Roman"/>
                <a:cs typeface="Times New Roman"/>
              </a:rPr>
              <a:t>].</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3482801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Ephesians 4:17-24</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152400" y="700057"/>
            <a:ext cx="8991600" cy="6124754"/>
          </a:xfrm>
          <a:prstGeom prst="rect">
            <a:avLst/>
          </a:prstGeom>
        </p:spPr>
        <p:txBody>
          <a:bodyPr wrap="square">
            <a:spAutoFit/>
          </a:bodyPr>
          <a:lstStyle/>
          <a:p>
            <a:r>
              <a:rPr lang="en-US" sz="2800" b="1" baseline="30000" dirty="0" smtClean="0">
                <a:solidFill>
                  <a:srgbClr val="FFFFFF"/>
                </a:solidFill>
                <a:latin typeface="Times New Roman"/>
                <a:cs typeface="Times New Roman"/>
              </a:rPr>
              <a:t>17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This I say, therefore, and testify in the Lord, that you should no longer walk as the rest of the Gentiles walk, in the futility of their mind, </a:t>
            </a:r>
            <a:r>
              <a:rPr lang="en-US" sz="2800" b="1" baseline="30000" dirty="0">
                <a:solidFill>
                  <a:srgbClr val="FFFFFF"/>
                </a:solidFill>
                <a:latin typeface="Times New Roman"/>
                <a:cs typeface="Times New Roman"/>
              </a:rPr>
              <a:t>18 </a:t>
            </a:r>
            <a:r>
              <a:rPr lang="en-US" sz="2800" dirty="0">
                <a:solidFill>
                  <a:srgbClr val="FFFFFF"/>
                </a:solidFill>
                <a:latin typeface="Times New Roman"/>
                <a:cs typeface="Times New Roman"/>
              </a:rPr>
              <a:t>having their </a:t>
            </a:r>
            <a:r>
              <a:rPr lang="en-US" sz="2800" dirty="0" smtClean="0">
                <a:solidFill>
                  <a:srgbClr val="FFFFFF"/>
                </a:solidFill>
                <a:latin typeface="Times New Roman"/>
                <a:cs typeface="Times New Roman"/>
              </a:rPr>
              <a:t>understanding </a:t>
            </a:r>
            <a:r>
              <a:rPr lang="en-US" sz="2800" dirty="0">
                <a:solidFill>
                  <a:srgbClr val="FFFFFF"/>
                </a:solidFill>
                <a:latin typeface="Times New Roman"/>
                <a:cs typeface="Times New Roman"/>
              </a:rPr>
              <a:t>darkened, being alienated from the life of God, because of </a:t>
            </a:r>
            <a:r>
              <a:rPr lang="en-US" sz="2800" dirty="0" smtClean="0">
                <a:solidFill>
                  <a:srgbClr val="FFFFFF"/>
                </a:solidFill>
                <a:latin typeface="Times New Roman"/>
                <a:cs typeface="Times New Roman"/>
              </a:rPr>
              <a:t>the </a:t>
            </a:r>
            <a:r>
              <a:rPr lang="en-US" sz="2800" dirty="0">
                <a:solidFill>
                  <a:srgbClr val="FFFFFF"/>
                </a:solidFill>
                <a:latin typeface="Times New Roman"/>
                <a:cs typeface="Times New Roman"/>
              </a:rPr>
              <a:t>ignorance that is in them, because of the blindness of their heart; </a:t>
            </a:r>
            <a:r>
              <a:rPr lang="en-US" sz="2800" b="1" baseline="30000" dirty="0">
                <a:solidFill>
                  <a:srgbClr val="FFFFFF"/>
                </a:solidFill>
                <a:latin typeface="Times New Roman"/>
                <a:cs typeface="Times New Roman"/>
              </a:rPr>
              <a:t>19 </a:t>
            </a:r>
            <a:r>
              <a:rPr lang="en-US" sz="2800" dirty="0">
                <a:solidFill>
                  <a:srgbClr val="FFFFFF"/>
                </a:solidFill>
                <a:latin typeface="Times New Roman"/>
                <a:cs typeface="Times New Roman"/>
              </a:rPr>
              <a:t>who, being past feeling, have given themselves over to lewdness, to work all uncleanness with greediness. </a:t>
            </a:r>
            <a:r>
              <a:rPr lang="en-US" sz="2800" b="1" baseline="30000" dirty="0">
                <a:solidFill>
                  <a:srgbClr val="FFFFFF"/>
                </a:solidFill>
                <a:latin typeface="Times New Roman"/>
                <a:cs typeface="Times New Roman"/>
              </a:rPr>
              <a:t>20 </a:t>
            </a:r>
            <a:r>
              <a:rPr lang="en-US" sz="2800" dirty="0">
                <a:solidFill>
                  <a:srgbClr val="FFFFFF"/>
                </a:solidFill>
                <a:latin typeface="Times New Roman"/>
                <a:cs typeface="Times New Roman"/>
              </a:rPr>
              <a:t>But you have not so learned Christ, </a:t>
            </a:r>
            <a:r>
              <a:rPr lang="en-US" sz="2800" b="1" baseline="30000" dirty="0">
                <a:solidFill>
                  <a:srgbClr val="FFFFFF"/>
                </a:solidFill>
                <a:latin typeface="Times New Roman"/>
                <a:cs typeface="Times New Roman"/>
              </a:rPr>
              <a:t>21 </a:t>
            </a:r>
            <a:r>
              <a:rPr lang="en-US" sz="2800" dirty="0">
                <a:solidFill>
                  <a:srgbClr val="FFFFFF"/>
                </a:solidFill>
                <a:latin typeface="Times New Roman"/>
                <a:cs typeface="Times New Roman"/>
              </a:rPr>
              <a:t>if indeed you have heard Him and have been taught by Him, as the truth is </a:t>
            </a:r>
            <a:r>
              <a:rPr lang="en-US" sz="2800" dirty="0" smtClean="0">
                <a:solidFill>
                  <a:srgbClr val="FFFFFF"/>
                </a:solidFill>
                <a:latin typeface="Times New Roman"/>
                <a:cs typeface="Times New Roman"/>
              </a:rPr>
              <a:t>in Jesus: </a:t>
            </a:r>
            <a:r>
              <a:rPr lang="en-US" sz="2800" b="1" baseline="30000" dirty="0" smtClean="0">
                <a:solidFill>
                  <a:srgbClr val="FFFFFF"/>
                </a:solidFill>
                <a:latin typeface="Times New Roman"/>
                <a:cs typeface="Times New Roman"/>
              </a:rPr>
              <a:t>22</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that you put off, concerning your former conduct, the old man which grows corrupt according to the </a:t>
            </a:r>
            <a:r>
              <a:rPr lang="en-US" sz="2800" dirty="0" smtClean="0">
                <a:solidFill>
                  <a:srgbClr val="FFFFFF"/>
                </a:solidFill>
                <a:latin typeface="Times New Roman"/>
                <a:cs typeface="Times New Roman"/>
              </a:rPr>
              <a:t>deceitful lusts, </a:t>
            </a:r>
            <a:r>
              <a:rPr lang="en-US" sz="2800" b="1" baseline="30000" dirty="0" smtClean="0">
                <a:solidFill>
                  <a:srgbClr val="FFFFFF"/>
                </a:solidFill>
                <a:latin typeface="Times New Roman"/>
                <a:cs typeface="Times New Roman"/>
              </a:rPr>
              <a:t>23</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and be renewed in the spirit of your mind, </a:t>
            </a:r>
            <a:r>
              <a:rPr lang="en-US" sz="2800" b="1" baseline="30000" dirty="0">
                <a:solidFill>
                  <a:srgbClr val="FFFFFF"/>
                </a:solidFill>
                <a:latin typeface="Times New Roman"/>
                <a:cs typeface="Times New Roman"/>
              </a:rPr>
              <a:t>24 </a:t>
            </a:r>
            <a:r>
              <a:rPr lang="en-US" sz="2800" dirty="0">
                <a:solidFill>
                  <a:srgbClr val="FFFF66"/>
                </a:solidFill>
                <a:latin typeface="Times New Roman"/>
                <a:cs typeface="Times New Roman"/>
              </a:rPr>
              <a:t>and that you put on the new man which was created according to God, in </a:t>
            </a:r>
            <a:r>
              <a:rPr lang="en-US" sz="2800" dirty="0" smtClean="0">
                <a:solidFill>
                  <a:srgbClr val="FFFF66"/>
                </a:solidFill>
                <a:latin typeface="Times New Roman"/>
                <a:cs typeface="Times New Roman"/>
              </a:rPr>
              <a:t>[</a:t>
            </a:r>
            <a:r>
              <a:rPr lang="en-US" sz="2600" dirty="0" smtClean="0">
                <a:solidFill>
                  <a:srgbClr val="FFFF66"/>
                </a:solidFill>
                <a:latin typeface="Times New Roman"/>
                <a:cs typeface="Times New Roman"/>
              </a:rPr>
              <a:t>righteousness and holiness of truth</a:t>
            </a:r>
            <a:r>
              <a:rPr lang="en-US" sz="2800" dirty="0" smtClean="0">
                <a:solidFill>
                  <a:srgbClr val="FFFF66"/>
                </a:solidFill>
                <a:latin typeface="Times New Roman"/>
                <a:cs typeface="Times New Roman"/>
              </a:rPr>
              <a:t>].</a:t>
            </a:r>
            <a:endParaRPr lang="en-US" sz="2800" dirty="0">
              <a:solidFill>
                <a:srgbClr val="FFFF66"/>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854697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Ephesians 4:17-24</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152400" y="700057"/>
            <a:ext cx="8991600" cy="6124754"/>
          </a:xfrm>
          <a:prstGeom prst="rect">
            <a:avLst/>
          </a:prstGeom>
        </p:spPr>
        <p:txBody>
          <a:bodyPr wrap="square">
            <a:spAutoFit/>
          </a:bodyPr>
          <a:lstStyle/>
          <a:p>
            <a:r>
              <a:rPr lang="en-US" sz="2800" b="1" baseline="30000" dirty="0" smtClean="0">
                <a:solidFill>
                  <a:srgbClr val="FFFFFF"/>
                </a:solidFill>
                <a:latin typeface="Times New Roman"/>
                <a:cs typeface="Times New Roman"/>
              </a:rPr>
              <a:t>17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This I say, therefore, and testify in the Lord, that you should no longer walk as the rest of the </a:t>
            </a:r>
            <a:r>
              <a:rPr lang="en-US" sz="2800" dirty="0">
                <a:solidFill>
                  <a:schemeClr val="accent6">
                    <a:lumMod val="60000"/>
                    <a:lumOff val="40000"/>
                  </a:schemeClr>
                </a:solidFill>
                <a:latin typeface="Times New Roman"/>
                <a:cs typeface="Times New Roman"/>
              </a:rPr>
              <a:t>Gentiles walk</a:t>
            </a:r>
            <a:r>
              <a:rPr lang="en-US" sz="2800" dirty="0">
                <a:solidFill>
                  <a:srgbClr val="FFFFFF"/>
                </a:solidFill>
                <a:latin typeface="Times New Roman"/>
                <a:cs typeface="Times New Roman"/>
              </a:rPr>
              <a:t>, in the </a:t>
            </a:r>
            <a:r>
              <a:rPr lang="en-US" sz="2800" dirty="0">
                <a:solidFill>
                  <a:srgbClr val="FAC090"/>
                </a:solidFill>
                <a:latin typeface="Times New Roman"/>
                <a:cs typeface="Times New Roman"/>
              </a:rPr>
              <a:t>futility of their mind</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18 </a:t>
            </a:r>
            <a:r>
              <a:rPr lang="en-US" sz="2800" dirty="0">
                <a:solidFill>
                  <a:srgbClr val="FFFFFF"/>
                </a:solidFill>
                <a:latin typeface="Times New Roman"/>
                <a:cs typeface="Times New Roman"/>
              </a:rPr>
              <a:t>having their </a:t>
            </a:r>
            <a:r>
              <a:rPr lang="en-US" sz="2800" dirty="0" smtClean="0">
                <a:solidFill>
                  <a:srgbClr val="FAC090"/>
                </a:solidFill>
                <a:latin typeface="Times New Roman"/>
                <a:cs typeface="Times New Roman"/>
              </a:rPr>
              <a:t>understanding </a:t>
            </a:r>
            <a:r>
              <a:rPr lang="en-US" sz="2800" dirty="0">
                <a:solidFill>
                  <a:srgbClr val="FAC090"/>
                </a:solidFill>
                <a:latin typeface="Times New Roman"/>
                <a:cs typeface="Times New Roman"/>
              </a:rPr>
              <a:t>darkened</a:t>
            </a:r>
            <a:r>
              <a:rPr lang="en-US" sz="2800" dirty="0">
                <a:solidFill>
                  <a:srgbClr val="FFFFFF"/>
                </a:solidFill>
                <a:latin typeface="Times New Roman"/>
                <a:cs typeface="Times New Roman"/>
              </a:rPr>
              <a:t>, being </a:t>
            </a:r>
            <a:r>
              <a:rPr lang="en-US" sz="2800" dirty="0">
                <a:solidFill>
                  <a:srgbClr val="FAC090"/>
                </a:solidFill>
                <a:latin typeface="Times New Roman"/>
                <a:cs typeface="Times New Roman"/>
              </a:rPr>
              <a:t>alienated from the life of God</a:t>
            </a:r>
            <a:r>
              <a:rPr lang="en-US" sz="2800" dirty="0">
                <a:solidFill>
                  <a:srgbClr val="FFFFFF"/>
                </a:solidFill>
                <a:latin typeface="Times New Roman"/>
                <a:cs typeface="Times New Roman"/>
              </a:rPr>
              <a:t>, because of </a:t>
            </a:r>
            <a:r>
              <a:rPr lang="en-US" sz="2800" dirty="0" smtClean="0">
                <a:solidFill>
                  <a:srgbClr val="FFFFFF"/>
                </a:solidFill>
                <a:latin typeface="Times New Roman"/>
                <a:cs typeface="Times New Roman"/>
              </a:rPr>
              <a:t>the </a:t>
            </a:r>
            <a:r>
              <a:rPr lang="en-US" sz="2800" dirty="0">
                <a:solidFill>
                  <a:srgbClr val="FAC090"/>
                </a:solidFill>
                <a:latin typeface="Times New Roman"/>
                <a:cs typeface="Times New Roman"/>
              </a:rPr>
              <a:t>ignorance</a:t>
            </a:r>
            <a:r>
              <a:rPr lang="en-US" sz="2800" dirty="0">
                <a:solidFill>
                  <a:srgbClr val="FFFFFF"/>
                </a:solidFill>
                <a:latin typeface="Times New Roman"/>
                <a:cs typeface="Times New Roman"/>
              </a:rPr>
              <a:t> that is in them, because of the </a:t>
            </a:r>
            <a:r>
              <a:rPr lang="en-US" sz="2800" dirty="0">
                <a:solidFill>
                  <a:srgbClr val="FAC090"/>
                </a:solidFill>
                <a:latin typeface="Times New Roman"/>
                <a:cs typeface="Times New Roman"/>
              </a:rPr>
              <a:t>blindness of their heart</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19 </a:t>
            </a:r>
            <a:r>
              <a:rPr lang="en-US" sz="2800" dirty="0">
                <a:solidFill>
                  <a:srgbClr val="FFFFFF"/>
                </a:solidFill>
                <a:latin typeface="Times New Roman"/>
                <a:cs typeface="Times New Roman"/>
              </a:rPr>
              <a:t>who, being past feeling, have </a:t>
            </a:r>
            <a:r>
              <a:rPr lang="en-US" sz="2800" dirty="0">
                <a:solidFill>
                  <a:srgbClr val="FAC090"/>
                </a:solidFill>
                <a:latin typeface="Times New Roman"/>
                <a:cs typeface="Times New Roman"/>
              </a:rPr>
              <a:t>given themselves over to lewdness</a:t>
            </a:r>
            <a:r>
              <a:rPr lang="en-US" sz="2800" dirty="0">
                <a:solidFill>
                  <a:srgbClr val="FFFFFF"/>
                </a:solidFill>
                <a:latin typeface="Times New Roman"/>
                <a:cs typeface="Times New Roman"/>
              </a:rPr>
              <a:t>, to work </a:t>
            </a:r>
            <a:r>
              <a:rPr lang="en-US" sz="2800" dirty="0">
                <a:solidFill>
                  <a:srgbClr val="FAC090"/>
                </a:solidFill>
                <a:latin typeface="Times New Roman"/>
                <a:cs typeface="Times New Roman"/>
              </a:rPr>
              <a:t>all uncleanness with greediness</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20 </a:t>
            </a:r>
            <a:r>
              <a:rPr lang="en-US" sz="2800" dirty="0">
                <a:solidFill>
                  <a:srgbClr val="FFFFFF"/>
                </a:solidFill>
                <a:latin typeface="Times New Roman"/>
                <a:cs typeface="Times New Roman"/>
              </a:rPr>
              <a:t>But </a:t>
            </a:r>
            <a:r>
              <a:rPr lang="en-US" sz="2800" b="1" dirty="0">
                <a:solidFill>
                  <a:srgbClr val="FFFF00"/>
                </a:solidFill>
                <a:latin typeface="Times New Roman"/>
                <a:cs typeface="Times New Roman"/>
              </a:rPr>
              <a:t>you have not so learned Christ</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21 </a:t>
            </a:r>
            <a:r>
              <a:rPr lang="en-US" sz="2800" dirty="0">
                <a:solidFill>
                  <a:srgbClr val="FFFFFF"/>
                </a:solidFill>
                <a:latin typeface="Times New Roman"/>
                <a:cs typeface="Times New Roman"/>
              </a:rPr>
              <a:t>if indeed you have </a:t>
            </a:r>
            <a:r>
              <a:rPr lang="en-US" sz="2800" dirty="0">
                <a:solidFill>
                  <a:srgbClr val="FFFF00"/>
                </a:solidFill>
                <a:latin typeface="Times New Roman"/>
                <a:cs typeface="Times New Roman"/>
              </a:rPr>
              <a:t>heard Him and have been taught by Him</a:t>
            </a:r>
            <a:r>
              <a:rPr lang="en-US" sz="2800" dirty="0">
                <a:solidFill>
                  <a:srgbClr val="FFFFFF"/>
                </a:solidFill>
                <a:latin typeface="Times New Roman"/>
                <a:cs typeface="Times New Roman"/>
              </a:rPr>
              <a:t>, as the </a:t>
            </a:r>
            <a:r>
              <a:rPr lang="en-US" sz="2800" dirty="0">
                <a:solidFill>
                  <a:srgbClr val="FFFF00"/>
                </a:solidFill>
                <a:latin typeface="Times New Roman"/>
                <a:cs typeface="Times New Roman"/>
              </a:rPr>
              <a:t>truth is </a:t>
            </a:r>
            <a:r>
              <a:rPr lang="en-US" sz="2800" dirty="0" smtClean="0">
                <a:solidFill>
                  <a:srgbClr val="FFFF00"/>
                </a:solidFill>
                <a:latin typeface="Times New Roman"/>
                <a:cs typeface="Times New Roman"/>
              </a:rPr>
              <a:t>in Jesus</a:t>
            </a:r>
            <a:r>
              <a:rPr lang="en-US" sz="2800" dirty="0" smtClean="0">
                <a:solidFill>
                  <a:srgbClr val="FFFFFF"/>
                </a:solidFill>
                <a:latin typeface="Times New Roman"/>
                <a:cs typeface="Times New Roman"/>
              </a:rPr>
              <a:t>: </a:t>
            </a:r>
            <a:r>
              <a:rPr lang="en-US" sz="2800" b="1" baseline="30000" dirty="0" smtClean="0">
                <a:solidFill>
                  <a:srgbClr val="FFFFFF"/>
                </a:solidFill>
                <a:latin typeface="Times New Roman"/>
                <a:cs typeface="Times New Roman"/>
              </a:rPr>
              <a:t>22</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that you put off, concerning your former conduct, the old man which grows corrupt according to the </a:t>
            </a:r>
            <a:r>
              <a:rPr lang="en-US" sz="2800" dirty="0" smtClean="0">
                <a:solidFill>
                  <a:srgbClr val="FFFFFF"/>
                </a:solidFill>
                <a:latin typeface="Times New Roman"/>
                <a:cs typeface="Times New Roman"/>
              </a:rPr>
              <a:t>deceitful lusts, </a:t>
            </a:r>
            <a:r>
              <a:rPr lang="en-US" sz="2800" b="1" baseline="30000" dirty="0" smtClean="0">
                <a:solidFill>
                  <a:srgbClr val="FFFFFF"/>
                </a:solidFill>
                <a:latin typeface="Times New Roman"/>
                <a:cs typeface="Times New Roman"/>
              </a:rPr>
              <a:t>23</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and be </a:t>
            </a:r>
            <a:r>
              <a:rPr lang="en-US" sz="2800" dirty="0">
                <a:solidFill>
                  <a:srgbClr val="FFFF00"/>
                </a:solidFill>
                <a:latin typeface="Times New Roman"/>
                <a:cs typeface="Times New Roman"/>
              </a:rPr>
              <a:t>renewed in the spirit of your mind</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24 </a:t>
            </a:r>
            <a:r>
              <a:rPr lang="en-US" sz="2800" dirty="0">
                <a:solidFill>
                  <a:srgbClr val="FFFFFF"/>
                </a:solidFill>
                <a:latin typeface="Times New Roman"/>
                <a:cs typeface="Times New Roman"/>
              </a:rPr>
              <a:t>and that you </a:t>
            </a:r>
            <a:r>
              <a:rPr lang="en-US" sz="2800" dirty="0">
                <a:solidFill>
                  <a:srgbClr val="FFFF00"/>
                </a:solidFill>
                <a:latin typeface="Times New Roman"/>
                <a:cs typeface="Times New Roman"/>
              </a:rPr>
              <a:t>put on the new man </a:t>
            </a:r>
            <a:r>
              <a:rPr lang="en-US" sz="2800" dirty="0">
                <a:solidFill>
                  <a:srgbClr val="FFFFFF"/>
                </a:solidFill>
                <a:latin typeface="Times New Roman"/>
                <a:cs typeface="Times New Roman"/>
              </a:rPr>
              <a:t>which was created according to God, in </a:t>
            </a:r>
            <a:r>
              <a:rPr lang="en-US" sz="2800" dirty="0" smtClean="0">
                <a:solidFill>
                  <a:srgbClr val="FFFFFF"/>
                </a:solidFill>
                <a:latin typeface="Times New Roman"/>
                <a:cs typeface="Times New Roman"/>
              </a:rPr>
              <a:t>[</a:t>
            </a:r>
            <a:r>
              <a:rPr lang="en-US" sz="2600" dirty="0" smtClean="0">
                <a:solidFill>
                  <a:srgbClr val="FFFF00"/>
                </a:solidFill>
                <a:latin typeface="Times New Roman"/>
                <a:cs typeface="Times New Roman"/>
              </a:rPr>
              <a:t>righteousness and holiness </a:t>
            </a:r>
            <a:r>
              <a:rPr lang="en-US" sz="2600" b="1" u="sng" dirty="0" smtClean="0">
                <a:solidFill>
                  <a:srgbClr val="FFFF00"/>
                </a:solidFill>
                <a:latin typeface="Times New Roman"/>
                <a:cs typeface="Times New Roman"/>
              </a:rPr>
              <a:t>of truth</a:t>
            </a:r>
            <a:r>
              <a:rPr lang="en-US" sz="2800" dirty="0" smtClean="0">
                <a:solidFill>
                  <a:srgbClr val="FFFFFF"/>
                </a:solidFill>
                <a:latin typeface="Times New Roman"/>
                <a:cs typeface="Times New Roman"/>
              </a:rPr>
              <a:t>].</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5701616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4800" b="1" dirty="0" smtClean="0">
                <a:solidFill>
                  <a:srgbClr val="FFFF00"/>
                </a:solidFill>
                <a:effectLst>
                  <a:outerShdw blurRad="50800" dist="38100" dir="2700000" algn="tl" rotWithShape="0">
                    <a:schemeClr val="tx1">
                      <a:alpha val="43000"/>
                    </a:schemeClr>
                  </a:outerShdw>
                </a:effectLst>
              </a:rPr>
              <a:t>The Demands of Holiness on Us</a:t>
            </a:r>
            <a:endParaRPr lang="en-US" sz="4800" b="1" dirty="0">
              <a:solidFill>
                <a:srgbClr val="FFFF00"/>
              </a:solidFill>
              <a:effectLst>
                <a:outerShdw blurRad="50800" dist="38100" dir="2700000" algn="tl" rotWithShape="0">
                  <a:schemeClr val="tx1">
                    <a:alpha val="43000"/>
                  </a:schemeClr>
                </a:outerShdw>
              </a:effectLst>
            </a:endParaRPr>
          </a:p>
        </p:txBody>
      </p:sp>
      <p:sp>
        <p:nvSpPr>
          <p:cNvPr id="3" name="Content Placeholder 2"/>
          <p:cNvSpPr>
            <a:spLocks noGrp="1"/>
          </p:cNvSpPr>
          <p:nvPr>
            <p:ph idx="1"/>
          </p:nvPr>
        </p:nvSpPr>
        <p:spPr>
          <a:xfrm>
            <a:off x="152400" y="990600"/>
            <a:ext cx="8991600" cy="5867400"/>
          </a:xfrm>
        </p:spPr>
        <p:txBody>
          <a:bodyPr>
            <a:normAutofit/>
          </a:bodyPr>
          <a:lstStyle/>
          <a:p>
            <a:pPr>
              <a:spcBef>
                <a:spcPts val="0"/>
              </a:spcBef>
              <a:spcAft>
                <a:spcPts val="1200"/>
              </a:spcAft>
              <a:buClr>
                <a:schemeClr val="tx1">
                  <a:lumMod val="50000"/>
                  <a:lumOff val="50000"/>
                </a:schemeClr>
              </a:buClr>
            </a:pPr>
            <a:r>
              <a:rPr lang="en-US" sz="3500" dirty="0" smtClean="0">
                <a:solidFill>
                  <a:srgbClr val="7F7F7F"/>
                </a:solidFill>
                <a:effectLst>
                  <a:outerShdw blurRad="38100" dist="38100" dir="2700000" algn="tl">
                    <a:srgbClr val="000000"/>
                  </a:outerShdw>
                </a:effectLst>
              </a:rPr>
              <a:t>Holiness of new man created by truth of Christ (</a:t>
            </a:r>
            <a:r>
              <a:rPr lang="en-US" sz="3500" b="1" i="1" dirty="0" smtClean="0">
                <a:solidFill>
                  <a:srgbClr val="7F7F7F"/>
                </a:solidFill>
                <a:effectLst>
                  <a:outerShdw blurRad="38100" dist="38100" dir="2700000" algn="tl">
                    <a:srgbClr val="000000"/>
                  </a:outerShdw>
                </a:effectLst>
              </a:rPr>
              <a:t>Eph. 4:17-24</a:t>
            </a:r>
            <a:r>
              <a:rPr lang="en-US" sz="3500" dirty="0" smtClean="0">
                <a:solidFill>
                  <a:srgbClr val="7F7F7F"/>
                </a:solidFill>
                <a:effectLst>
                  <a:outerShdw blurRad="38100" dist="38100" dir="2700000" algn="tl">
                    <a:srgbClr val="000000"/>
                  </a:outerShdw>
                </a:effectLst>
              </a:rPr>
              <a:t>)</a:t>
            </a:r>
          </a:p>
          <a:p>
            <a:pPr>
              <a:spcBef>
                <a:spcPts val="0"/>
              </a:spcBef>
              <a:spcAft>
                <a:spcPts val="1200"/>
              </a:spcAft>
              <a:buClr>
                <a:srgbClr val="FFFF00"/>
              </a:buClr>
            </a:pPr>
            <a:r>
              <a:rPr lang="en-US" sz="3500" dirty="0" smtClean="0">
                <a:solidFill>
                  <a:schemeClr val="bg1"/>
                </a:solidFill>
                <a:effectLst>
                  <a:outerShdw blurRad="38100" dist="38100" dir="2700000" algn="tl">
                    <a:srgbClr val="000000"/>
                  </a:outerShdw>
                </a:effectLst>
              </a:rPr>
              <a:t>Holiness </a:t>
            </a:r>
            <a:r>
              <a:rPr lang="en-US" sz="3500" dirty="0">
                <a:solidFill>
                  <a:schemeClr val="bg1"/>
                </a:solidFill>
                <a:effectLst>
                  <a:outerShdw blurRad="38100" dist="38100" dir="2700000" algn="tl">
                    <a:srgbClr val="000000"/>
                  </a:outerShdw>
                </a:effectLst>
              </a:rPr>
              <a:t>requires </a:t>
            </a:r>
            <a:r>
              <a:rPr lang="en-US" sz="3500" dirty="0" smtClean="0">
                <a:solidFill>
                  <a:schemeClr val="bg1"/>
                </a:solidFill>
                <a:effectLst>
                  <a:outerShdw blurRad="38100" dist="38100" dir="2700000" algn="tl">
                    <a:srgbClr val="000000"/>
                  </a:outerShdw>
                </a:effectLst>
              </a:rPr>
              <a:t>separateness </a:t>
            </a:r>
            <a:r>
              <a:rPr lang="en-US" sz="3500" dirty="0">
                <a:solidFill>
                  <a:schemeClr val="bg1"/>
                </a:solidFill>
                <a:effectLst>
                  <a:outerShdw blurRad="38100" dist="38100" dir="2700000" algn="tl">
                    <a:srgbClr val="000000"/>
                  </a:outerShdw>
                </a:effectLst>
              </a:rPr>
              <a:t>from the wicked ways of those in world (</a:t>
            </a:r>
            <a:r>
              <a:rPr lang="en-US" sz="3500" b="1" i="1" dirty="0">
                <a:solidFill>
                  <a:srgbClr val="FFFF66"/>
                </a:solidFill>
                <a:effectLst>
                  <a:outerShdw blurRad="38100" dist="38100" dir="2700000" algn="tl">
                    <a:srgbClr val="000000"/>
                  </a:outerShdw>
                </a:effectLst>
              </a:rPr>
              <a:t>2 Cor. 6:14 - 7:1</a:t>
            </a:r>
            <a:r>
              <a:rPr lang="en-US" sz="3500" dirty="0" smtClean="0">
                <a:solidFill>
                  <a:schemeClr val="bg1"/>
                </a:solidFill>
                <a:effectLst>
                  <a:outerShdw blurRad="38100" dist="38100" dir="2700000" algn="tl">
                    <a:srgbClr val="000000"/>
                  </a:outerShdw>
                </a:effectLst>
              </a:rPr>
              <a:t>)</a:t>
            </a:r>
            <a:endParaRPr lang="en-US" sz="35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16145661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Ephesians 4:17-24</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152400" y="700057"/>
            <a:ext cx="8991600" cy="6065149"/>
          </a:xfrm>
          <a:prstGeom prst="rect">
            <a:avLst/>
          </a:prstGeom>
        </p:spPr>
        <p:txBody>
          <a:bodyPr wrap="square">
            <a:spAutoFit/>
          </a:bodyPr>
          <a:lstStyle/>
          <a:p>
            <a:pPr>
              <a:lnSpc>
                <a:spcPct val="99000"/>
              </a:lnSpc>
            </a:pPr>
            <a:r>
              <a:rPr lang="en-US" sz="2800" b="1" baseline="30000" dirty="0" smtClean="0">
                <a:solidFill>
                  <a:srgbClr val="FFFFFF"/>
                </a:solidFill>
                <a:latin typeface="Times New Roman"/>
                <a:cs typeface="Times New Roman"/>
              </a:rPr>
              <a:t>17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This I say, therefore, and testify in the Lord, that you should no longer walk as the rest of the Gentiles walk, in the futility of their mind, </a:t>
            </a:r>
            <a:r>
              <a:rPr lang="en-US" sz="2800" b="1" baseline="30000" dirty="0">
                <a:solidFill>
                  <a:srgbClr val="FFFFFF"/>
                </a:solidFill>
                <a:latin typeface="Times New Roman"/>
                <a:cs typeface="Times New Roman"/>
              </a:rPr>
              <a:t>18 </a:t>
            </a:r>
            <a:r>
              <a:rPr lang="en-US" sz="2800" dirty="0">
                <a:solidFill>
                  <a:srgbClr val="FFFFFF"/>
                </a:solidFill>
                <a:latin typeface="Times New Roman"/>
                <a:cs typeface="Times New Roman"/>
              </a:rPr>
              <a:t>having their </a:t>
            </a:r>
            <a:r>
              <a:rPr lang="en-US" sz="2800" dirty="0" smtClean="0">
                <a:solidFill>
                  <a:srgbClr val="FFFFFF"/>
                </a:solidFill>
                <a:latin typeface="Times New Roman"/>
                <a:cs typeface="Times New Roman"/>
              </a:rPr>
              <a:t>understanding </a:t>
            </a:r>
            <a:r>
              <a:rPr lang="en-US" sz="2800" dirty="0">
                <a:solidFill>
                  <a:srgbClr val="FFFFFF"/>
                </a:solidFill>
                <a:latin typeface="Times New Roman"/>
                <a:cs typeface="Times New Roman"/>
              </a:rPr>
              <a:t>darkened, being alienated from the life of God, because of </a:t>
            </a:r>
            <a:r>
              <a:rPr lang="en-US" sz="2800" dirty="0" smtClean="0">
                <a:solidFill>
                  <a:srgbClr val="FFFFFF"/>
                </a:solidFill>
                <a:latin typeface="Times New Roman"/>
                <a:cs typeface="Times New Roman"/>
              </a:rPr>
              <a:t>the </a:t>
            </a:r>
            <a:r>
              <a:rPr lang="en-US" sz="2800" dirty="0">
                <a:solidFill>
                  <a:srgbClr val="FFFFFF"/>
                </a:solidFill>
                <a:latin typeface="Times New Roman"/>
                <a:cs typeface="Times New Roman"/>
              </a:rPr>
              <a:t>ignorance that is in them, because of the blindness of their heart; </a:t>
            </a:r>
            <a:r>
              <a:rPr lang="en-US" sz="2800" b="1" baseline="30000" dirty="0">
                <a:solidFill>
                  <a:srgbClr val="FFFFFF"/>
                </a:solidFill>
                <a:latin typeface="Times New Roman"/>
                <a:cs typeface="Times New Roman"/>
              </a:rPr>
              <a:t>19 </a:t>
            </a:r>
            <a:r>
              <a:rPr lang="en-US" sz="2800" dirty="0">
                <a:solidFill>
                  <a:srgbClr val="FFFFFF"/>
                </a:solidFill>
                <a:latin typeface="Times New Roman"/>
                <a:cs typeface="Times New Roman"/>
              </a:rPr>
              <a:t>who, being past feeling, have given themselves over to lewdness, to work all uncleanness with greediness. </a:t>
            </a:r>
            <a:r>
              <a:rPr lang="en-US" sz="2800" b="1" baseline="30000" dirty="0">
                <a:solidFill>
                  <a:srgbClr val="FFFFFF"/>
                </a:solidFill>
                <a:latin typeface="Times New Roman"/>
                <a:cs typeface="Times New Roman"/>
              </a:rPr>
              <a:t>20 </a:t>
            </a:r>
            <a:r>
              <a:rPr lang="en-US" sz="2800" dirty="0">
                <a:solidFill>
                  <a:srgbClr val="FFFFFF"/>
                </a:solidFill>
                <a:latin typeface="Times New Roman"/>
                <a:cs typeface="Times New Roman"/>
              </a:rPr>
              <a:t>But you have not so learned Christ, </a:t>
            </a:r>
            <a:r>
              <a:rPr lang="en-US" sz="2800" b="1" baseline="30000" dirty="0">
                <a:solidFill>
                  <a:srgbClr val="FFFFFF"/>
                </a:solidFill>
                <a:latin typeface="Times New Roman"/>
                <a:cs typeface="Times New Roman"/>
              </a:rPr>
              <a:t>21 </a:t>
            </a:r>
            <a:r>
              <a:rPr lang="en-US" sz="2800" dirty="0">
                <a:solidFill>
                  <a:srgbClr val="FFFFFF"/>
                </a:solidFill>
                <a:latin typeface="Times New Roman"/>
                <a:cs typeface="Times New Roman"/>
              </a:rPr>
              <a:t>if indeed you have heard Him and have been taught by Him, as the truth is </a:t>
            </a:r>
            <a:r>
              <a:rPr lang="en-US" sz="2800" dirty="0" smtClean="0">
                <a:solidFill>
                  <a:srgbClr val="FFFFFF"/>
                </a:solidFill>
                <a:latin typeface="Times New Roman"/>
                <a:cs typeface="Times New Roman"/>
              </a:rPr>
              <a:t>in Jesus: </a:t>
            </a:r>
            <a:r>
              <a:rPr lang="en-US" sz="2800" b="1" baseline="30000" dirty="0" smtClean="0">
                <a:solidFill>
                  <a:srgbClr val="FFFFFF"/>
                </a:solidFill>
                <a:latin typeface="Times New Roman"/>
                <a:cs typeface="Times New Roman"/>
              </a:rPr>
              <a:t>22</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that you put off, concerning your former conduct, the old man which grows corrupt according to the </a:t>
            </a:r>
            <a:r>
              <a:rPr lang="en-US" sz="2800" dirty="0" smtClean="0">
                <a:solidFill>
                  <a:srgbClr val="FFFFFF"/>
                </a:solidFill>
                <a:latin typeface="Times New Roman"/>
                <a:cs typeface="Times New Roman"/>
              </a:rPr>
              <a:t>deceitful lusts, </a:t>
            </a:r>
            <a:r>
              <a:rPr lang="en-US" sz="2800" b="1" baseline="30000" dirty="0" smtClean="0">
                <a:solidFill>
                  <a:srgbClr val="FFFFFF"/>
                </a:solidFill>
                <a:latin typeface="Times New Roman"/>
                <a:cs typeface="Times New Roman"/>
              </a:rPr>
              <a:t>23</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and be renewed in the spirit of your mind, </a:t>
            </a:r>
            <a:r>
              <a:rPr lang="en-US" sz="2800" b="1" baseline="30000" dirty="0">
                <a:solidFill>
                  <a:srgbClr val="FFFFFF"/>
                </a:solidFill>
                <a:latin typeface="Times New Roman"/>
                <a:cs typeface="Times New Roman"/>
              </a:rPr>
              <a:t>24 </a:t>
            </a:r>
            <a:r>
              <a:rPr lang="en-US" sz="2800" dirty="0">
                <a:solidFill>
                  <a:srgbClr val="FFFFFF"/>
                </a:solidFill>
                <a:latin typeface="Times New Roman"/>
                <a:cs typeface="Times New Roman"/>
              </a:rPr>
              <a:t>and that you put on the new man which was created according to God, in true righteousness and </a:t>
            </a:r>
            <a:r>
              <a:rPr lang="en-US" sz="2800" dirty="0" smtClean="0">
                <a:solidFill>
                  <a:srgbClr val="FFFFFF"/>
                </a:solidFill>
                <a:latin typeface="Times New Roman"/>
                <a:cs typeface="Times New Roman"/>
              </a:rPr>
              <a:t>holiness.</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08870814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Corinthians </a:t>
            </a:r>
            <a:r>
              <a:rPr lang="en-US" b="1" dirty="0">
                <a:solidFill>
                  <a:srgbClr val="FFFF00"/>
                </a:solidFill>
                <a:effectLst>
                  <a:outerShdw blurRad="38100" dist="38100" dir="2700000" algn="tl">
                    <a:srgbClr val="000000">
                      <a:alpha val="43137"/>
                    </a:srgbClr>
                  </a:outerShdw>
                </a:effectLst>
              </a:rPr>
              <a:t>6</a:t>
            </a:r>
            <a:r>
              <a:rPr lang="en-US" b="1" dirty="0" smtClean="0">
                <a:solidFill>
                  <a:srgbClr val="FFFF00"/>
                </a:solidFill>
                <a:effectLst>
                  <a:outerShdw blurRad="38100" dist="38100" dir="2700000" algn="tl">
                    <a:srgbClr val="000000">
                      <a:alpha val="43137"/>
                    </a:srgbClr>
                  </a:outerShdw>
                </a:effectLst>
              </a:rPr>
              <a:t>:14 – 7:1</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700057"/>
            <a:ext cx="9067800" cy="6017032"/>
          </a:xfrm>
          <a:prstGeom prst="rect">
            <a:avLst/>
          </a:prstGeom>
        </p:spPr>
        <p:txBody>
          <a:bodyPr wrap="square">
            <a:spAutoFit/>
          </a:bodyPr>
          <a:lstStyle/>
          <a:p>
            <a:r>
              <a:rPr lang="en-US" sz="2750" b="1" baseline="30000" dirty="0">
                <a:solidFill>
                  <a:schemeClr val="bg1"/>
                </a:solidFill>
                <a:latin typeface="Times New Roman"/>
                <a:cs typeface="Times New Roman"/>
              </a:rPr>
              <a:t>6:14 </a:t>
            </a:r>
            <a:r>
              <a:rPr lang="en-US" sz="2750" dirty="0">
                <a:solidFill>
                  <a:srgbClr val="FFFF66"/>
                </a:solidFill>
                <a:latin typeface="Times New Roman"/>
                <a:cs typeface="Times New Roman"/>
              </a:rPr>
              <a:t>Do not be unequally yoked together with unbelievers. For what fellowship has righteousness with lawlessness? And what communion has light with darkness?</a:t>
            </a:r>
            <a:r>
              <a:rPr lang="en-US" sz="2750" dirty="0">
                <a:solidFill>
                  <a:schemeClr val="bg1"/>
                </a:solidFill>
                <a:latin typeface="Times New Roman"/>
                <a:cs typeface="Times New Roman"/>
              </a:rPr>
              <a:t> </a:t>
            </a:r>
            <a:r>
              <a:rPr lang="en-US" sz="2750" b="1" baseline="30000" dirty="0">
                <a:solidFill>
                  <a:schemeClr val="bg1"/>
                </a:solidFill>
                <a:latin typeface="Times New Roman"/>
                <a:cs typeface="Times New Roman"/>
              </a:rPr>
              <a:t>15 </a:t>
            </a:r>
            <a:r>
              <a:rPr lang="en-US" sz="2750" dirty="0">
                <a:solidFill>
                  <a:schemeClr val="bg1"/>
                </a:solidFill>
                <a:latin typeface="Times New Roman"/>
                <a:cs typeface="Times New Roman"/>
              </a:rPr>
              <a:t>And what accord has Christ with Belial? Or what part has a believer with an unbeliever? </a:t>
            </a:r>
            <a:r>
              <a:rPr lang="en-US" sz="2750" b="1" baseline="30000" dirty="0">
                <a:solidFill>
                  <a:schemeClr val="bg1"/>
                </a:solidFill>
                <a:latin typeface="Times New Roman"/>
                <a:cs typeface="Times New Roman"/>
              </a:rPr>
              <a:t>16 </a:t>
            </a:r>
            <a:r>
              <a:rPr lang="en-US" sz="2750" dirty="0">
                <a:solidFill>
                  <a:schemeClr val="bg1"/>
                </a:solidFill>
                <a:latin typeface="Times New Roman"/>
                <a:cs typeface="Times New Roman"/>
              </a:rPr>
              <a:t>And what agreement has the temple of God with idols? For you are the temple of the living God. As God has said: “I will dwell in them and walk among them. I will be their God, and they shall be My people.” </a:t>
            </a:r>
            <a:r>
              <a:rPr lang="en-US" sz="2750" b="1" baseline="30000" dirty="0">
                <a:solidFill>
                  <a:schemeClr val="bg1"/>
                </a:solidFill>
                <a:latin typeface="Times New Roman"/>
                <a:cs typeface="Times New Roman"/>
              </a:rPr>
              <a:t>17 </a:t>
            </a:r>
            <a:r>
              <a:rPr lang="en-US" sz="2750" dirty="0">
                <a:solidFill>
                  <a:schemeClr val="bg1"/>
                </a:solidFill>
                <a:latin typeface="Times New Roman"/>
                <a:cs typeface="Times New Roman"/>
              </a:rPr>
              <a:t>Therefore “Come out from among them and be separate, says the Lord. Do not touch what is unclean, and I will receive you.” </a:t>
            </a:r>
            <a:r>
              <a:rPr lang="en-US" sz="2750" b="1" baseline="30000" dirty="0">
                <a:solidFill>
                  <a:schemeClr val="bg1"/>
                </a:solidFill>
                <a:latin typeface="Times New Roman"/>
                <a:cs typeface="Times New Roman"/>
              </a:rPr>
              <a:t>18 </a:t>
            </a:r>
            <a:r>
              <a:rPr lang="en-US" sz="2750" dirty="0">
                <a:solidFill>
                  <a:schemeClr val="bg1"/>
                </a:solidFill>
                <a:latin typeface="Times New Roman"/>
                <a:cs typeface="Times New Roman"/>
              </a:rPr>
              <a:t>“I will be a Father to you, and you shall be My sons and daughters, says the Lord Almighty.” </a:t>
            </a:r>
            <a:r>
              <a:rPr lang="en-US" sz="2750" b="1" baseline="30000" dirty="0">
                <a:solidFill>
                  <a:schemeClr val="bg1"/>
                </a:solidFill>
                <a:latin typeface="Times New Roman"/>
                <a:cs typeface="Times New Roman"/>
              </a:rPr>
              <a:t>7:1 </a:t>
            </a:r>
            <a:r>
              <a:rPr lang="en-US" sz="2750" dirty="0">
                <a:solidFill>
                  <a:schemeClr val="bg1"/>
                </a:solidFill>
                <a:latin typeface="Times New Roman"/>
                <a:cs typeface="Times New Roman"/>
              </a:rPr>
              <a:t>Therefore, having these promises, beloved, let us cleanse ourselves from all filthiness of the flesh and spirit, perfecting holiness in the fear of God. </a:t>
            </a:r>
            <a:endParaRPr lang="en-US" sz="275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11739431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Corinthians </a:t>
            </a:r>
            <a:r>
              <a:rPr lang="en-US" b="1" dirty="0">
                <a:solidFill>
                  <a:srgbClr val="FFFF00"/>
                </a:solidFill>
                <a:effectLst>
                  <a:outerShdw blurRad="38100" dist="38100" dir="2700000" algn="tl">
                    <a:srgbClr val="000000">
                      <a:alpha val="43137"/>
                    </a:srgbClr>
                  </a:outerShdw>
                </a:effectLst>
              </a:rPr>
              <a:t>6</a:t>
            </a:r>
            <a:r>
              <a:rPr lang="en-US" b="1" dirty="0" smtClean="0">
                <a:solidFill>
                  <a:srgbClr val="FFFF00"/>
                </a:solidFill>
                <a:effectLst>
                  <a:outerShdw blurRad="38100" dist="38100" dir="2700000" algn="tl">
                    <a:srgbClr val="000000">
                      <a:alpha val="43137"/>
                    </a:srgbClr>
                  </a:outerShdw>
                </a:effectLst>
              </a:rPr>
              <a:t>:14 – 7:1</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700057"/>
            <a:ext cx="9067800" cy="6017032"/>
          </a:xfrm>
          <a:prstGeom prst="rect">
            <a:avLst/>
          </a:prstGeom>
        </p:spPr>
        <p:txBody>
          <a:bodyPr wrap="square">
            <a:spAutoFit/>
          </a:bodyPr>
          <a:lstStyle/>
          <a:p>
            <a:r>
              <a:rPr lang="en-US" sz="2750" b="1" baseline="30000" dirty="0">
                <a:solidFill>
                  <a:schemeClr val="bg1"/>
                </a:solidFill>
                <a:latin typeface="Times New Roman"/>
                <a:cs typeface="Times New Roman"/>
              </a:rPr>
              <a:t>6:14 </a:t>
            </a:r>
            <a:r>
              <a:rPr lang="en-US" sz="2750" dirty="0">
                <a:solidFill>
                  <a:schemeClr val="bg1"/>
                </a:solidFill>
                <a:latin typeface="Times New Roman"/>
                <a:cs typeface="Times New Roman"/>
              </a:rPr>
              <a:t>Do not be unequally yoked together with unbelievers. For what fellowship has righteousness with lawlessness? And what communion has light with darkness? </a:t>
            </a:r>
            <a:r>
              <a:rPr lang="en-US" sz="2750" b="1" baseline="30000" dirty="0">
                <a:solidFill>
                  <a:schemeClr val="bg1"/>
                </a:solidFill>
                <a:latin typeface="Times New Roman"/>
                <a:cs typeface="Times New Roman"/>
              </a:rPr>
              <a:t>15 </a:t>
            </a:r>
            <a:r>
              <a:rPr lang="en-US" sz="2750" dirty="0">
                <a:solidFill>
                  <a:srgbClr val="FFFF66"/>
                </a:solidFill>
                <a:latin typeface="Times New Roman"/>
                <a:cs typeface="Times New Roman"/>
              </a:rPr>
              <a:t>And what accord has Christ with Belial? Or what part has a believer with an unbeliever? </a:t>
            </a:r>
            <a:r>
              <a:rPr lang="en-US" sz="2750" b="1" baseline="30000" dirty="0">
                <a:solidFill>
                  <a:schemeClr val="bg1"/>
                </a:solidFill>
                <a:latin typeface="Times New Roman"/>
                <a:cs typeface="Times New Roman"/>
              </a:rPr>
              <a:t>16 </a:t>
            </a:r>
            <a:r>
              <a:rPr lang="en-US" sz="2750" dirty="0">
                <a:solidFill>
                  <a:schemeClr val="bg1"/>
                </a:solidFill>
                <a:latin typeface="Times New Roman"/>
                <a:cs typeface="Times New Roman"/>
              </a:rPr>
              <a:t>And what agreement has the temple of God with idols? For you are the temple of the living God. As God has said: “I will dwell in them and walk among them. I will be their God, and they shall be My people.” </a:t>
            </a:r>
            <a:r>
              <a:rPr lang="en-US" sz="2750" b="1" baseline="30000" dirty="0">
                <a:solidFill>
                  <a:schemeClr val="bg1"/>
                </a:solidFill>
                <a:latin typeface="Times New Roman"/>
                <a:cs typeface="Times New Roman"/>
              </a:rPr>
              <a:t>17 </a:t>
            </a:r>
            <a:r>
              <a:rPr lang="en-US" sz="2750" dirty="0">
                <a:solidFill>
                  <a:schemeClr val="bg1"/>
                </a:solidFill>
                <a:latin typeface="Times New Roman"/>
                <a:cs typeface="Times New Roman"/>
              </a:rPr>
              <a:t>Therefore “Come out from among them and be separate, says the Lord. Do not touch what is unclean, and I will receive you.” </a:t>
            </a:r>
            <a:r>
              <a:rPr lang="en-US" sz="2750" b="1" baseline="30000" dirty="0">
                <a:solidFill>
                  <a:schemeClr val="bg1"/>
                </a:solidFill>
                <a:latin typeface="Times New Roman"/>
                <a:cs typeface="Times New Roman"/>
              </a:rPr>
              <a:t>18 </a:t>
            </a:r>
            <a:r>
              <a:rPr lang="en-US" sz="2750" dirty="0">
                <a:solidFill>
                  <a:schemeClr val="bg1"/>
                </a:solidFill>
                <a:latin typeface="Times New Roman"/>
                <a:cs typeface="Times New Roman"/>
              </a:rPr>
              <a:t>“I will be a Father to you, and you shall be My sons and daughters, says the Lord Almighty.” </a:t>
            </a:r>
            <a:r>
              <a:rPr lang="en-US" sz="2750" b="1" baseline="30000" dirty="0">
                <a:solidFill>
                  <a:schemeClr val="bg1"/>
                </a:solidFill>
                <a:latin typeface="Times New Roman"/>
                <a:cs typeface="Times New Roman"/>
              </a:rPr>
              <a:t>7:1 </a:t>
            </a:r>
            <a:r>
              <a:rPr lang="en-US" sz="2750" dirty="0">
                <a:solidFill>
                  <a:schemeClr val="bg1"/>
                </a:solidFill>
                <a:latin typeface="Times New Roman"/>
                <a:cs typeface="Times New Roman"/>
              </a:rPr>
              <a:t>Therefore, having these promises, beloved, let us cleanse ourselves from all filthiness of the flesh and spirit, perfecting holiness in the fear of God. </a:t>
            </a:r>
            <a:endParaRPr lang="en-US" sz="275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66618206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Corinthians </a:t>
            </a:r>
            <a:r>
              <a:rPr lang="en-US" b="1" dirty="0">
                <a:solidFill>
                  <a:srgbClr val="FFFF00"/>
                </a:solidFill>
                <a:effectLst>
                  <a:outerShdw blurRad="38100" dist="38100" dir="2700000" algn="tl">
                    <a:srgbClr val="000000">
                      <a:alpha val="43137"/>
                    </a:srgbClr>
                  </a:outerShdw>
                </a:effectLst>
              </a:rPr>
              <a:t>6</a:t>
            </a:r>
            <a:r>
              <a:rPr lang="en-US" b="1" dirty="0" smtClean="0">
                <a:solidFill>
                  <a:srgbClr val="FFFF00"/>
                </a:solidFill>
                <a:effectLst>
                  <a:outerShdw blurRad="38100" dist="38100" dir="2700000" algn="tl">
                    <a:srgbClr val="000000">
                      <a:alpha val="43137"/>
                    </a:srgbClr>
                  </a:outerShdw>
                </a:effectLst>
              </a:rPr>
              <a:t>:14 – 7:1</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700057"/>
            <a:ext cx="9067800" cy="6017032"/>
          </a:xfrm>
          <a:prstGeom prst="rect">
            <a:avLst/>
          </a:prstGeom>
        </p:spPr>
        <p:txBody>
          <a:bodyPr wrap="square">
            <a:spAutoFit/>
          </a:bodyPr>
          <a:lstStyle/>
          <a:p>
            <a:r>
              <a:rPr lang="en-US" sz="2750" b="1" baseline="30000" dirty="0">
                <a:solidFill>
                  <a:schemeClr val="bg1"/>
                </a:solidFill>
                <a:latin typeface="Times New Roman"/>
                <a:cs typeface="Times New Roman"/>
              </a:rPr>
              <a:t>6:14 </a:t>
            </a:r>
            <a:r>
              <a:rPr lang="en-US" sz="2750" dirty="0">
                <a:solidFill>
                  <a:schemeClr val="bg1"/>
                </a:solidFill>
                <a:latin typeface="Times New Roman"/>
                <a:cs typeface="Times New Roman"/>
              </a:rPr>
              <a:t>Do not be unequally yoked together with unbelievers. For what fellowship has righteousness with lawlessness? And what communion has light with darkness? </a:t>
            </a:r>
            <a:r>
              <a:rPr lang="en-US" sz="2750" b="1" baseline="30000" dirty="0">
                <a:solidFill>
                  <a:schemeClr val="bg1"/>
                </a:solidFill>
                <a:latin typeface="Times New Roman"/>
                <a:cs typeface="Times New Roman"/>
              </a:rPr>
              <a:t>15 </a:t>
            </a:r>
            <a:r>
              <a:rPr lang="en-US" sz="2750" dirty="0">
                <a:solidFill>
                  <a:schemeClr val="bg1"/>
                </a:solidFill>
                <a:latin typeface="Times New Roman"/>
                <a:cs typeface="Times New Roman"/>
              </a:rPr>
              <a:t>And what accord has Christ with Belial? Or what part has a believer with an unbeliever? </a:t>
            </a:r>
            <a:r>
              <a:rPr lang="en-US" sz="2750" b="1" baseline="30000" dirty="0">
                <a:solidFill>
                  <a:schemeClr val="bg1"/>
                </a:solidFill>
                <a:latin typeface="Times New Roman"/>
                <a:cs typeface="Times New Roman"/>
              </a:rPr>
              <a:t>16 </a:t>
            </a:r>
            <a:r>
              <a:rPr lang="en-US" sz="2750" dirty="0">
                <a:solidFill>
                  <a:srgbClr val="FFFF66"/>
                </a:solidFill>
                <a:latin typeface="Times New Roman"/>
                <a:cs typeface="Times New Roman"/>
              </a:rPr>
              <a:t>And what agreement has the temple of God with idols? For you are the temple of the living God. As God has said: “I will dwell in them and walk among them. I will be their God, and they shall be My people.” </a:t>
            </a:r>
            <a:r>
              <a:rPr lang="en-US" sz="2750" b="1" baseline="30000" dirty="0">
                <a:solidFill>
                  <a:schemeClr val="bg1"/>
                </a:solidFill>
                <a:latin typeface="Times New Roman"/>
                <a:cs typeface="Times New Roman"/>
              </a:rPr>
              <a:t>17 </a:t>
            </a:r>
            <a:r>
              <a:rPr lang="en-US" sz="2750" dirty="0">
                <a:solidFill>
                  <a:schemeClr val="bg1"/>
                </a:solidFill>
                <a:latin typeface="Times New Roman"/>
                <a:cs typeface="Times New Roman"/>
              </a:rPr>
              <a:t>Therefore “Come out from among them and be separate, says the Lord. Do not touch what is unclean, and I will receive you.” </a:t>
            </a:r>
            <a:r>
              <a:rPr lang="en-US" sz="2750" b="1" baseline="30000" dirty="0">
                <a:solidFill>
                  <a:schemeClr val="bg1"/>
                </a:solidFill>
                <a:latin typeface="Times New Roman"/>
                <a:cs typeface="Times New Roman"/>
              </a:rPr>
              <a:t>18 </a:t>
            </a:r>
            <a:r>
              <a:rPr lang="en-US" sz="2750" dirty="0">
                <a:solidFill>
                  <a:schemeClr val="bg1"/>
                </a:solidFill>
                <a:latin typeface="Times New Roman"/>
                <a:cs typeface="Times New Roman"/>
              </a:rPr>
              <a:t>“I will be a Father to you, and you shall be My sons and daughters, says the Lord Almighty.” </a:t>
            </a:r>
            <a:r>
              <a:rPr lang="en-US" sz="2750" b="1" baseline="30000" dirty="0">
                <a:solidFill>
                  <a:schemeClr val="bg1"/>
                </a:solidFill>
                <a:latin typeface="Times New Roman"/>
                <a:cs typeface="Times New Roman"/>
              </a:rPr>
              <a:t>7:1 </a:t>
            </a:r>
            <a:r>
              <a:rPr lang="en-US" sz="2750" dirty="0">
                <a:solidFill>
                  <a:schemeClr val="bg1"/>
                </a:solidFill>
                <a:latin typeface="Times New Roman"/>
                <a:cs typeface="Times New Roman"/>
              </a:rPr>
              <a:t>Therefore, having these promises, beloved, let us cleanse ourselves from all filthiness of the flesh and spirit, perfecting holiness in the fear of God. </a:t>
            </a:r>
            <a:endParaRPr lang="en-US" sz="275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49366956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Corinthians </a:t>
            </a:r>
            <a:r>
              <a:rPr lang="en-US" b="1" dirty="0">
                <a:solidFill>
                  <a:srgbClr val="FFFF00"/>
                </a:solidFill>
                <a:effectLst>
                  <a:outerShdw blurRad="38100" dist="38100" dir="2700000" algn="tl">
                    <a:srgbClr val="000000">
                      <a:alpha val="43137"/>
                    </a:srgbClr>
                  </a:outerShdw>
                </a:effectLst>
              </a:rPr>
              <a:t>6</a:t>
            </a:r>
            <a:r>
              <a:rPr lang="en-US" b="1" dirty="0" smtClean="0">
                <a:solidFill>
                  <a:srgbClr val="FFFF00"/>
                </a:solidFill>
                <a:effectLst>
                  <a:outerShdw blurRad="38100" dist="38100" dir="2700000" algn="tl">
                    <a:srgbClr val="000000">
                      <a:alpha val="43137"/>
                    </a:srgbClr>
                  </a:outerShdw>
                </a:effectLst>
              </a:rPr>
              <a:t>:14 – 7:1</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700057"/>
            <a:ext cx="9067800" cy="6017032"/>
          </a:xfrm>
          <a:prstGeom prst="rect">
            <a:avLst/>
          </a:prstGeom>
        </p:spPr>
        <p:txBody>
          <a:bodyPr wrap="square">
            <a:spAutoFit/>
          </a:bodyPr>
          <a:lstStyle/>
          <a:p>
            <a:r>
              <a:rPr lang="en-US" sz="2750" b="1" baseline="30000" dirty="0">
                <a:solidFill>
                  <a:schemeClr val="bg1"/>
                </a:solidFill>
                <a:latin typeface="Times New Roman"/>
                <a:cs typeface="Times New Roman"/>
              </a:rPr>
              <a:t>6:14 </a:t>
            </a:r>
            <a:r>
              <a:rPr lang="en-US" sz="2750" dirty="0">
                <a:solidFill>
                  <a:schemeClr val="bg1"/>
                </a:solidFill>
                <a:latin typeface="Times New Roman"/>
                <a:cs typeface="Times New Roman"/>
              </a:rPr>
              <a:t>Do not be unequally yoked together with unbelievers. For what fellowship has righteousness with lawlessness? And what communion has light with darkness? </a:t>
            </a:r>
            <a:r>
              <a:rPr lang="en-US" sz="2750" b="1" baseline="30000" dirty="0">
                <a:solidFill>
                  <a:schemeClr val="bg1"/>
                </a:solidFill>
                <a:latin typeface="Times New Roman"/>
                <a:cs typeface="Times New Roman"/>
              </a:rPr>
              <a:t>15 </a:t>
            </a:r>
            <a:r>
              <a:rPr lang="en-US" sz="2750" dirty="0">
                <a:solidFill>
                  <a:schemeClr val="bg1"/>
                </a:solidFill>
                <a:latin typeface="Times New Roman"/>
                <a:cs typeface="Times New Roman"/>
              </a:rPr>
              <a:t>And what accord has Christ with Belial? Or what part has a believer with an unbeliever? </a:t>
            </a:r>
            <a:r>
              <a:rPr lang="en-US" sz="2750" b="1" baseline="30000" dirty="0">
                <a:solidFill>
                  <a:schemeClr val="bg1"/>
                </a:solidFill>
                <a:latin typeface="Times New Roman"/>
                <a:cs typeface="Times New Roman"/>
              </a:rPr>
              <a:t>16 </a:t>
            </a:r>
            <a:r>
              <a:rPr lang="en-US" sz="2750" dirty="0">
                <a:solidFill>
                  <a:schemeClr val="bg1"/>
                </a:solidFill>
                <a:latin typeface="Times New Roman"/>
                <a:cs typeface="Times New Roman"/>
              </a:rPr>
              <a:t>And what agreement has the temple of God with idols? For you are the temple of the living God. As God has said: “I will dwell in them and walk among them. I will be their God, and they shall be My people.” </a:t>
            </a:r>
            <a:r>
              <a:rPr lang="en-US" sz="2750" b="1" baseline="30000" dirty="0">
                <a:solidFill>
                  <a:schemeClr val="bg1"/>
                </a:solidFill>
                <a:latin typeface="Times New Roman"/>
                <a:cs typeface="Times New Roman"/>
              </a:rPr>
              <a:t>17 </a:t>
            </a:r>
            <a:r>
              <a:rPr lang="en-US" sz="2750" dirty="0">
                <a:solidFill>
                  <a:srgbClr val="FFFF66"/>
                </a:solidFill>
                <a:latin typeface="Times New Roman"/>
                <a:cs typeface="Times New Roman"/>
              </a:rPr>
              <a:t>Therefore “Come out from among them and be separate, says the Lord. Do not touch what is unclean, and I will receive you.”</a:t>
            </a:r>
            <a:r>
              <a:rPr lang="en-US" sz="2750" dirty="0">
                <a:solidFill>
                  <a:schemeClr val="bg1"/>
                </a:solidFill>
                <a:latin typeface="Times New Roman"/>
                <a:cs typeface="Times New Roman"/>
              </a:rPr>
              <a:t> </a:t>
            </a:r>
            <a:r>
              <a:rPr lang="en-US" sz="2750" b="1" baseline="30000" dirty="0">
                <a:solidFill>
                  <a:schemeClr val="bg1"/>
                </a:solidFill>
                <a:latin typeface="Times New Roman"/>
                <a:cs typeface="Times New Roman"/>
              </a:rPr>
              <a:t>18 </a:t>
            </a:r>
            <a:r>
              <a:rPr lang="en-US" sz="2750" dirty="0">
                <a:solidFill>
                  <a:schemeClr val="bg1"/>
                </a:solidFill>
                <a:latin typeface="Times New Roman"/>
                <a:cs typeface="Times New Roman"/>
              </a:rPr>
              <a:t>“I will be a Father to you, and you shall be My sons and daughters, says the Lord Almighty.” </a:t>
            </a:r>
            <a:r>
              <a:rPr lang="en-US" sz="2750" b="1" baseline="30000" dirty="0">
                <a:solidFill>
                  <a:schemeClr val="bg1"/>
                </a:solidFill>
                <a:latin typeface="Times New Roman"/>
                <a:cs typeface="Times New Roman"/>
              </a:rPr>
              <a:t>7:1 </a:t>
            </a:r>
            <a:r>
              <a:rPr lang="en-US" sz="2750" dirty="0">
                <a:solidFill>
                  <a:schemeClr val="bg1"/>
                </a:solidFill>
                <a:latin typeface="Times New Roman"/>
                <a:cs typeface="Times New Roman"/>
              </a:rPr>
              <a:t>Therefore, having these promises, beloved, let us cleanse ourselves from all filthiness of the flesh and spirit, perfecting holiness in the fear of God. </a:t>
            </a:r>
            <a:endParaRPr lang="en-US" sz="275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98072759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Corinthians </a:t>
            </a:r>
            <a:r>
              <a:rPr lang="en-US" b="1" dirty="0">
                <a:solidFill>
                  <a:srgbClr val="FFFF00"/>
                </a:solidFill>
                <a:effectLst>
                  <a:outerShdw blurRad="38100" dist="38100" dir="2700000" algn="tl">
                    <a:srgbClr val="000000">
                      <a:alpha val="43137"/>
                    </a:srgbClr>
                  </a:outerShdw>
                </a:effectLst>
              </a:rPr>
              <a:t>6</a:t>
            </a:r>
            <a:r>
              <a:rPr lang="en-US" b="1" dirty="0" smtClean="0">
                <a:solidFill>
                  <a:srgbClr val="FFFF00"/>
                </a:solidFill>
                <a:effectLst>
                  <a:outerShdw blurRad="38100" dist="38100" dir="2700000" algn="tl">
                    <a:srgbClr val="000000">
                      <a:alpha val="43137"/>
                    </a:srgbClr>
                  </a:outerShdw>
                </a:effectLst>
              </a:rPr>
              <a:t>:14 – 7:1</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700057"/>
            <a:ext cx="9067800" cy="6017032"/>
          </a:xfrm>
          <a:prstGeom prst="rect">
            <a:avLst/>
          </a:prstGeom>
        </p:spPr>
        <p:txBody>
          <a:bodyPr wrap="square">
            <a:spAutoFit/>
          </a:bodyPr>
          <a:lstStyle/>
          <a:p>
            <a:r>
              <a:rPr lang="en-US" sz="2750" b="1" baseline="30000" dirty="0">
                <a:solidFill>
                  <a:schemeClr val="bg1"/>
                </a:solidFill>
                <a:latin typeface="Times New Roman"/>
                <a:cs typeface="Times New Roman"/>
              </a:rPr>
              <a:t>6:14 </a:t>
            </a:r>
            <a:r>
              <a:rPr lang="en-US" sz="2750" dirty="0">
                <a:solidFill>
                  <a:schemeClr val="bg1"/>
                </a:solidFill>
                <a:latin typeface="Times New Roman"/>
                <a:cs typeface="Times New Roman"/>
              </a:rPr>
              <a:t>Do not be unequally yoked together with unbelievers. For what fellowship has righteousness with lawlessness? And what communion has light with darkness? </a:t>
            </a:r>
            <a:r>
              <a:rPr lang="en-US" sz="2750" b="1" baseline="30000" dirty="0">
                <a:solidFill>
                  <a:schemeClr val="bg1"/>
                </a:solidFill>
                <a:latin typeface="Times New Roman"/>
                <a:cs typeface="Times New Roman"/>
              </a:rPr>
              <a:t>15 </a:t>
            </a:r>
            <a:r>
              <a:rPr lang="en-US" sz="2750" dirty="0">
                <a:solidFill>
                  <a:schemeClr val="bg1"/>
                </a:solidFill>
                <a:latin typeface="Times New Roman"/>
                <a:cs typeface="Times New Roman"/>
              </a:rPr>
              <a:t>And what accord has Christ with Belial? Or what part has a believer with an unbeliever? </a:t>
            </a:r>
            <a:r>
              <a:rPr lang="en-US" sz="2750" b="1" baseline="30000" dirty="0">
                <a:solidFill>
                  <a:schemeClr val="bg1"/>
                </a:solidFill>
                <a:latin typeface="Times New Roman"/>
                <a:cs typeface="Times New Roman"/>
              </a:rPr>
              <a:t>16 </a:t>
            </a:r>
            <a:r>
              <a:rPr lang="en-US" sz="2750" dirty="0">
                <a:solidFill>
                  <a:schemeClr val="bg1"/>
                </a:solidFill>
                <a:latin typeface="Times New Roman"/>
                <a:cs typeface="Times New Roman"/>
              </a:rPr>
              <a:t>And what agreement has the temple of God with idols? For you are the temple of the living God. As God has said: “I will dwell in them and walk among them. I will be their God, and they shall be My people.” </a:t>
            </a:r>
            <a:r>
              <a:rPr lang="en-US" sz="2750" b="1" baseline="30000" dirty="0">
                <a:solidFill>
                  <a:schemeClr val="bg1"/>
                </a:solidFill>
                <a:latin typeface="Times New Roman"/>
                <a:cs typeface="Times New Roman"/>
              </a:rPr>
              <a:t>17 </a:t>
            </a:r>
            <a:r>
              <a:rPr lang="en-US" sz="2750" dirty="0">
                <a:solidFill>
                  <a:schemeClr val="bg1"/>
                </a:solidFill>
                <a:latin typeface="Times New Roman"/>
                <a:cs typeface="Times New Roman"/>
              </a:rPr>
              <a:t>Therefore “Come out from among them and be separate, says the Lord. Do not touch what is unclean, and I will receive you.” </a:t>
            </a:r>
            <a:r>
              <a:rPr lang="en-US" sz="2750" b="1" baseline="30000" dirty="0">
                <a:solidFill>
                  <a:schemeClr val="bg1"/>
                </a:solidFill>
                <a:latin typeface="Times New Roman"/>
                <a:cs typeface="Times New Roman"/>
              </a:rPr>
              <a:t>18 </a:t>
            </a:r>
            <a:r>
              <a:rPr lang="en-US" sz="2750" dirty="0">
                <a:solidFill>
                  <a:srgbClr val="FFFF66"/>
                </a:solidFill>
                <a:latin typeface="Times New Roman"/>
                <a:cs typeface="Times New Roman"/>
              </a:rPr>
              <a:t>“I will be a Father to you, and you shall be My sons and daughters, says the Lord Almighty.”</a:t>
            </a:r>
            <a:r>
              <a:rPr lang="en-US" sz="2750" dirty="0">
                <a:solidFill>
                  <a:schemeClr val="bg1"/>
                </a:solidFill>
                <a:latin typeface="Times New Roman"/>
                <a:cs typeface="Times New Roman"/>
              </a:rPr>
              <a:t> </a:t>
            </a:r>
            <a:r>
              <a:rPr lang="en-US" sz="2750" b="1" baseline="30000" dirty="0">
                <a:solidFill>
                  <a:schemeClr val="bg1"/>
                </a:solidFill>
                <a:latin typeface="Times New Roman"/>
                <a:cs typeface="Times New Roman"/>
              </a:rPr>
              <a:t>7:1 </a:t>
            </a:r>
            <a:r>
              <a:rPr lang="en-US" sz="2750" dirty="0">
                <a:solidFill>
                  <a:schemeClr val="bg1"/>
                </a:solidFill>
                <a:latin typeface="Times New Roman"/>
                <a:cs typeface="Times New Roman"/>
              </a:rPr>
              <a:t>Therefore, having these promises, beloved, let us cleanse ourselves from all filthiness of the flesh and spirit, perfecting holiness in the fear of God. </a:t>
            </a:r>
            <a:endParaRPr lang="en-US" sz="275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48376435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Corinthians </a:t>
            </a:r>
            <a:r>
              <a:rPr lang="en-US" b="1" dirty="0">
                <a:solidFill>
                  <a:srgbClr val="FFFF00"/>
                </a:solidFill>
                <a:effectLst>
                  <a:outerShdw blurRad="38100" dist="38100" dir="2700000" algn="tl">
                    <a:srgbClr val="000000">
                      <a:alpha val="43137"/>
                    </a:srgbClr>
                  </a:outerShdw>
                </a:effectLst>
              </a:rPr>
              <a:t>6</a:t>
            </a:r>
            <a:r>
              <a:rPr lang="en-US" b="1" dirty="0" smtClean="0">
                <a:solidFill>
                  <a:srgbClr val="FFFF00"/>
                </a:solidFill>
                <a:effectLst>
                  <a:outerShdw blurRad="38100" dist="38100" dir="2700000" algn="tl">
                    <a:srgbClr val="000000">
                      <a:alpha val="43137"/>
                    </a:srgbClr>
                  </a:outerShdw>
                </a:effectLst>
              </a:rPr>
              <a:t>:14 – 7:1</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700057"/>
            <a:ext cx="9067800" cy="6017032"/>
          </a:xfrm>
          <a:prstGeom prst="rect">
            <a:avLst/>
          </a:prstGeom>
        </p:spPr>
        <p:txBody>
          <a:bodyPr wrap="square">
            <a:spAutoFit/>
          </a:bodyPr>
          <a:lstStyle/>
          <a:p>
            <a:r>
              <a:rPr lang="en-US" sz="2750" b="1" baseline="30000" dirty="0">
                <a:solidFill>
                  <a:schemeClr val="bg1"/>
                </a:solidFill>
                <a:latin typeface="Times New Roman"/>
                <a:cs typeface="Times New Roman"/>
              </a:rPr>
              <a:t>6:14 </a:t>
            </a:r>
            <a:r>
              <a:rPr lang="en-US" sz="2750" dirty="0">
                <a:solidFill>
                  <a:schemeClr val="bg1"/>
                </a:solidFill>
                <a:latin typeface="Times New Roman"/>
                <a:cs typeface="Times New Roman"/>
              </a:rPr>
              <a:t>Do not be unequally yoked together with unbelievers. For what fellowship has righteousness with lawlessness? And what communion has light with darkness? </a:t>
            </a:r>
            <a:r>
              <a:rPr lang="en-US" sz="2750" b="1" baseline="30000" dirty="0">
                <a:solidFill>
                  <a:schemeClr val="bg1"/>
                </a:solidFill>
                <a:latin typeface="Times New Roman"/>
                <a:cs typeface="Times New Roman"/>
              </a:rPr>
              <a:t>15 </a:t>
            </a:r>
            <a:r>
              <a:rPr lang="en-US" sz="2750" dirty="0">
                <a:solidFill>
                  <a:schemeClr val="bg1"/>
                </a:solidFill>
                <a:latin typeface="Times New Roman"/>
                <a:cs typeface="Times New Roman"/>
              </a:rPr>
              <a:t>And what accord has Christ with Belial? Or what part has a believer with an unbeliever? </a:t>
            </a:r>
            <a:r>
              <a:rPr lang="en-US" sz="2750" b="1" baseline="30000" dirty="0">
                <a:solidFill>
                  <a:schemeClr val="bg1"/>
                </a:solidFill>
                <a:latin typeface="Times New Roman"/>
                <a:cs typeface="Times New Roman"/>
              </a:rPr>
              <a:t>16 </a:t>
            </a:r>
            <a:r>
              <a:rPr lang="en-US" sz="2750" dirty="0">
                <a:solidFill>
                  <a:schemeClr val="bg1"/>
                </a:solidFill>
                <a:latin typeface="Times New Roman"/>
                <a:cs typeface="Times New Roman"/>
              </a:rPr>
              <a:t>And what agreement has the temple of God with idols? For you are the temple of the living God. As God has said: “I will dwell in them and walk among them. I will be their God, and they shall be My people.” </a:t>
            </a:r>
            <a:r>
              <a:rPr lang="en-US" sz="2750" b="1" baseline="30000" dirty="0">
                <a:solidFill>
                  <a:schemeClr val="bg1"/>
                </a:solidFill>
                <a:latin typeface="Times New Roman"/>
                <a:cs typeface="Times New Roman"/>
              </a:rPr>
              <a:t>17 </a:t>
            </a:r>
            <a:r>
              <a:rPr lang="en-US" sz="2750" dirty="0">
                <a:solidFill>
                  <a:schemeClr val="bg1"/>
                </a:solidFill>
                <a:latin typeface="Times New Roman"/>
                <a:cs typeface="Times New Roman"/>
              </a:rPr>
              <a:t>Therefore “Come out from among them and be separate, says the Lord. Do not touch what is unclean, and I will receive you.” </a:t>
            </a:r>
            <a:r>
              <a:rPr lang="en-US" sz="2750" b="1" baseline="30000" dirty="0">
                <a:solidFill>
                  <a:schemeClr val="bg1"/>
                </a:solidFill>
                <a:latin typeface="Times New Roman"/>
                <a:cs typeface="Times New Roman"/>
              </a:rPr>
              <a:t>18 </a:t>
            </a:r>
            <a:r>
              <a:rPr lang="en-US" sz="2750" dirty="0">
                <a:solidFill>
                  <a:schemeClr val="bg1"/>
                </a:solidFill>
                <a:latin typeface="Times New Roman"/>
                <a:cs typeface="Times New Roman"/>
              </a:rPr>
              <a:t>“I will be a Father to you, and you shall be My sons and daughters, says the Lord Almighty.” </a:t>
            </a:r>
            <a:r>
              <a:rPr lang="en-US" sz="2750" b="1" baseline="30000" dirty="0">
                <a:solidFill>
                  <a:schemeClr val="bg1"/>
                </a:solidFill>
                <a:latin typeface="Times New Roman"/>
                <a:cs typeface="Times New Roman"/>
              </a:rPr>
              <a:t>7:1 </a:t>
            </a:r>
            <a:r>
              <a:rPr lang="en-US" sz="2750" dirty="0">
                <a:solidFill>
                  <a:srgbClr val="FFFF66"/>
                </a:solidFill>
                <a:latin typeface="Times New Roman"/>
                <a:cs typeface="Times New Roman"/>
              </a:rPr>
              <a:t>Therefore, having these promises, beloved, let us cleanse ourselves from all filthiness of the flesh and spirit, perfecting holiness in the fear of God. </a:t>
            </a:r>
            <a:endParaRPr lang="en-US" sz="2750" dirty="0">
              <a:solidFill>
                <a:srgbClr val="FFFF66"/>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79409483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Corinthians </a:t>
            </a:r>
            <a:r>
              <a:rPr lang="en-US" b="1" dirty="0">
                <a:solidFill>
                  <a:srgbClr val="FFFF00"/>
                </a:solidFill>
                <a:effectLst>
                  <a:outerShdw blurRad="38100" dist="38100" dir="2700000" algn="tl">
                    <a:srgbClr val="000000">
                      <a:alpha val="43137"/>
                    </a:srgbClr>
                  </a:outerShdw>
                </a:effectLst>
              </a:rPr>
              <a:t>6</a:t>
            </a:r>
            <a:r>
              <a:rPr lang="en-US" b="1" dirty="0" smtClean="0">
                <a:solidFill>
                  <a:srgbClr val="FFFF00"/>
                </a:solidFill>
                <a:effectLst>
                  <a:outerShdw blurRad="38100" dist="38100" dir="2700000" algn="tl">
                    <a:srgbClr val="000000">
                      <a:alpha val="43137"/>
                    </a:srgbClr>
                  </a:outerShdw>
                </a:effectLst>
              </a:rPr>
              <a:t>:14 – 7:1</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700057"/>
            <a:ext cx="9067800" cy="6017032"/>
          </a:xfrm>
          <a:prstGeom prst="rect">
            <a:avLst/>
          </a:prstGeom>
        </p:spPr>
        <p:txBody>
          <a:bodyPr wrap="square">
            <a:spAutoFit/>
          </a:bodyPr>
          <a:lstStyle/>
          <a:p>
            <a:r>
              <a:rPr lang="en-US" sz="2750" b="1" baseline="30000" dirty="0">
                <a:solidFill>
                  <a:schemeClr val="bg1"/>
                </a:solidFill>
                <a:latin typeface="Times New Roman"/>
                <a:cs typeface="Times New Roman"/>
              </a:rPr>
              <a:t>6:14 </a:t>
            </a:r>
            <a:r>
              <a:rPr lang="en-US" sz="2750" dirty="0">
                <a:solidFill>
                  <a:schemeClr val="bg1"/>
                </a:solidFill>
                <a:latin typeface="Times New Roman"/>
                <a:cs typeface="Times New Roman"/>
              </a:rPr>
              <a:t>Do not be unequally yoked together with unbelievers. For what fellowship has righteousness with lawlessness? And what communion has light with darkness? </a:t>
            </a:r>
            <a:r>
              <a:rPr lang="en-US" sz="2750" b="1" baseline="30000" dirty="0">
                <a:solidFill>
                  <a:schemeClr val="bg1"/>
                </a:solidFill>
                <a:latin typeface="Times New Roman"/>
                <a:cs typeface="Times New Roman"/>
              </a:rPr>
              <a:t>15 </a:t>
            </a:r>
            <a:r>
              <a:rPr lang="en-US" sz="2750" dirty="0">
                <a:solidFill>
                  <a:schemeClr val="bg1"/>
                </a:solidFill>
                <a:latin typeface="Times New Roman"/>
                <a:cs typeface="Times New Roman"/>
              </a:rPr>
              <a:t>And what accord has Christ with Belial? Or what part has a believer with an unbeliever? </a:t>
            </a:r>
            <a:r>
              <a:rPr lang="en-US" sz="2750" b="1" baseline="30000" dirty="0">
                <a:solidFill>
                  <a:schemeClr val="bg1"/>
                </a:solidFill>
                <a:latin typeface="Times New Roman"/>
                <a:cs typeface="Times New Roman"/>
              </a:rPr>
              <a:t>16 </a:t>
            </a:r>
            <a:r>
              <a:rPr lang="en-US" sz="2750" dirty="0">
                <a:solidFill>
                  <a:schemeClr val="bg1"/>
                </a:solidFill>
                <a:latin typeface="Times New Roman"/>
                <a:cs typeface="Times New Roman"/>
              </a:rPr>
              <a:t>And what agreement has the temple of God with idols? For you are the temple of the living God. As God has said: “</a:t>
            </a:r>
            <a:r>
              <a:rPr lang="en-US" sz="2750" dirty="0">
                <a:solidFill>
                  <a:srgbClr val="FFFF00"/>
                </a:solidFill>
                <a:latin typeface="Times New Roman"/>
                <a:cs typeface="Times New Roman"/>
              </a:rPr>
              <a:t>I will dwell in them and walk among them. I will be their God, and they shall be My people.</a:t>
            </a:r>
            <a:r>
              <a:rPr lang="en-US" sz="2750" dirty="0">
                <a:solidFill>
                  <a:schemeClr val="bg1"/>
                </a:solidFill>
                <a:latin typeface="Times New Roman"/>
                <a:cs typeface="Times New Roman"/>
              </a:rPr>
              <a:t>” </a:t>
            </a:r>
            <a:r>
              <a:rPr lang="en-US" sz="2750" b="1" baseline="30000" dirty="0">
                <a:solidFill>
                  <a:schemeClr val="bg1"/>
                </a:solidFill>
                <a:latin typeface="Times New Roman"/>
                <a:cs typeface="Times New Roman"/>
              </a:rPr>
              <a:t>17 </a:t>
            </a:r>
            <a:r>
              <a:rPr lang="en-US" sz="2750" dirty="0">
                <a:solidFill>
                  <a:schemeClr val="bg1"/>
                </a:solidFill>
                <a:latin typeface="Times New Roman"/>
                <a:cs typeface="Times New Roman"/>
              </a:rPr>
              <a:t>Therefore “</a:t>
            </a:r>
            <a:r>
              <a:rPr lang="en-US" sz="2750" dirty="0">
                <a:solidFill>
                  <a:srgbClr val="FFFF66"/>
                </a:solidFill>
                <a:latin typeface="Times New Roman"/>
                <a:cs typeface="Times New Roman"/>
              </a:rPr>
              <a:t>Come out from among them and be separate, says the Lord</a:t>
            </a:r>
            <a:r>
              <a:rPr lang="en-US" sz="2750" dirty="0">
                <a:solidFill>
                  <a:schemeClr val="bg1"/>
                </a:solidFill>
                <a:latin typeface="Times New Roman"/>
                <a:cs typeface="Times New Roman"/>
              </a:rPr>
              <a:t>. </a:t>
            </a:r>
            <a:r>
              <a:rPr lang="en-US" sz="2750" dirty="0">
                <a:solidFill>
                  <a:srgbClr val="FFFF66"/>
                </a:solidFill>
                <a:latin typeface="Times New Roman"/>
                <a:cs typeface="Times New Roman"/>
              </a:rPr>
              <a:t>Do not touch what is unclean</a:t>
            </a:r>
            <a:r>
              <a:rPr lang="en-US" sz="2750" dirty="0">
                <a:solidFill>
                  <a:schemeClr val="bg1"/>
                </a:solidFill>
                <a:latin typeface="Times New Roman"/>
                <a:cs typeface="Times New Roman"/>
              </a:rPr>
              <a:t>, and I will receive you.” </a:t>
            </a:r>
            <a:r>
              <a:rPr lang="en-US" sz="2750" b="1" baseline="30000" dirty="0">
                <a:solidFill>
                  <a:schemeClr val="bg1"/>
                </a:solidFill>
                <a:latin typeface="Times New Roman"/>
                <a:cs typeface="Times New Roman"/>
              </a:rPr>
              <a:t>18 </a:t>
            </a:r>
            <a:r>
              <a:rPr lang="en-US" sz="2750" dirty="0">
                <a:solidFill>
                  <a:schemeClr val="bg1"/>
                </a:solidFill>
                <a:latin typeface="Times New Roman"/>
                <a:cs typeface="Times New Roman"/>
              </a:rPr>
              <a:t>“I will be a Father to you, and you shall be My sons and daughters, says the Lord Almighty.” </a:t>
            </a:r>
            <a:r>
              <a:rPr lang="en-US" sz="2750" b="1" baseline="30000" dirty="0">
                <a:solidFill>
                  <a:schemeClr val="bg1"/>
                </a:solidFill>
                <a:latin typeface="Times New Roman"/>
                <a:cs typeface="Times New Roman"/>
              </a:rPr>
              <a:t>7:1 </a:t>
            </a:r>
            <a:r>
              <a:rPr lang="en-US" sz="2750" dirty="0">
                <a:solidFill>
                  <a:schemeClr val="bg1"/>
                </a:solidFill>
                <a:latin typeface="Times New Roman"/>
                <a:cs typeface="Times New Roman"/>
              </a:rPr>
              <a:t>Therefore, having these promises, beloved, </a:t>
            </a:r>
            <a:r>
              <a:rPr lang="en-US" sz="2750" dirty="0">
                <a:solidFill>
                  <a:srgbClr val="FFFF00"/>
                </a:solidFill>
                <a:latin typeface="Times New Roman"/>
                <a:cs typeface="Times New Roman"/>
              </a:rPr>
              <a:t>let us cleanse ourselves from all filthiness of the flesh and spirit, </a:t>
            </a:r>
            <a:r>
              <a:rPr lang="en-US" sz="2750" u="sng" dirty="0">
                <a:solidFill>
                  <a:srgbClr val="FFFF00"/>
                </a:solidFill>
                <a:latin typeface="Times New Roman"/>
                <a:cs typeface="Times New Roman"/>
              </a:rPr>
              <a:t>perfecting</a:t>
            </a:r>
            <a:r>
              <a:rPr lang="en-US" sz="2750" dirty="0">
                <a:solidFill>
                  <a:srgbClr val="FFFF00"/>
                </a:solidFill>
                <a:latin typeface="Times New Roman"/>
                <a:cs typeface="Times New Roman"/>
              </a:rPr>
              <a:t> </a:t>
            </a:r>
            <a:r>
              <a:rPr lang="en-US" sz="2750" b="1" dirty="0">
                <a:solidFill>
                  <a:srgbClr val="FFFF00"/>
                </a:solidFill>
                <a:latin typeface="Times New Roman"/>
                <a:cs typeface="Times New Roman"/>
              </a:rPr>
              <a:t>holiness</a:t>
            </a:r>
            <a:r>
              <a:rPr lang="en-US" sz="2750" dirty="0">
                <a:solidFill>
                  <a:srgbClr val="FFFF00"/>
                </a:solidFill>
                <a:latin typeface="Times New Roman"/>
                <a:cs typeface="Times New Roman"/>
              </a:rPr>
              <a:t> in the fear of God</a:t>
            </a:r>
            <a:r>
              <a:rPr lang="en-US" sz="2750" dirty="0">
                <a:solidFill>
                  <a:schemeClr val="bg1"/>
                </a:solidFill>
                <a:latin typeface="Times New Roman"/>
                <a:cs typeface="Times New Roman"/>
              </a:rPr>
              <a:t>. </a:t>
            </a:r>
            <a:endParaRPr lang="en-US" sz="275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05168159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4800" b="1" dirty="0" smtClean="0">
                <a:solidFill>
                  <a:srgbClr val="FFFF00"/>
                </a:solidFill>
                <a:effectLst>
                  <a:outerShdw blurRad="50800" dist="38100" dir="2700000" algn="tl" rotWithShape="0">
                    <a:schemeClr val="tx1">
                      <a:alpha val="43000"/>
                    </a:schemeClr>
                  </a:outerShdw>
                </a:effectLst>
              </a:rPr>
              <a:t>The Demands of Holiness on Us</a:t>
            </a:r>
            <a:endParaRPr lang="en-US" sz="4800" b="1" dirty="0">
              <a:solidFill>
                <a:srgbClr val="FFFF00"/>
              </a:solidFill>
              <a:effectLst>
                <a:outerShdw blurRad="50800" dist="38100" dir="2700000" algn="tl" rotWithShape="0">
                  <a:schemeClr val="tx1">
                    <a:alpha val="43000"/>
                  </a:schemeClr>
                </a:outerShdw>
              </a:effectLst>
            </a:endParaRPr>
          </a:p>
        </p:txBody>
      </p:sp>
      <p:sp>
        <p:nvSpPr>
          <p:cNvPr id="3" name="Content Placeholder 2"/>
          <p:cNvSpPr>
            <a:spLocks noGrp="1"/>
          </p:cNvSpPr>
          <p:nvPr>
            <p:ph idx="1"/>
          </p:nvPr>
        </p:nvSpPr>
        <p:spPr>
          <a:xfrm>
            <a:off x="152400" y="990600"/>
            <a:ext cx="8991600" cy="5867400"/>
          </a:xfrm>
        </p:spPr>
        <p:txBody>
          <a:bodyPr>
            <a:normAutofit/>
          </a:bodyPr>
          <a:lstStyle/>
          <a:p>
            <a:pPr>
              <a:spcBef>
                <a:spcPts val="0"/>
              </a:spcBef>
              <a:spcAft>
                <a:spcPts val="1200"/>
              </a:spcAft>
              <a:buClr>
                <a:schemeClr val="tx1">
                  <a:lumMod val="50000"/>
                  <a:lumOff val="50000"/>
                </a:schemeClr>
              </a:buClr>
            </a:pPr>
            <a:r>
              <a:rPr lang="en-US" sz="3500" dirty="0" smtClean="0">
                <a:solidFill>
                  <a:srgbClr val="7F7F7F"/>
                </a:solidFill>
                <a:effectLst>
                  <a:outerShdw blurRad="38100" dist="38100" dir="2700000" algn="tl">
                    <a:srgbClr val="000000"/>
                  </a:outerShdw>
                </a:effectLst>
              </a:rPr>
              <a:t>Holiness of new man created by truth of Christ (</a:t>
            </a:r>
            <a:r>
              <a:rPr lang="en-US" sz="3500" b="1" i="1" dirty="0" smtClean="0">
                <a:solidFill>
                  <a:srgbClr val="7F7F7F"/>
                </a:solidFill>
                <a:effectLst>
                  <a:outerShdw blurRad="38100" dist="38100" dir="2700000" algn="tl">
                    <a:srgbClr val="000000"/>
                  </a:outerShdw>
                </a:effectLst>
              </a:rPr>
              <a:t>Eph. 4:17-24</a:t>
            </a:r>
            <a:r>
              <a:rPr lang="en-US" sz="3500" dirty="0" smtClean="0">
                <a:solidFill>
                  <a:srgbClr val="7F7F7F"/>
                </a:solidFill>
                <a:effectLst>
                  <a:outerShdw blurRad="38100" dist="38100" dir="2700000" algn="tl">
                    <a:srgbClr val="000000"/>
                  </a:outerShdw>
                </a:effectLst>
              </a:rPr>
              <a:t>)</a:t>
            </a:r>
          </a:p>
          <a:p>
            <a:pPr>
              <a:spcBef>
                <a:spcPts val="0"/>
              </a:spcBef>
              <a:spcAft>
                <a:spcPts val="1200"/>
              </a:spcAft>
              <a:buClr>
                <a:schemeClr val="tx1">
                  <a:lumMod val="50000"/>
                  <a:lumOff val="50000"/>
                </a:schemeClr>
              </a:buClr>
            </a:pPr>
            <a:r>
              <a:rPr lang="en-US" sz="3500" dirty="0" smtClean="0">
                <a:solidFill>
                  <a:srgbClr val="7F7F7F"/>
                </a:solidFill>
                <a:effectLst>
                  <a:outerShdw blurRad="38100" dist="38100" dir="2700000" algn="tl">
                    <a:srgbClr val="000000"/>
                  </a:outerShdw>
                </a:effectLst>
              </a:rPr>
              <a:t>Holiness </a:t>
            </a:r>
            <a:r>
              <a:rPr lang="en-US" sz="3500" dirty="0">
                <a:solidFill>
                  <a:srgbClr val="7F7F7F"/>
                </a:solidFill>
                <a:effectLst>
                  <a:outerShdw blurRad="38100" dist="38100" dir="2700000" algn="tl">
                    <a:srgbClr val="000000"/>
                  </a:outerShdw>
                </a:effectLst>
              </a:rPr>
              <a:t>requires </a:t>
            </a:r>
            <a:r>
              <a:rPr lang="en-US" sz="3500" dirty="0" smtClean="0">
                <a:solidFill>
                  <a:srgbClr val="7F7F7F"/>
                </a:solidFill>
                <a:effectLst>
                  <a:outerShdw blurRad="38100" dist="38100" dir="2700000" algn="tl">
                    <a:srgbClr val="000000"/>
                  </a:outerShdw>
                </a:effectLst>
              </a:rPr>
              <a:t>separateness </a:t>
            </a:r>
            <a:r>
              <a:rPr lang="en-US" sz="3500" dirty="0">
                <a:solidFill>
                  <a:srgbClr val="7F7F7F"/>
                </a:solidFill>
                <a:effectLst>
                  <a:outerShdw blurRad="38100" dist="38100" dir="2700000" algn="tl">
                    <a:srgbClr val="000000"/>
                  </a:outerShdw>
                </a:effectLst>
              </a:rPr>
              <a:t>from the wicked ways of those in world (</a:t>
            </a:r>
            <a:r>
              <a:rPr lang="en-US" sz="3500" b="1" i="1" dirty="0">
                <a:solidFill>
                  <a:srgbClr val="7F7F7F"/>
                </a:solidFill>
                <a:effectLst>
                  <a:outerShdw blurRad="38100" dist="38100" dir="2700000" algn="tl">
                    <a:srgbClr val="000000"/>
                  </a:outerShdw>
                </a:effectLst>
              </a:rPr>
              <a:t>2 Cor. 6:14 - 7:1</a:t>
            </a:r>
            <a:r>
              <a:rPr lang="en-US" sz="3500" dirty="0">
                <a:solidFill>
                  <a:srgbClr val="7F7F7F"/>
                </a:solidFill>
                <a:effectLst>
                  <a:outerShdw blurRad="38100" dist="38100" dir="2700000" algn="tl">
                    <a:srgbClr val="000000"/>
                  </a:outerShdw>
                </a:effectLst>
              </a:rPr>
              <a:t>)</a:t>
            </a:r>
          </a:p>
          <a:p>
            <a:pPr>
              <a:spcBef>
                <a:spcPts val="0"/>
              </a:spcBef>
              <a:spcAft>
                <a:spcPts val="1200"/>
              </a:spcAft>
              <a:buClr>
                <a:srgbClr val="FFFF00"/>
              </a:buClr>
            </a:pPr>
            <a:r>
              <a:rPr lang="en-US" sz="3500" dirty="0">
                <a:solidFill>
                  <a:srgbClr val="FFFFFF"/>
                </a:solidFill>
                <a:effectLst>
                  <a:outerShdw blurRad="38100" dist="38100" dir="2700000" algn="tl">
                    <a:srgbClr val="000000"/>
                  </a:outerShdw>
                </a:effectLst>
              </a:rPr>
              <a:t>Holiness requires moral purity &amp; sanctification (</a:t>
            </a:r>
            <a:r>
              <a:rPr lang="en-US" sz="3500" b="1" i="1" dirty="0">
                <a:solidFill>
                  <a:srgbClr val="FFFF66"/>
                </a:solidFill>
                <a:effectLst>
                  <a:outerShdw blurRad="38100" dist="38100" dir="2700000" algn="tl">
                    <a:srgbClr val="000000"/>
                  </a:outerShdw>
                </a:effectLst>
              </a:rPr>
              <a:t>1 Thess. 4:1-7</a:t>
            </a:r>
            <a:r>
              <a:rPr lang="en-US" sz="3500" dirty="0" smtClean="0">
                <a:solidFill>
                  <a:srgbClr val="FFFFFF"/>
                </a:solidFill>
                <a:effectLst>
                  <a:outerShdw blurRad="38100" dist="38100" dir="2700000" algn="tl">
                    <a:srgbClr val="000000"/>
                  </a:outerShdw>
                </a:effectLst>
              </a:rPr>
              <a:t>)</a:t>
            </a:r>
            <a:endParaRPr lang="en-US" sz="3500" dirty="0">
              <a:solidFill>
                <a:srgbClr val="FFFFFF"/>
              </a:solidFill>
              <a:effectLst>
                <a:outerShdw blurRad="38100" dist="38100" dir="2700000" algn="tl">
                  <a:srgbClr val="000000"/>
                </a:outerShdw>
              </a:effectLst>
            </a:endParaRPr>
          </a:p>
        </p:txBody>
      </p:sp>
    </p:spTree>
    <p:extLst>
      <p:ext uri="{BB962C8B-B14F-4D97-AF65-F5344CB8AC3E}">
        <p14:creationId xmlns:p14="http://schemas.microsoft.com/office/powerpoint/2010/main" val="145263156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Thessalonians 4:1-7</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14020"/>
            <a:ext cx="9067800" cy="5262980"/>
          </a:xfrm>
          <a:prstGeom prst="rect">
            <a:avLst/>
          </a:prstGeom>
        </p:spPr>
        <p:txBody>
          <a:bodyPr wrap="square">
            <a:spAutoFit/>
          </a:bodyPr>
          <a:lstStyle/>
          <a:p>
            <a:r>
              <a:rPr lang="en-US" sz="2800" b="1" baseline="30000" dirty="0">
                <a:solidFill>
                  <a:srgbClr val="FFFFFF"/>
                </a:solidFill>
                <a:latin typeface="Times New Roman"/>
                <a:cs typeface="Times New Roman"/>
              </a:rPr>
              <a:t>1 </a:t>
            </a:r>
            <a:r>
              <a:rPr lang="en-US" sz="2800" dirty="0">
                <a:solidFill>
                  <a:srgbClr val="FFFF66"/>
                </a:solidFill>
                <a:latin typeface="Times New Roman"/>
                <a:cs typeface="Times New Roman"/>
              </a:rPr>
              <a:t>Finally then, brethren, we urge and exhort in the Lord Jesus that you should abound more and more, just as you received from us how you ought to walk and to please God;</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2 </a:t>
            </a:r>
            <a:r>
              <a:rPr lang="en-US" sz="2800" dirty="0">
                <a:solidFill>
                  <a:srgbClr val="FFFFFF"/>
                </a:solidFill>
                <a:latin typeface="Times New Roman"/>
                <a:cs typeface="Times New Roman"/>
              </a:rPr>
              <a:t>for you know what commandments we gave you through the Lord Jesus. </a:t>
            </a:r>
            <a:r>
              <a:rPr lang="en-US" sz="2800" b="1" baseline="30000" dirty="0">
                <a:solidFill>
                  <a:srgbClr val="FFFFFF"/>
                </a:solidFill>
                <a:latin typeface="Times New Roman"/>
                <a:cs typeface="Times New Roman"/>
              </a:rPr>
              <a:t>3 </a:t>
            </a:r>
            <a:r>
              <a:rPr lang="en-US" sz="2800" dirty="0">
                <a:solidFill>
                  <a:srgbClr val="FFFFFF"/>
                </a:solidFill>
                <a:latin typeface="Times New Roman"/>
                <a:cs typeface="Times New Roman"/>
              </a:rPr>
              <a:t>For this is the will of God, your sanctification: that you should abstain from sexual immorality; </a:t>
            </a:r>
            <a:r>
              <a:rPr lang="en-US" sz="2800" b="1" baseline="30000" dirty="0">
                <a:solidFill>
                  <a:srgbClr val="FFFFFF"/>
                </a:solidFill>
                <a:latin typeface="Times New Roman"/>
                <a:cs typeface="Times New Roman"/>
              </a:rPr>
              <a:t>4 </a:t>
            </a:r>
            <a:r>
              <a:rPr lang="en-US" sz="2800" dirty="0" smtClean="0">
                <a:solidFill>
                  <a:srgbClr val="FFFFFF"/>
                </a:solidFill>
                <a:latin typeface="Times New Roman"/>
                <a:cs typeface="Times New Roman"/>
              </a:rPr>
              <a:t>that </a:t>
            </a:r>
            <a:r>
              <a:rPr lang="en-US" sz="2800" dirty="0">
                <a:solidFill>
                  <a:srgbClr val="FFFFFF"/>
                </a:solidFill>
                <a:latin typeface="Times New Roman"/>
                <a:cs typeface="Times New Roman"/>
              </a:rPr>
              <a:t>each of you should know how to possess his own vessel in sanctification and honor, </a:t>
            </a:r>
            <a:r>
              <a:rPr lang="en-US" sz="2800" b="1" baseline="30000" dirty="0">
                <a:solidFill>
                  <a:srgbClr val="FFFFFF"/>
                </a:solidFill>
                <a:latin typeface="Times New Roman"/>
                <a:cs typeface="Times New Roman"/>
              </a:rPr>
              <a:t>5 </a:t>
            </a:r>
            <a:r>
              <a:rPr lang="en-US" sz="2800" dirty="0">
                <a:solidFill>
                  <a:srgbClr val="FFFFFF"/>
                </a:solidFill>
                <a:latin typeface="Times New Roman"/>
                <a:cs typeface="Times New Roman"/>
              </a:rPr>
              <a:t>not in passion of lust, like the Gentiles who do not know God; </a:t>
            </a:r>
            <a:r>
              <a:rPr lang="en-US" sz="2800" b="1" baseline="30000" dirty="0">
                <a:solidFill>
                  <a:srgbClr val="FFFFFF"/>
                </a:solidFill>
                <a:latin typeface="Times New Roman"/>
                <a:cs typeface="Times New Roman"/>
              </a:rPr>
              <a:t>6 </a:t>
            </a:r>
            <a:r>
              <a:rPr lang="en-US" sz="2800" dirty="0">
                <a:solidFill>
                  <a:srgbClr val="FFFFFF"/>
                </a:solidFill>
                <a:latin typeface="Times New Roman"/>
                <a:cs typeface="Times New Roman"/>
              </a:rPr>
              <a:t>that no one should take advantage of and defraud his brother in this matter, because the Lord is the avenger of all such, as we also forewarned you </a:t>
            </a:r>
            <a:r>
              <a:rPr lang="en-US" sz="2800" dirty="0" smtClean="0">
                <a:solidFill>
                  <a:srgbClr val="FFFFFF"/>
                </a:solidFill>
                <a:latin typeface="Times New Roman"/>
                <a:cs typeface="Times New Roman"/>
              </a:rPr>
              <a:t>and testified. </a:t>
            </a:r>
            <a:r>
              <a:rPr lang="en-US" sz="2800" b="1" baseline="30000" dirty="0" smtClean="0">
                <a:solidFill>
                  <a:srgbClr val="FFFFFF"/>
                </a:solidFill>
                <a:latin typeface="Times New Roman"/>
                <a:cs typeface="Times New Roman"/>
              </a:rPr>
              <a:t>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For God did not call us to uncleanness, but in holiness. </a:t>
            </a:r>
            <a:endParaRPr lang="en-US" sz="275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62717779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Thessalonians 4:1-7</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14020"/>
            <a:ext cx="9067800" cy="5262980"/>
          </a:xfrm>
          <a:prstGeom prst="rect">
            <a:avLst/>
          </a:prstGeom>
        </p:spPr>
        <p:txBody>
          <a:bodyPr wrap="square">
            <a:spAutoFit/>
          </a:bodyPr>
          <a:lstStyle/>
          <a:p>
            <a:r>
              <a:rPr lang="en-US" sz="2800" b="1" baseline="30000" dirty="0">
                <a:solidFill>
                  <a:srgbClr val="FFFFFF"/>
                </a:solidFill>
                <a:latin typeface="Times New Roman"/>
                <a:cs typeface="Times New Roman"/>
              </a:rPr>
              <a:t>1 </a:t>
            </a:r>
            <a:r>
              <a:rPr lang="en-US" sz="2800" dirty="0">
                <a:solidFill>
                  <a:srgbClr val="FFFFFF"/>
                </a:solidFill>
                <a:latin typeface="Times New Roman"/>
                <a:cs typeface="Times New Roman"/>
              </a:rPr>
              <a:t>Finally then, brethren, we urge and exhort in the Lord Jesus that you should abound more and more, just as you received from us how you ought to walk and to please God; </a:t>
            </a:r>
            <a:r>
              <a:rPr lang="en-US" sz="2800" b="1" baseline="30000" dirty="0">
                <a:solidFill>
                  <a:srgbClr val="FFFFFF"/>
                </a:solidFill>
                <a:latin typeface="Times New Roman"/>
                <a:cs typeface="Times New Roman"/>
              </a:rPr>
              <a:t>2 </a:t>
            </a:r>
            <a:r>
              <a:rPr lang="en-US" sz="2800" dirty="0">
                <a:solidFill>
                  <a:srgbClr val="FFFF66"/>
                </a:solidFill>
                <a:latin typeface="Times New Roman"/>
                <a:cs typeface="Times New Roman"/>
              </a:rPr>
              <a:t>for you know what commandments we gave you through the Lord Jesus.</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3 </a:t>
            </a:r>
            <a:r>
              <a:rPr lang="en-US" sz="2800" dirty="0">
                <a:solidFill>
                  <a:srgbClr val="FFFFFF"/>
                </a:solidFill>
                <a:latin typeface="Times New Roman"/>
                <a:cs typeface="Times New Roman"/>
              </a:rPr>
              <a:t>For this is the will of God, your sanctification: that you should abstain from sexual immorality; </a:t>
            </a:r>
            <a:r>
              <a:rPr lang="en-US" sz="2800" b="1" baseline="30000" dirty="0">
                <a:solidFill>
                  <a:srgbClr val="FFFFFF"/>
                </a:solidFill>
                <a:latin typeface="Times New Roman"/>
                <a:cs typeface="Times New Roman"/>
              </a:rPr>
              <a:t>4 </a:t>
            </a:r>
            <a:r>
              <a:rPr lang="en-US" sz="2800" dirty="0" smtClean="0">
                <a:solidFill>
                  <a:srgbClr val="FFFFFF"/>
                </a:solidFill>
                <a:latin typeface="Times New Roman"/>
                <a:cs typeface="Times New Roman"/>
              </a:rPr>
              <a:t>that </a:t>
            </a:r>
            <a:r>
              <a:rPr lang="en-US" sz="2800" dirty="0">
                <a:solidFill>
                  <a:srgbClr val="FFFFFF"/>
                </a:solidFill>
                <a:latin typeface="Times New Roman"/>
                <a:cs typeface="Times New Roman"/>
              </a:rPr>
              <a:t>each of you should know how to possess his own vessel in sanctification and honor, </a:t>
            </a:r>
            <a:r>
              <a:rPr lang="en-US" sz="2800" b="1" baseline="30000" dirty="0">
                <a:solidFill>
                  <a:srgbClr val="FFFFFF"/>
                </a:solidFill>
                <a:latin typeface="Times New Roman"/>
                <a:cs typeface="Times New Roman"/>
              </a:rPr>
              <a:t>5 </a:t>
            </a:r>
            <a:r>
              <a:rPr lang="en-US" sz="2800" dirty="0">
                <a:solidFill>
                  <a:srgbClr val="FFFFFF"/>
                </a:solidFill>
                <a:latin typeface="Times New Roman"/>
                <a:cs typeface="Times New Roman"/>
              </a:rPr>
              <a:t>not in passion of lust, like the Gentiles who do not know God; </a:t>
            </a:r>
            <a:r>
              <a:rPr lang="en-US" sz="2800" b="1" baseline="30000" dirty="0">
                <a:solidFill>
                  <a:srgbClr val="FFFFFF"/>
                </a:solidFill>
                <a:latin typeface="Times New Roman"/>
                <a:cs typeface="Times New Roman"/>
              </a:rPr>
              <a:t>6 </a:t>
            </a:r>
            <a:r>
              <a:rPr lang="en-US" sz="2800" dirty="0">
                <a:solidFill>
                  <a:srgbClr val="FFFFFF"/>
                </a:solidFill>
                <a:latin typeface="Times New Roman"/>
                <a:cs typeface="Times New Roman"/>
              </a:rPr>
              <a:t>that no one should take advantage of and defraud his brother in this matter, because the Lord is the avenger of all such, as we also forewarned you </a:t>
            </a:r>
            <a:r>
              <a:rPr lang="en-US" sz="2800" dirty="0" smtClean="0">
                <a:solidFill>
                  <a:srgbClr val="FFFFFF"/>
                </a:solidFill>
                <a:latin typeface="Times New Roman"/>
                <a:cs typeface="Times New Roman"/>
              </a:rPr>
              <a:t>and testified. </a:t>
            </a:r>
            <a:r>
              <a:rPr lang="en-US" sz="2800" b="1" baseline="30000" dirty="0" smtClean="0">
                <a:solidFill>
                  <a:srgbClr val="FFFFFF"/>
                </a:solidFill>
                <a:latin typeface="Times New Roman"/>
                <a:cs typeface="Times New Roman"/>
              </a:rPr>
              <a:t>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For God did not call us to uncleanness, but in holiness. </a:t>
            </a:r>
            <a:endParaRPr lang="en-US" sz="275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4337033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b="1" dirty="0" smtClean="0">
                <a:solidFill>
                  <a:srgbClr val="FFFF00"/>
                </a:solidFill>
                <a:effectLst>
                  <a:outerShdw blurRad="38100" dist="38100" dir="2700000" algn="tl">
                    <a:srgbClr val="000000">
                      <a:alpha val="43137"/>
                    </a:srgbClr>
                  </a:outerShdw>
                </a:effectLst>
              </a:rPr>
              <a:t>Ephesians 4:17-24</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152400" y="700057"/>
            <a:ext cx="8991600" cy="6172151"/>
          </a:xfrm>
          <a:prstGeom prst="rect">
            <a:avLst/>
          </a:prstGeom>
        </p:spPr>
        <p:txBody>
          <a:bodyPr wrap="square">
            <a:spAutoFit/>
          </a:bodyPr>
          <a:lstStyle/>
          <a:p>
            <a:pPr>
              <a:lnSpc>
                <a:spcPct val="94000"/>
              </a:lnSpc>
            </a:pPr>
            <a:r>
              <a:rPr lang="en-US" sz="2800" b="1" baseline="30000" dirty="0" smtClean="0">
                <a:solidFill>
                  <a:srgbClr val="FFFFFF"/>
                </a:solidFill>
                <a:latin typeface="Times New Roman"/>
                <a:cs typeface="Times New Roman"/>
              </a:rPr>
              <a:t>17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This I say, therefore, and testify in the Lord, that you should no longer walk as the rest of the Gentiles walk, in the futility of their mind, </a:t>
            </a:r>
            <a:r>
              <a:rPr lang="en-US" sz="2800" b="1" baseline="30000" dirty="0">
                <a:solidFill>
                  <a:srgbClr val="FFFFFF"/>
                </a:solidFill>
                <a:latin typeface="Times New Roman"/>
                <a:cs typeface="Times New Roman"/>
              </a:rPr>
              <a:t>18 </a:t>
            </a:r>
            <a:r>
              <a:rPr lang="en-US" sz="2800" dirty="0">
                <a:solidFill>
                  <a:srgbClr val="FFFFFF"/>
                </a:solidFill>
                <a:latin typeface="Times New Roman"/>
                <a:cs typeface="Times New Roman"/>
              </a:rPr>
              <a:t>having their </a:t>
            </a:r>
            <a:r>
              <a:rPr lang="en-US" sz="2800" dirty="0" smtClean="0">
                <a:solidFill>
                  <a:srgbClr val="FFFFFF"/>
                </a:solidFill>
                <a:latin typeface="Times New Roman"/>
                <a:cs typeface="Times New Roman"/>
              </a:rPr>
              <a:t>understanding </a:t>
            </a:r>
            <a:r>
              <a:rPr lang="en-US" sz="2800" dirty="0">
                <a:solidFill>
                  <a:srgbClr val="FFFFFF"/>
                </a:solidFill>
                <a:latin typeface="Times New Roman"/>
                <a:cs typeface="Times New Roman"/>
              </a:rPr>
              <a:t>darkened, being alienated from the life of God, because of </a:t>
            </a:r>
            <a:r>
              <a:rPr lang="en-US" sz="2800" dirty="0" smtClean="0">
                <a:solidFill>
                  <a:srgbClr val="FFFFFF"/>
                </a:solidFill>
                <a:latin typeface="Times New Roman"/>
                <a:cs typeface="Times New Roman"/>
              </a:rPr>
              <a:t>the </a:t>
            </a:r>
            <a:r>
              <a:rPr lang="en-US" sz="2800" dirty="0">
                <a:solidFill>
                  <a:srgbClr val="FFFFFF"/>
                </a:solidFill>
                <a:latin typeface="Times New Roman"/>
                <a:cs typeface="Times New Roman"/>
              </a:rPr>
              <a:t>ignorance that is in them, because of the blindness of their heart; </a:t>
            </a:r>
            <a:r>
              <a:rPr lang="en-US" sz="2800" b="1" baseline="30000" dirty="0">
                <a:solidFill>
                  <a:srgbClr val="FFFFFF"/>
                </a:solidFill>
                <a:latin typeface="Times New Roman"/>
                <a:cs typeface="Times New Roman"/>
              </a:rPr>
              <a:t>19 </a:t>
            </a:r>
            <a:r>
              <a:rPr lang="en-US" sz="2800" dirty="0">
                <a:solidFill>
                  <a:srgbClr val="FFFFFF"/>
                </a:solidFill>
                <a:latin typeface="Times New Roman"/>
                <a:cs typeface="Times New Roman"/>
              </a:rPr>
              <a:t>who, being past feeling, have given themselves over to lewdness, to work all uncleanness with greediness. </a:t>
            </a:r>
            <a:r>
              <a:rPr lang="en-US" sz="2800" b="1" baseline="30000" dirty="0">
                <a:solidFill>
                  <a:srgbClr val="FFFFFF"/>
                </a:solidFill>
                <a:latin typeface="Times New Roman"/>
                <a:cs typeface="Times New Roman"/>
              </a:rPr>
              <a:t>20 </a:t>
            </a:r>
            <a:r>
              <a:rPr lang="en-US" sz="2800" dirty="0">
                <a:solidFill>
                  <a:srgbClr val="FFFFFF"/>
                </a:solidFill>
                <a:latin typeface="Times New Roman"/>
                <a:cs typeface="Times New Roman"/>
              </a:rPr>
              <a:t>But you have not so learned Christ, </a:t>
            </a:r>
            <a:r>
              <a:rPr lang="en-US" sz="2800" b="1" baseline="30000" dirty="0">
                <a:solidFill>
                  <a:srgbClr val="FFFFFF"/>
                </a:solidFill>
                <a:latin typeface="Times New Roman"/>
                <a:cs typeface="Times New Roman"/>
              </a:rPr>
              <a:t>21 </a:t>
            </a:r>
            <a:r>
              <a:rPr lang="en-US" sz="2800" dirty="0">
                <a:solidFill>
                  <a:srgbClr val="FFFFFF"/>
                </a:solidFill>
                <a:latin typeface="Times New Roman"/>
                <a:cs typeface="Times New Roman"/>
              </a:rPr>
              <a:t>if indeed you have heard Him and have been taught by Him, as the truth is </a:t>
            </a:r>
            <a:r>
              <a:rPr lang="en-US" sz="2800" dirty="0" smtClean="0">
                <a:solidFill>
                  <a:srgbClr val="FFFFFF"/>
                </a:solidFill>
                <a:latin typeface="Times New Roman"/>
                <a:cs typeface="Times New Roman"/>
              </a:rPr>
              <a:t>in Jesus: </a:t>
            </a:r>
            <a:r>
              <a:rPr lang="en-US" sz="2800" b="1" baseline="30000" dirty="0" smtClean="0">
                <a:solidFill>
                  <a:srgbClr val="FFFFFF"/>
                </a:solidFill>
                <a:latin typeface="Times New Roman"/>
                <a:cs typeface="Times New Roman"/>
              </a:rPr>
              <a:t>22</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that you put off, concerning your former conduct, the old man which grows corrupt according to the </a:t>
            </a:r>
            <a:r>
              <a:rPr lang="en-US" sz="2800" dirty="0" smtClean="0">
                <a:solidFill>
                  <a:srgbClr val="FFFFFF"/>
                </a:solidFill>
                <a:latin typeface="Times New Roman"/>
                <a:cs typeface="Times New Roman"/>
              </a:rPr>
              <a:t>deceitful lusts, </a:t>
            </a:r>
            <a:r>
              <a:rPr lang="en-US" sz="2800" b="1" baseline="30000" dirty="0" smtClean="0">
                <a:solidFill>
                  <a:srgbClr val="FFFFFF"/>
                </a:solidFill>
                <a:latin typeface="Times New Roman"/>
                <a:cs typeface="Times New Roman"/>
              </a:rPr>
              <a:t>23</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and be renewed in the spirit of your mind, </a:t>
            </a:r>
            <a:r>
              <a:rPr lang="en-US" sz="2800" b="1" baseline="30000" dirty="0">
                <a:solidFill>
                  <a:srgbClr val="FFFFFF"/>
                </a:solidFill>
                <a:latin typeface="Times New Roman"/>
                <a:cs typeface="Times New Roman"/>
              </a:rPr>
              <a:t>24 </a:t>
            </a:r>
            <a:r>
              <a:rPr lang="en-US" sz="2800" dirty="0">
                <a:solidFill>
                  <a:srgbClr val="FFFFFF"/>
                </a:solidFill>
                <a:latin typeface="Times New Roman"/>
                <a:cs typeface="Times New Roman"/>
              </a:rPr>
              <a:t>and that you put on the new man which was created according to God, in true righteousness and </a:t>
            </a:r>
            <a:r>
              <a:rPr lang="en-US" sz="2800" dirty="0" smtClean="0">
                <a:solidFill>
                  <a:srgbClr val="FFFFFF"/>
                </a:solidFill>
                <a:latin typeface="Times New Roman"/>
                <a:cs typeface="Times New Roman"/>
              </a:rPr>
              <a:t>holiness [</a:t>
            </a:r>
            <a:r>
              <a:rPr lang="en-US" sz="2600" b="1" i="1" dirty="0" smtClean="0">
                <a:solidFill>
                  <a:schemeClr val="accent6"/>
                </a:solidFill>
                <a:latin typeface="Times New Roman"/>
                <a:cs typeface="Times New Roman"/>
              </a:rPr>
              <a:t>ASV &amp; NASB</a:t>
            </a:r>
            <a:r>
              <a:rPr lang="en-US" sz="2600" dirty="0" smtClean="0">
                <a:solidFill>
                  <a:srgbClr val="FFFFFF"/>
                </a:solidFill>
                <a:latin typeface="Times New Roman"/>
                <a:cs typeface="Times New Roman"/>
              </a:rPr>
              <a:t> </a:t>
            </a:r>
            <a:r>
              <a:rPr lang="en-US" sz="2600" dirty="0" smtClean="0">
                <a:solidFill>
                  <a:srgbClr val="FFFF66"/>
                </a:solidFill>
                <a:latin typeface="Times New Roman"/>
                <a:cs typeface="Times New Roman"/>
              </a:rPr>
              <a:t>“righteousness and holiness of truth”</a:t>
            </a:r>
            <a:r>
              <a:rPr lang="en-US" sz="2800" dirty="0" smtClean="0">
                <a:solidFill>
                  <a:srgbClr val="FFFFFF"/>
                </a:solidFill>
                <a:latin typeface="Times New Roman"/>
                <a:cs typeface="Times New Roman"/>
              </a:rPr>
              <a:t>].</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cxnSp>
        <p:nvCxnSpPr>
          <p:cNvPr id="5" name="Straight Connector 4"/>
          <p:cNvCxnSpPr/>
          <p:nvPr/>
        </p:nvCxnSpPr>
        <p:spPr>
          <a:xfrm>
            <a:off x="228600" y="6390582"/>
            <a:ext cx="4419600"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1520319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Thessalonians 4:1-7</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14020"/>
            <a:ext cx="9067800" cy="5262980"/>
          </a:xfrm>
          <a:prstGeom prst="rect">
            <a:avLst/>
          </a:prstGeom>
        </p:spPr>
        <p:txBody>
          <a:bodyPr wrap="square">
            <a:spAutoFit/>
          </a:bodyPr>
          <a:lstStyle/>
          <a:p>
            <a:r>
              <a:rPr lang="en-US" sz="2800" b="1" baseline="30000" dirty="0">
                <a:solidFill>
                  <a:srgbClr val="FFFFFF"/>
                </a:solidFill>
                <a:latin typeface="Times New Roman"/>
                <a:cs typeface="Times New Roman"/>
              </a:rPr>
              <a:t>1 </a:t>
            </a:r>
            <a:r>
              <a:rPr lang="en-US" sz="2800" dirty="0">
                <a:solidFill>
                  <a:srgbClr val="FFFFFF"/>
                </a:solidFill>
                <a:latin typeface="Times New Roman"/>
                <a:cs typeface="Times New Roman"/>
              </a:rPr>
              <a:t>Finally then, brethren, we urge and exhort in the Lord Jesus that you should abound more and more, just as you received from us how you ought to walk and to please God; </a:t>
            </a:r>
            <a:r>
              <a:rPr lang="en-US" sz="2800" b="1" baseline="30000" dirty="0">
                <a:solidFill>
                  <a:srgbClr val="FFFFFF"/>
                </a:solidFill>
                <a:latin typeface="Times New Roman"/>
                <a:cs typeface="Times New Roman"/>
              </a:rPr>
              <a:t>2 </a:t>
            </a:r>
            <a:r>
              <a:rPr lang="en-US" sz="2800" dirty="0">
                <a:solidFill>
                  <a:srgbClr val="FFFFFF"/>
                </a:solidFill>
                <a:latin typeface="Times New Roman"/>
                <a:cs typeface="Times New Roman"/>
              </a:rPr>
              <a:t>for you know what commandments we gave you through the Lord Jesus. </a:t>
            </a:r>
            <a:r>
              <a:rPr lang="en-US" sz="2800" b="1" baseline="30000" dirty="0">
                <a:solidFill>
                  <a:srgbClr val="FFFFFF"/>
                </a:solidFill>
                <a:latin typeface="Times New Roman"/>
                <a:cs typeface="Times New Roman"/>
              </a:rPr>
              <a:t>3 </a:t>
            </a:r>
            <a:r>
              <a:rPr lang="en-US" sz="2800" dirty="0">
                <a:solidFill>
                  <a:srgbClr val="FFFF66"/>
                </a:solidFill>
                <a:latin typeface="Times New Roman"/>
                <a:cs typeface="Times New Roman"/>
              </a:rPr>
              <a:t>For this is the will of God, your sanctification: that you should abstain from sexual immorality;</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4 </a:t>
            </a:r>
            <a:r>
              <a:rPr lang="en-US" sz="2800" dirty="0" smtClean="0">
                <a:solidFill>
                  <a:srgbClr val="FFFFFF"/>
                </a:solidFill>
                <a:latin typeface="Times New Roman"/>
                <a:cs typeface="Times New Roman"/>
              </a:rPr>
              <a:t>that </a:t>
            </a:r>
            <a:r>
              <a:rPr lang="en-US" sz="2800" dirty="0">
                <a:solidFill>
                  <a:srgbClr val="FFFFFF"/>
                </a:solidFill>
                <a:latin typeface="Times New Roman"/>
                <a:cs typeface="Times New Roman"/>
              </a:rPr>
              <a:t>each of you should know how to possess his own vessel in sanctification and honor, </a:t>
            </a:r>
            <a:r>
              <a:rPr lang="en-US" sz="2800" b="1" baseline="30000" dirty="0">
                <a:solidFill>
                  <a:srgbClr val="FFFFFF"/>
                </a:solidFill>
                <a:latin typeface="Times New Roman"/>
                <a:cs typeface="Times New Roman"/>
              </a:rPr>
              <a:t>5 </a:t>
            </a:r>
            <a:r>
              <a:rPr lang="en-US" sz="2800" dirty="0">
                <a:solidFill>
                  <a:srgbClr val="FFFFFF"/>
                </a:solidFill>
                <a:latin typeface="Times New Roman"/>
                <a:cs typeface="Times New Roman"/>
              </a:rPr>
              <a:t>not in passion of lust, like the Gentiles who do not know God; </a:t>
            </a:r>
            <a:r>
              <a:rPr lang="en-US" sz="2800" b="1" baseline="30000" dirty="0">
                <a:solidFill>
                  <a:srgbClr val="FFFFFF"/>
                </a:solidFill>
                <a:latin typeface="Times New Roman"/>
                <a:cs typeface="Times New Roman"/>
              </a:rPr>
              <a:t>6 </a:t>
            </a:r>
            <a:r>
              <a:rPr lang="en-US" sz="2800" dirty="0">
                <a:solidFill>
                  <a:srgbClr val="FFFFFF"/>
                </a:solidFill>
                <a:latin typeface="Times New Roman"/>
                <a:cs typeface="Times New Roman"/>
              </a:rPr>
              <a:t>that no one should take advantage of and defraud his brother in this matter, because the Lord is the avenger of all such, as we also forewarned you </a:t>
            </a:r>
            <a:r>
              <a:rPr lang="en-US" sz="2800" dirty="0" smtClean="0">
                <a:solidFill>
                  <a:srgbClr val="FFFFFF"/>
                </a:solidFill>
                <a:latin typeface="Times New Roman"/>
                <a:cs typeface="Times New Roman"/>
              </a:rPr>
              <a:t>and testified. </a:t>
            </a:r>
            <a:r>
              <a:rPr lang="en-US" sz="2800" b="1" baseline="30000" dirty="0" smtClean="0">
                <a:solidFill>
                  <a:srgbClr val="FFFFFF"/>
                </a:solidFill>
                <a:latin typeface="Times New Roman"/>
                <a:cs typeface="Times New Roman"/>
              </a:rPr>
              <a:t>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For God did not call us to uncleanness, but in holiness. </a:t>
            </a:r>
            <a:endParaRPr lang="en-US" sz="275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132463482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Thessalonians 4:1-7</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14020"/>
            <a:ext cx="9067800" cy="5262980"/>
          </a:xfrm>
          <a:prstGeom prst="rect">
            <a:avLst/>
          </a:prstGeom>
        </p:spPr>
        <p:txBody>
          <a:bodyPr wrap="square">
            <a:spAutoFit/>
          </a:bodyPr>
          <a:lstStyle/>
          <a:p>
            <a:r>
              <a:rPr lang="en-US" sz="2800" b="1" baseline="30000" dirty="0">
                <a:solidFill>
                  <a:srgbClr val="FFFFFF"/>
                </a:solidFill>
                <a:latin typeface="Times New Roman"/>
                <a:cs typeface="Times New Roman"/>
              </a:rPr>
              <a:t>1 </a:t>
            </a:r>
            <a:r>
              <a:rPr lang="en-US" sz="2800" dirty="0">
                <a:solidFill>
                  <a:srgbClr val="FFFFFF"/>
                </a:solidFill>
                <a:latin typeface="Times New Roman"/>
                <a:cs typeface="Times New Roman"/>
              </a:rPr>
              <a:t>Finally then, brethren, we urge and exhort in the Lord Jesus that you should abound more and more, just as you received from us how you ought to walk and to please God; </a:t>
            </a:r>
            <a:r>
              <a:rPr lang="en-US" sz="2800" b="1" baseline="30000" dirty="0">
                <a:solidFill>
                  <a:srgbClr val="FFFFFF"/>
                </a:solidFill>
                <a:latin typeface="Times New Roman"/>
                <a:cs typeface="Times New Roman"/>
              </a:rPr>
              <a:t>2 </a:t>
            </a:r>
            <a:r>
              <a:rPr lang="en-US" sz="2800" dirty="0">
                <a:solidFill>
                  <a:srgbClr val="FFFFFF"/>
                </a:solidFill>
                <a:latin typeface="Times New Roman"/>
                <a:cs typeface="Times New Roman"/>
              </a:rPr>
              <a:t>for you know what commandments we gave you through the Lord Jesus. </a:t>
            </a:r>
            <a:r>
              <a:rPr lang="en-US" sz="2800" b="1" baseline="30000" dirty="0">
                <a:solidFill>
                  <a:srgbClr val="FFFFFF"/>
                </a:solidFill>
                <a:latin typeface="Times New Roman"/>
                <a:cs typeface="Times New Roman"/>
              </a:rPr>
              <a:t>3 </a:t>
            </a:r>
            <a:r>
              <a:rPr lang="en-US" sz="2800" dirty="0">
                <a:solidFill>
                  <a:srgbClr val="FFFFFF"/>
                </a:solidFill>
                <a:latin typeface="Times New Roman"/>
                <a:cs typeface="Times New Roman"/>
              </a:rPr>
              <a:t>For this is the will of God, your sanctification: that you should abstain from sexual immorality; </a:t>
            </a:r>
            <a:r>
              <a:rPr lang="en-US" sz="2800" b="1" baseline="30000" dirty="0">
                <a:solidFill>
                  <a:srgbClr val="FFFFFF"/>
                </a:solidFill>
                <a:latin typeface="Times New Roman"/>
                <a:cs typeface="Times New Roman"/>
              </a:rPr>
              <a:t>4</a:t>
            </a:r>
            <a:r>
              <a:rPr lang="en-US" sz="2800" b="1" baseline="30000" dirty="0">
                <a:solidFill>
                  <a:srgbClr val="FFFF66"/>
                </a:solidFill>
                <a:latin typeface="Times New Roman"/>
                <a:cs typeface="Times New Roman"/>
              </a:rPr>
              <a:t> </a:t>
            </a:r>
            <a:r>
              <a:rPr lang="en-US" sz="2800" dirty="0" smtClean="0">
                <a:solidFill>
                  <a:srgbClr val="FFFF66"/>
                </a:solidFill>
                <a:latin typeface="Times New Roman"/>
                <a:cs typeface="Times New Roman"/>
              </a:rPr>
              <a:t>that </a:t>
            </a:r>
            <a:r>
              <a:rPr lang="en-US" sz="2800" dirty="0">
                <a:solidFill>
                  <a:srgbClr val="FFFF66"/>
                </a:solidFill>
                <a:latin typeface="Times New Roman"/>
                <a:cs typeface="Times New Roman"/>
              </a:rPr>
              <a:t>each of you should know how to possess his own vessel in sanctification and honor,</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5 </a:t>
            </a:r>
            <a:r>
              <a:rPr lang="en-US" sz="2800" dirty="0">
                <a:solidFill>
                  <a:srgbClr val="FFFFFF"/>
                </a:solidFill>
                <a:latin typeface="Times New Roman"/>
                <a:cs typeface="Times New Roman"/>
              </a:rPr>
              <a:t>not in passion of lust, like the Gentiles who do not know God; </a:t>
            </a:r>
            <a:r>
              <a:rPr lang="en-US" sz="2800" b="1" baseline="30000" dirty="0">
                <a:solidFill>
                  <a:srgbClr val="FFFFFF"/>
                </a:solidFill>
                <a:latin typeface="Times New Roman"/>
                <a:cs typeface="Times New Roman"/>
              </a:rPr>
              <a:t>6 </a:t>
            </a:r>
            <a:r>
              <a:rPr lang="en-US" sz="2800" dirty="0">
                <a:solidFill>
                  <a:srgbClr val="FFFFFF"/>
                </a:solidFill>
                <a:latin typeface="Times New Roman"/>
                <a:cs typeface="Times New Roman"/>
              </a:rPr>
              <a:t>that no one should take advantage of and defraud his brother in this matter, because the Lord is the avenger of all such, as we also forewarned you </a:t>
            </a:r>
            <a:r>
              <a:rPr lang="en-US" sz="2800" dirty="0" smtClean="0">
                <a:solidFill>
                  <a:srgbClr val="FFFFFF"/>
                </a:solidFill>
                <a:latin typeface="Times New Roman"/>
                <a:cs typeface="Times New Roman"/>
              </a:rPr>
              <a:t>and testified. </a:t>
            </a:r>
            <a:r>
              <a:rPr lang="en-US" sz="2800" b="1" baseline="30000" dirty="0" smtClean="0">
                <a:solidFill>
                  <a:srgbClr val="FFFFFF"/>
                </a:solidFill>
                <a:latin typeface="Times New Roman"/>
                <a:cs typeface="Times New Roman"/>
              </a:rPr>
              <a:t>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For God did not call us to uncleanness, but in holiness. </a:t>
            </a:r>
            <a:endParaRPr lang="en-US" sz="275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82667303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Thessalonians 4:1-7</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14020"/>
            <a:ext cx="9067800" cy="5262980"/>
          </a:xfrm>
          <a:prstGeom prst="rect">
            <a:avLst/>
          </a:prstGeom>
        </p:spPr>
        <p:txBody>
          <a:bodyPr wrap="square">
            <a:spAutoFit/>
          </a:bodyPr>
          <a:lstStyle/>
          <a:p>
            <a:r>
              <a:rPr lang="en-US" sz="2800" b="1" baseline="30000" dirty="0">
                <a:solidFill>
                  <a:srgbClr val="FFFFFF"/>
                </a:solidFill>
                <a:latin typeface="Times New Roman"/>
                <a:cs typeface="Times New Roman"/>
              </a:rPr>
              <a:t>1 </a:t>
            </a:r>
            <a:r>
              <a:rPr lang="en-US" sz="2800" dirty="0">
                <a:solidFill>
                  <a:srgbClr val="FFFFFF"/>
                </a:solidFill>
                <a:latin typeface="Times New Roman"/>
                <a:cs typeface="Times New Roman"/>
              </a:rPr>
              <a:t>Finally then, brethren, we urge and exhort in the Lord Jesus that you should abound more and more, just as you received from us how you ought to walk and to please God; </a:t>
            </a:r>
            <a:r>
              <a:rPr lang="en-US" sz="2800" b="1" baseline="30000" dirty="0">
                <a:solidFill>
                  <a:srgbClr val="FFFFFF"/>
                </a:solidFill>
                <a:latin typeface="Times New Roman"/>
                <a:cs typeface="Times New Roman"/>
              </a:rPr>
              <a:t>2 </a:t>
            </a:r>
            <a:r>
              <a:rPr lang="en-US" sz="2800" dirty="0">
                <a:solidFill>
                  <a:srgbClr val="FFFFFF"/>
                </a:solidFill>
                <a:latin typeface="Times New Roman"/>
                <a:cs typeface="Times New Roman"/>
              </a:rPr>
              <a:t>for you know what commandments we gave you through the Lord Jesus. </a:t>
            </a:r>
            <a:r>
              <a:rPr lang="en-US" sz="2800" b="1" baseline="30000" dirty="0">
                <a:solidFill>
                  <a:srgbClr val="FFFFFF"/>
                </a:solidFill>
                <a:latin typeface="Times New Roman"/>
                <a:cs typeface="Times New Roman"/>
              </a:rPr>
              <a:t>3 </a:t>
            </a:r>
            <a:r>
              <a:rPr lang="en-US" sz="2800" dirty="0">
                <a:solidFill>
                  <a:srgbClr val="FFFFFF"/>
                </a:solidFill>
                <a:latin typeface="Times New Roman"/>
                <a:cs typeface="Times New Roman"/>
              </a:rPr>
              <a:t>For this is the will of God, your sanctification: that you should abstain from sexual immorality; </a:t>
            </a:r>
            <a:r>
              <a:rPr lang="en-US" sz="2800" b="1" baseline="30000" dirty="0">
                <a:solidFill>
                  <a:srgbClr val="FFFFFF"/>
                </a:solidFill>
                <a:latin typeface="Times New Roman"/>
                <a:cs typeface="Times New Roman"/>
              </a:rPr>
              <a:t>4 </a:t>
            </a:r>
            <a:r>
              <a:rPr lang="en-US" sz="2800" dirty="0" smtClean="0">
                <a:solidFill>
                  <a:srgbClr val="FFFFFF"/>
                </a:solidFill>
                <a:latin typeface="Times New Roman"/>
                <a:cs typeface="Times New Roman"/>
              </a:rPr>
              <a:t>that </a:t>
            </a:r>
            <a:r>
              <a:rPr lang="en-US" sz="2800" dirty="0">
                <a:solidFill>
                  <a:srgbClr val="FFFFFF"/>
                </a:solidFill>
                <a:latin typeface="Times New Roman"/>
                <a:cs typeface="Times New Roman"/>
              </a:rPr>
              <a:t>each of you should know how to possess his own vessel in sanctification and honor, </a:t>
            </a:r>
            <a:r>
              <a:rPr lang="en-US" sz="2800" b="1" baseline="30000" dirty="0">
                <a:solidFill>
                  <a:srgbClr val="FFFFFF"/>
                </a:solidFill>
                <a:latin typeface="Times New Roman"/>
                <a:cs typeface="Times New Roman"/>
              </a:rPr>
              <a:t>5 </a:t>
            </a:r>
            <a:r>
              <a:rPr lang="en-US" sz="2800" dirty="0">
                <a:solidFill>
                  <a:srgbClr val="FFFF66"/>
                </a:solidFill>
                <a:latin typeface="Times New Roman"/>
                <a:cs typeface="Times New Roman"/>
              </a:rPr>
              <a:t>not in passion of lust, like the Gentiles who do not know God;</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6 </a:t>
            </a:r>
            <a:r>
              <a:rPr lang="en-US" sz="2800" dirty="0">
                <a:solidFill>
                  <a:srgbClr val="FFFFFF"/>
                </a:solidFill>
                <a:latin typeface="Times New Roman"/>
                <a:cs typeface="Times New Roman"/>
              </a:rPr>
              <a:t>that no one should take advantage of and defraud his brother in this matter, because the Lord is the avenger of all such, as we also forewarned you </a:t>
            </a:r>
            <a:r>
              <a:rPr lang="en-US" sz="2800" dirty="0" smtClean="0">
                <a:solidFill>
                  <a:srgbClr val="FFFFFF"/>
                </a:solidFill>
                <a:latin typeface="Times New Roman"/>
                <a:cs typeface="Times New Roman"/>
              </a:rPr>
              <a:t>and testified. </a:t>
            </a:r>
            <a:r>
              <a:rPr lang="en-US" sz="2800" b="1" baseline="30000" dirty="0" smtClean="0">
                <a:solidFill>
                  <a:srgbClr val="FFFFFF"/>
                </a:solidFill>
                <a:latin typeface="Times New Roman"/>
                <a:cs typeface="Times New Roman"/>
              </a:rPr>
              <a:t>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For God did not call us to uncleanness, but in holiness. </a:t>
            </a:r>
            <a:endParaRPr lang="en-US" sz="275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74681519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Thessalonians 4:1-7</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14020"/>
            <a:ext cx="9067800" cy="5262980"/>
          </a:xfrm>
          <a:prstGeom prst="rect">
            <a:avLst/>
          </a:prstGeom>
        </p:spPr>
        <p:txBody>
          <a:bodyPr wrap="square">
            <a:spAutoFit/>
          </a:bodyPr>
          <a:lstStyle/>
          <a:p>
            <a:r>
              <a:rPr lang="en-US" sz="2800" b="1" baseline="30000" dirty="0">
                <a:solidFill>
                  <a:srgbClr val="FFFFFF"/>
                </a:solidFill>
                <a:latin typeface="Times New Roman"/>
                <a:cs typeface="Times New Roman"/>
              </a:rPr>
              <a:t>1 </a:t>
            </a:r>
            <a:r>
              <a:rPr lang="en-US" sz="2800" dirty="0">
                <a:solidFill>
                  <a:srgbClr val="FFFFFF"/>
                </a:solidFill>
                <a:latin typeface="Times New Roman"/>
                <a:cs typeface="Times New Roman"/>
              </a:rPr>
              <a:t>Finally then, brethren, we urge and exhort in the Lord Jesus that you should abound more and more, just as you received from us how you ought to walk and to please God; </a:t>
            </a:r>
            <a:r>
              <a:rPr lang="en-US" sz="2800" b="1" baseline="30000" dirty="0">
                <a:solidFill>
                  <a:srgbClr val="FFFFFF"/>
                </a:solidFill>
                <a:latin typeface="Times New Roman"/>
                <a:cs typeface="Times New Roman"/>
              </a:rPr>
              <a:t>2 </a:t>
            </a:r>
            <a:r>
              <a:rPr lang="en-US" sz="2800" dirty="0">
                <a:solidFill>
                  <a:srgbClr val="FFFFFF"/>
                </a:solidFill>
                <a:latin typeface="Times New Roman"/>
                <a:cs typeface="Times New Roman"/>
              </a:rPr>
              <a:t>for you know what commandments we gave you through the Lord Jesus. </a:t>
            </a:r>
            <a:r>
              <a:rPr lang="en-US" sz="2800" b="1" baseline="30000" dirty="0">
                <a:solidFill>
                  <a:srgbClr val="FFFFFF"/>
                </a:solidFill>
                <a:latin typeface="Times New Roman"/>
                <a:cs typeface="Times New Roman"/>
              </a:rPr>
              <a:t>3 </a:t>
            </a:r>
            <a:r>
              <a:rPr lang="en-US" sz="2800" dirty="0">
                <a:solidFill>
                  <a:srgbClr val="FFFFFF"/>
                </a:solidFill>
                <a:latin typeface="Times New Roman"/>
                <a:cs typeface="Times New Roman"/>
              </a:rPr>
              <a:t>For this is the will of God, your sanctification: that you should abstain from sexual immorality; </a:t>
            </a:r>
            <a:r>
              <a:rPr lang="en-US" sz="2800" b="1" baseline="30000" dirty="0">
                <a:solidFill>
                  <a:srgbClr val="FFFFFF"/>
                </a:solidFill>
                <a:latin typeface="Times New Roman"/>
                <a:cs typeface="Times New Roman"/>
              </a:rPr>
              <a:t>4 </a:t>
            </a:r>
            <a:r>
              <a:rPr lang="en-US" sz="2800" dirty="0" smtClean="0">
                <a:solidFill>
                  <a:srgbClr val="FFFFFF"/>
                </a:solidFill>
                <a:latin typeface="Times New Roman"/>
                <a:cs typeface="Times New Roman"/>
              </a:rPr>
              <a:t>that </a:t>
            </a:r>
            <a:r>
              <a:rPr lang="en-US" sz="2800" dirty="0">
                <a:solidFill>
                  <a:srgbClr val="FFFFFF"/>
                </a:solidFill>
                <a:latin typeface="Times New Roman"/>
                <a:cs typeface="Times New Roman"/>
              </a:rPr>
              <a:t>each of you should know how to possess his own vessel in sanctification and honor, </a:t>
            </a:r>
            <a:r>
              <a:rPr lang="en-US" sz="2800" b="1" baseline="30000" dirty="0">
                <a:solidFill>
                  <a:srgbClr val="FFFFFF"/>
                </a:solidFill>
                <a:latin typeface="Times New Roman"/>
                <a:cs typeface="Times New Roman"/>
              </a:rPr>
              <a:t>5 </a:t>
            </a:r>
            <a:r>
              <a:rPr lang="en-US" sz="2800" dirty="0">
                <a:solidFill>
                  <a:srgbClr val="FFFFFF"/>
                </a:solidFill>
                <a:latin typeface="Times New Roman"/>
                <a:cs typeface="Times New Roman"/>
              </a:rPr>
              <a:t>not in passion of lust, like the Gentiles who do not know God; </a:t>
            </a:r>
            <a:r>
              <a:rPr lang="en-US" sz="2800" b="1" baseline="30000" dirty="0">
                <a:solidFill>
                  <a:srgbClr val="FFFFFF"/>
                </a:solidFill>
                <a:latin typeface="Times New Roman"/>
                <a:cs typeface="Times New Roman"/>
              </a:rPr>
              <a:t>6</a:t>
            </a:r>
            <a:r>
              <a:rPr lang="en-US" sz="2800" b="1" baseline="30000" dirty="0">
                <a:solidFill>
                  <a:srgbClr val="FFFF66"/>
                </a:solidFill>
                <a:latin typeface="Times New Roman"/>
                <a:cs typeface="Times New Roman"/>
              </a:rPr>
              <a:t> </a:t>
            </a:r>
            <a:r>
              <a:rPr lang="en-US" sz="2800" dirty="0">
                <a:solidFill>
                  <a:srgbClr val="FFFF66"/>
                </a:solidFill>
                <a:latin typeface="Times New Roman"/>
                <a:cs typeface="Times New Roman"/>
              </a:rPr>
              <a:t>that no one should take advantage of and defraud his brother in this matter, because the Lord is the avenger of all such, as we also forewarned you </a:t>
            </a:r>
            <a:r>
              <a:rPr lang="en-US" sz="2800" dirty="0" smtClean="0">
                <a:solidFill>
                  <a:srgbClr val="FFFF66"/>
                </a:solidFill>
                <a:latin typeface="Times New Roman"/>
                <a:cs typeface="Times New Roman"/>
              </a:rPr>
              <a:t>and testified. </a:t>
            </a:r>
            <a:r>
              <a:rPr lang="en-US" sz="2800" b="1" baseline="30000" dirty="0" smtClean="0">
                <a:solidFill>
                  <a:srgbClr val="FFFFFF"/>
                </a:solidFill>
                <a:latin typeface="Times New Roman"/>
                <a:cs typeface="Times New Roman"/>
              </a:rPr>
              <a:t>7</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For God did not call us to uncleanness, but in holiness. </a:t>
            </a:r>
            <a:endParaRPr lang="en-US" sz="275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8769680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Thessalonians 4:1-7</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14020"/>
            <a:ext cx="9067800" cy="5262980"/>
          </a:xfrm>
          <a:prstGeom prst="rect">
            <a:avLst/>
          </a:prstGeom>
        </p:spPr>
        <p:txBody>
          <a:bodyPr wrap="square">
            <a:spAutoFit/>
          </a:bodyPr>
          <a:lstStyle/>
          <a:p>
            <a:r>
              <a:rPr lang="en-US" sz="2800" b="1" baseline="30000" dirty="0">
                <a:solidFill>
                  <a:srgbClr val="FFFFFF"/>
                </a:solidFill>
                <a:latin typeface="Times New Roman"/>
                <a:cs typeface="Times New Roman"/>
              </a:rPr>
              <a:t>1 </a:t>
            </a:r>
            <a:r>
              <a:rPr lang="en-US" sz="2800" dirty="0">
                <a:solidFill>
                  <a:srgbClr val="FFFFFF"/>
                </a:solidFill>
                <a:latin typeface="Times New Roman"/>
                <a:cs typeface="Times New Roman"/>
              </a:rPr>
              <a:t>Finally then, brethren, we urge and exhort in the Lord Jesus that you should abound more and more, just as you received from us how you ought to walk and to please God; </a:t>
            </a:r>
            <a:r>
              <a:rPr lang="en-US" sz="2800" b="1" baseline="30000" dirty="0">
                <a:solidFill>
                  <a:srgbClr val="FFFFFF"/>
                </a:solidFill>
                <a:latin typeface="Times New Roman"/>
                <a:cs typeface="Times New Roman"/>
              </a:rPr>
              <a:t>2 </a:t>
            </a:r>
            <a:r>
              <a:rPr lang="en-US" sz="2800" dirty="0">
                <a:solidFill>
                  <a:srgbClr val="FFFFFF"/>
                </a:solidFill>
                <a:latin typeface="Times New Roman"/>
                <a:cs typeface="Times New Roman"/>
              </a:rPr>
              <a:t>for you know what commandments we gave you through the Lord Jesus. </a:t>
            </a:r>
            <a:r>
              <a:rPr lang="en-US" sz="2800" b="1" baseline="30000" dirty="0">
                <a:solidFill>
                  <a:srgbClr val="FFFFFF"/>
                </a:solidFill>
                <a:latin typeface="Times New Roman"/>
                <a:cs typeface="Times New Roman"/>
              </a:rPr>
              <a:t>3 </a:t>
            </a:r>
            <a:r>
              <a:rPr lang="en-US" sz="2800" dirty="0">
                <a:solidFill>
                  <a:srgbClr val="FFFFFF"/>
                </a:solidFill>
                <a:latin typeface="Times New Roman"/>
                <a:cs typeface="Times New Roman"/>
              </a:rPr>
              <a:t>For this is the will of God, your sanctification: that you should abstain from sexual immorality; </a:t>
            </a:r>
            <a:r>
              <a:rPr lang="en-US" sz="2800" b="1" baseline="30000" dirty="0">
                <a:solidFill>
                  <a:srgbClr val="FFFFFF"/>
                </a:solidFill>
                <a:latin typeface="Times New Roman"/>
                <a:cs typeface="Times New Roman"/>
              </a:rPr>
              <a:t>4 </a:t>
            </a:r>
            <a:r>
              <a:rPr lang="en-US" sz="2800" dirty="0" smtClean="0">
                <a:solidFill>
                  <a:srgbClr val="FFFFFF"/>
                </a:solidFill>
                <a:latin typeface="Times New Roman"/>
                <a:cs typeface="Times New Roman"/>
              </a:rPr>
              <a:t>that </a:t>
            </a:r>
            <a:r>
              <a:rPr lang="en-US" sz="2800" dirty="0">
                <a:solidFill>
                  <a:srgbClr val="FFFFFF"/>
                </a:solidFill>
                <a:latin typeface="Times New Roman"/>
                <a:cs typeface="Times New Roman"/>
              </a:rPr>
              <a:t>each of you should know how to possess his own vessel in sanctification and honor, </a:t>
            </a:r>
            <a:r>
              <a:rPr lang="en-US" sz="2800" b="1" baseline="30000" dirty="0">
                <a:solidFill>
                  <a:srgbClr val="FFFFFF"/>
                </a:solidFill>
                <a:latin typeface="Times New Roman"/>
                <a:cs typeface="Times New Roman"/>
              </a:rPr>
              <a:t>5 </a:t>
            </a:r>
            <a:r>
              <a:rPr lang="en-US" sz="2800" dirty="0">
                <a:solidFill>
                  <a:srgbClr val="FFFFFF"/>
                </a:solidFill>
                <a:latin typeface="Times New Roman"/>
                <a:cs typeface="Times New Roman"/>
              </a:rPr>
              <a:t>not in passion of lust, like the Gentiles who do not know God; </a:t>
            </a:r>
            <a:r>
              <a:rPr lang="en-US" sz="2800" b="1" baseline="30000" dirty="0">
                <a:solidFill>
                  <a:srgbClr val="FFFFFF"/>
                </a:solidFill>
                <a:latin typeface="Times New Roman"/>
                <a:cs typeface="Times New Roman"/>
              </a:rPr>
              <a:t>6 </a:t>
            </a:r>
            <a:r>
              <a:rPr lang="en-US" sz="2800" dirty="0">
                <a:solidFill>
                  <a:srgbClr val="FFFFFF"/>
                </a:solidFill>
                <a:latin typeface="Times New Roman"/>
                <a:cs typeface="Times New Roman"/>
              </a:rPr>
              <a:t>that no one should take advantage of and defraud his brother in this matter, because the Lord is the avenger of all such, as we also forewarned you </a:t>
            </a:r>
            <a:r>
              <a:rPr lang="en-US" sz="2800" dirty="0" smtClean="0">
                <a:solidFill>
                  <a:srgbClr val="FFFFFF"/>
                </a:solidFill>
                <a:latin typeface="Times New Roman"/>
                <a:cs typeface="Times New Roman"/>
              </a:rPr>
              <a:t>and testified. </a:t>
            </a:r>
            <a:r>
              <a:rPr lang="en-US" sz="2800" b="1" baseline="30000" dirty="0" smtClean="0">
                <a:solidFill>
                  <a:srgbClr val="FFFFFF"/>
                </a:solidFill>
                <a:latin typeface="Times New Roman"/>
                <a:cs typeface="Times New Roman"/>
              </a:rPr>
              <a:t>7</a:t>
            </a:r>
            <a:r>
              <a:rPr lang="en-US" sz="2800" b="1" baseline="30000" dirty="0">
                <a:solidFill>
                  <a:srgbClr val="FFFFFF"/>
                </a:solidFill>
                <a:latin typeface="Times New Roman"/>
                <a:cs typeface="Times New Roman"/>
              </a:rPr>
              <a:t> </a:t>
            </a:r>
            <a:r>
              <a:rPr lang="en-US" sz="2800" dirty="0">
                <a:solidFill>
                  <a:srgbClr val="FFFF66"/>
                </a:solidFill>
                <a:latin typeface="Times New Roman"/>
                <a:cs typeface="Times New Roman"/>
              </a:rPr>
              <a:t>For God did not call us to uncleanness, but in holiness.</a:t>
            </a:r>
            <a:r>
              <a:rPr lang="en-US" sz="2800" dirty="0">
                <a:solidFill>
                  <a:srgbClr val="FFFFFF"/>
                </a:solidFill>
                <a:latin typeface="Times New Roman"/>
                <a:cs typeface="Times New Roman"/>
              </a:rPr>
              <a:t> </a:t>
            </a:r>
            <a:endParaRPr lang="en-US" sz="275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20979881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Thessalonians 4:1-7</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14020"/>
            <a:ext cx="9067800" cy="5262980"/>
          </a:xfrm>
          <a:prstGeom prst="rect">
            <a:avLst/>
          </a:prstGeom>
        </p:spPr>
        <p:txBody>
          <a:bodyPr wrap="square">
            <a:spAutoFit/>
          </a:bodyPr>
          <a:lstStyle/>
          <a:p>
            <a:r>
              <a:rPr lang="en-US" sz="2800" b="1" baseline="30000" dirty="0">
                <a:solidFill>
                  <a:srgbClr val="FFFFFF"/>
                </a:solidFill>
                <a:latin typeface="Times New Roman"/>
                <a:cs typeface="Times New Roman"/>
              </a:rPr>
              <a:t>1 </a:t>
            </a:r>
            <a:r>
              <a:rPr lang="en-US" sz="2800" dirty="0">
                <a:solidFill>
                  <a:srgbClr val="FFFFFF"/>
                </a:solidFill>
                <a:latin typeface="Times New Roman"/>
                <a:cs typeface="Times New Roman"/>
              </a:rPr>
              <a:t>Finally then, brethren, we urge and exhort in the Lord Jesus that you should abound more and more, just as you received from us </a:t>
            </a:r>
            <a:r>
              <a:rPr lang="en-US" sz="2800" dirty="0">
                <a:solidFill>
                  <a:srgbClr val="FFFF00"/>
                </a:solidFill>
                <a:latin typeface="Times New Roman"/>
                <a:cs typeface="Times New Roman"/>
              </a:rPr>
              <a:t>how you ought to walk and to please God</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2 </a:t>
            </a:r>
            <a:r>
              <a:rPr lang="en-US" sz="2800" dirty="0">
                <a:solidFill>
                  <a:srgbClr val="FFFFFF"/>
                </a:solidFill>
                <a:latin typeface="Times New Roman"/>
                <a:cs typeface="Times New Roman"/>
              </a:rPr>
              <a:t>for you know what commandments we gave you through the Lord Jesus. </a:t>
            </a:r>
            <a:r>
              <a:rPr lang="en-US" sz="2800" b="1" baseline="30000" dirty="0">
                <a:solidFill>
                  <a:srgbClr val="FFFFFF"/>
                </a:solidFill>
                <a:latin typeface="Times New Roman"/>
                <a:cs typeface="Times New Roman"/>
              </a:rPr>
              <a:t>3 </a:t>
            </a:r>
            <a:r>
              <a:rPr lang="en-US" sz="2800" dirty="0">
                <a:solidFill>
                  <a:srgbClr val="FFFF00"/>
                </a:solidFill>
                <a:latin typeface="Times New Roman"/>
                <a:cs typeface="Times New Roman"/>
              </a:rPr>
              <a:t>For this is the will of God, your sanctification</a:t>
            </a:r>
            <a:r>
              <a:rPr lang="en-US" sz="2800" dirty="0">
                <a:solidFill>
                  <a:srgbClr val="FFFFFF"/>
                </a:solidFill>
                <a:latin typeface="Times New Roman"/>
                <a:cs typeface="Times New Roman"/>
              </a:rPr>
              <a:t>: that you should </a:t>
            </a:r>
            <a:r>
              <a:rPr lang="en-US" sz="2800" dirty="0">
                <a:solidFill>
                  <a:srgbClr val="FFFF66"/>
                </a:solidFill>
                <a:latin typeface="Times New Roman"/>
                <a:cs typeface="Times New Roman"/>
              </a:rPr>
              <a:t>abstain from sexual immorality</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4 </a:t>
            </a:r>
            <a:r>
              <a:rPr lang="en-US" sz="2800" dirty="0" smtClean="0">
                <a:solidFill>
                  <a:srgbClr val="FFFFFF"/>
                </a:solidFill>
                <a:latin typeface="Times New Roman"/>
                <a:cs typeface="Times New Roman"/>
              </a:rPr>
              <a:t>that </a:t>
            </a:r>
            <a:r>
              <a:rPr lang="en-US" sz="2800" dirty="0">
                <a:solidFill>
                  <a:srgbClr val="FFFFFF"/>
                </a:solidFill>
                <a:latin typeface="Times New Roman"/>
                <a:cs typeface="Times New Roman"/>
              </a:rPr>
              <a:t>each of you should know how </a:t>
            </a:r>
            <a:r>
              <a:rPr lang="en-US" sz="2800" dirty="0">
                <a:solidFill>
                  <a:srgbClr val="FFFF66"/>
                </a:solidFill>
                <a:latin typeface="Times New Roman"/>
                <a:cs typeface="Times New Roman"/>
              </a:rPr>
              <a:t>to possess his own vessel in sanctification and honor</a:t>
            </a:r>
            <a:r>
              <a:rPr lang="en-US" sz="2800" dirty="0">
                <a:solidFill>
                  <a:srgbClr val="FFFFFF"/>
                </a:solidFill>
                <a:latin typeface="Times New Roman"/>
                <a:cs typeface="Times New Roman"/>
              </a:rPr>
              <a:t>, </a:t>
            </a:r>
            <a:r>
              <a:rPr lang="en-US" sz="2800" b="1" baseline="30000" dirty="0">
                <a:solidFill>
                  <a:srgbClr val="FFFFFF"/>
                </a:solidFill>
                <a:latin typeface="Times New Roman"/>
                <a:cs typeface="Times New Roman"/>
              </a:rPr>
              <a:t>5 </a:t>
            </a:r>
            <a:r>
              <a:rPr lang="en-US" sz="2800" dirty="0">
                <a:solidFill>
                  <a:schemeClr val="accent6">
                    <a:lumMod val="60000"/>
                    <a:lumOff val="40000"/>
                  </a:schemeClr>
                </a:solidFill>
                <a:latin typeface="Times New Roman"/>
                <a:cs typeface="Times New Roman"/>
              </a:rPr>
              <a:t>not in passion of lust</a:t>
            </a:r>
            <a:r>
              <a:rPr lang="en-US" sz="2800" dirty="0">
                <a:solidFill>
                  <a:srgbClr val="FFFFFF"/>
                </a:solidFill>
                <a:latin typeface="Times New Roman"/>
                <a:cs typeface="Times New Roman"/>
              </a:rPr>
              <a:t>, like the Gentiles who do not know God; </a:t>
            </a:r>
            <a:r>
              <a:rPr lang="en-US" sz="2800" b="1" baseline="30000" dirty="0">
                <a:solidFill>
                  <a:srgbClr val="FFFFFF"/>
                </a:solidFill>
                <a:latin typeface="Times New Roman"/>
                <a:cs typeface="Times New Roman"/>
              </a:rPr>
              <a:t>6 </a:t>
            </a:r>
            <a:r>
              <a:rPr lang="en-US" sz="2800" dirty="0">
                <a:solidFill>
                  <a:srgbClr val="FFFFFF"/>
                </a:solidFill>
                <a:latin typeface="Times New Roman"/>
                <a:cs typeface="Times New Roman"/>
              </a:rPr>
              <a:t>that </a:t>
            </a:r>
            <a:r>
              <a:rPr lang="en-US" sz="2800" dirty="0">
                <a:solidFill>
                  <a:srgbClr val="FAC090"/>
                </a:solidFill>
                <a:latin typeface="Times New Roman"/>
                <a:cs typeface="Times New Roman"/>
              </a:rPr>
              <a:t>no one should take advantage of and defraud his brother in this matter</a:t>
            </a:r>
            <a:r>
              <a:rPr lang="en-US" sz="2800" dirty="0">
                <a:solidFill>
                  <a:srgbClr val="FFFFFF"/>
                </a:solidFill>
                <a:latin typeface="Times New Roman"/>
                <a:cs typeface="Times New Roman"/>
              </a:rPr>
              <a:t>, because the Lord is the avenger of all such, as we also forewarned you </a:t>
            </a:r>
            <a:r>
              <a:rPr lang="en-US" sz="2800" dirty="0" smtClean="0">
                <a:solidFill>
                  <a:srgbClr val="FFFFFF"/>
                </a:solidFill>
                <a:latin typeface="Times New Roman"/>
                <a:cs typeface="Times New Roman"/>
              </a:rPr>
              <a:t>and testified. </a:t>
            </a:r>
            <a:r>
              <a:rPr lang="en-US" sz="2800" b="1" baseline="30000" dirty="0" smtClean="0">
                <a:solidFill>
                  <a:srgbClr val="FFFFFF"/>
                </a:solidFill>
                <a:latin typeface="Times New Roman"/>
                <a:cs typeface="Times New Roman"/>
              </a:rPr>
              <a:t>7</a:t>
            </a:r>
            <a:r>
              <a:rPr lang="en-US" sz="2800" b="1" baseline="30000" dirty="0">
                <a:solidFill>
                  <a:srgbClr val="FFFF00"/>
                </a:solidFill>
                <a:latin typeface="Times New Roman"/>
                <a:cs typeface="Times New Roman"/>
              </a:rPr>
              <a:t> </a:t>
            </a:r>
            <a:r>
              <a:rPr lang="en-US" sz="2800" dirty="0">
                <a:solidFill>
                  <a:srgbClr val="FFFF00"/>
                </a:solidFill>
                <a:latin typeface="Times New Roman"/>
                <a:cs typeface="Times New Roman"/>
              </a:rPr>
              <a:t>For God did not call us to uncleanness, but in holiness</a:t>
            </a:r>
            <a:r>
              <a:rPr lang="en-US" sz="2800" dirty="0">
                <a:solidFill>
                  <a:srgbClr val="FFFFFF"/>
                </a:solidFill>
                <a:latin typeface="Times New Roman"/>
                <a:cs typeface="Times New Roman"/>
              </a:rPr>
              <a:t>. </a:t>
            </a:r>
            <a:endParaRPr lang="en-US" sz="275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85104785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4800" b="1" dirty="0" smtClean="0">
                <a:solidFill>
                  <a:srgbClr val="FFFF00"/>
                </a:solidFill>
                <a:effectLst>
                  <a:outerShdw blurRad="50800" dist="38100" dir="2700000" algn="tl" rotWithShape="0">
                    <a:schemeClr val="tx1">
                      <a:alpha val="43000"/>
                    </a:schemeClr>
                  </a:outerShdw>
                </a:effectLst>
              </a:rPr>
              <a:t>The Demands of Holiness on Us</a:t>
            </a:r>
            <a:endParaRPr lang="en-US" sz="4800" b="1" dirty="0">
              <a:solidFill>
                <a:srgbClr val="FFFF00"/>
              </a:solidFill>
              <a:effectLst>
                <a:outerShdw blurRad="50800" dist="38100" dir="2700000" algn="tl" rotWithShape="0">
                  <a:schemeClr val="tx1">
                    <a:alpha val="43000"/>
                  </a:schemeClr>
                </a:outerShdw>
              </a:effectLst>
            </a:endParaRPr>
          </a:p>
        </p:txBody>
      </p:sp>
      <p:sp>
        <p:nvSpPr>
          <p:cNvPr id="3" name="Content Placeholder 2"/>
          <p:cNvSpPr>
            <a:spLocks noGrp="1"/>
          </p:cNvSpPr>
          <p:nvPr>
            <p:ph idx="1"/>
          </p:nvPr>
        </p:nvSpPr>
        <p:spPr>
          <a:xfrm>
            <a:off x="152400" y="990600"/>
            <a:ext cx="8991600" cy="5867400"/>
          </a:xfrm>
        </p:spPr>
        <p:txBody>
          <a:bodyPr>
            <a:normAutofit/>
          </a:bodyPr>
          <a:lstStyle/>
          <a:p>
            <a:pPr>
              <a:spcBef>
                <a:spcPts val="0"/>
              </a:spcBef>
              <a:spcAft>
                <a:spcPts val="1200"/>
              </a:spcAft>
              <a:buClr>
                <a:schemeClr val="tx1">
                  <a:lumMod val="50000"/>
                  <a:lumOff val="50000"/>
                </a:schemeClr>
              </a:buClr>
            </a:pPr>
            <a:r>
              <a:rPr lang="en-US" sz="3500" dirty="0" smtClean="0">
                <a:solidFill>
                  <a:srgbClr val="7F7F7F"/>
                </a:solidFill>
                <a:effectLst>
                  <a:outerShdw blurRad="38100" dist="38100" dir="2700000" algn="tl">
                    <a:srgbClr val="000000"/>
                  </a:outerShdw>
                </a:effectLst>
              </a:rPr>
              <a:t>Holiness of new man created by truth of Christ (</a:t>
            </a:r>
            <a:r>
              <a:rPr lang="en-US" sz="3500" b="1" i="1" dirty="0" smtClean="0">
                <a:solidFill>
                  <a:srgbClr val="7F7F7F"/>
                </a:solidFill>
                <a:effectLst>
                  <a:outerShdw blurRad="38100" dist="38100" dir="2700000" algn="tl">
                    <a:srgbClr val="000000"/>
                  </a:outerShdw>
                </a:effectLst>
              </a:rPr>
              <a:t>Eph. 4:17-24</a:t>
            </a:r>
            <a:r>
              <a:rPr lang="en-US" sz="3500" dirty="0" smtClean="0">
                <a:solidFill>
                  <a:srgbClr val="7F7F7F"/>
                </a:solidFill>
                <a:effectLst>
                  <a:outerShdw blurRad="38100" dist="38100" dir="2700000" algn="tl">
                    <a:srgbClr val="000000"/>
                  </a:outerShdw>
                </a:effectLst>
              </a:rPr>
              <a:t>)</a:t>
            </a:r>
          </a:p>
          <a:p>
            <a:pPr>
              <a:spcBef>
                <a:spcPts val="0"/>
              </a:spcBef>
              <a:spcAft>
                <a:spcPts val="1200"/>
              </a:spcAft>
              <a:buClr>
                <a:schemeClr val="tx1">
                  <a:lumMod val="50000"/>
                  <a:lumOff val="50000"/>
                </a:schemeClr>
              </a:buClr>
            </a:pPr>
            <a:r>
              <a:rPr lang="en-US" sz="3500" dirty="0" smtClean="0">
                <a:solidFill>
                  <a:srgbClr val="7F7F7F"/>
                </a:solidFill>
                <a:effectLst>
                  <a:outerShdw blurRad="38100" dist="38100" dir="2700000" algn="tl">
                    <a:srgbClr val="000000"/>
                  </a:outerShdw>
                </a:effectLst>
              </a:rPr>
              <a:t>Holiness </a:t>
            </a:r>
            <a:r>
              <a:rPr lang="en-US" sz="3500" dirty="0">
                <a:solidFill>
                  <a:srgbClr val="7F7F7F"/>
                </a:solidFill>
                <a:effectLst>
                  <a:outerShdw blurRad="38100" dist="38100" dir="2700000" algn="tl">
                    <a:srgbClr val="000000"/>
                  </a:outerShdw>
                </a:effectLst>
              </a:rPr>
              <a:t>requires </a:t>
            </a:r>
            <a:r>
              <a:rPr lang="en-US" sz="3500" dirty="0" smtClean="0">
                <a:solidFill>
                  <a:srgbClr val="7F7F7F"/>
                </a:solidFill>
                <a:effectLst>
                  <a:outerShdw blurRad="38100" dist="38100" dir="2700000" algn="tl">
                    <a:srgbClr val="000000"/>
                  </a:outerShdw>
                </a:effectLst>
              </a:rPr>
              <a:t>separateness </a:t>
            </a:r>
            <a:r>
              <a:rPr lang="en-US" sz="3500" dirty="0">
                <a:solidFill>
                  <a:srgbClr val="7F7F7F"/>
                </a:solidFill>
                <a:effectLst>
                  <a:outerShdw blurRad="38100" dist="38100" dir="2700000" algn="tl">
                    <a:srgbClr val="000000"/>
                  </a:outerShdw>
                </a:effectLst>
              </a:rPr>
              <a:t>from the wicked ways of those in world (</a:t>
            </a:r>
            <a:r>
              <a:rPr lang="en-US" sz="3500" b="1" i="1" dirty="0">
                <a:solidFill>
                  <a:srgbClr val="7F7F7F"/>
                </a:solidFill>
                <a:effectLst>
                  <a:outerShdw blurRad="38100" dist="38100" dir="2700000" algn="tl">
                    <a:srgbClr val="000000"/>
                  </a:outerShdw>
                </a:effectLst>
              </a:rPr>
              <a:t>2 Cor. 6:14 - 7:1</a:t>
            </a:r>
            <a:r>
              <a:rPr lang="en-US" sz="3500" dirty="0">
                <a:solidFill>
                  <a:srgbClr val="7F7F7F"/>
                </a:solidFill>
                <a:effectLst>
                  <a:outerShdw blurRad="38100" dist="38100" dir="2700000" algn="tl">
                    <a:srgbClr val="000000"/>
                  </a:outerShdw>
                </a:effectLst>
              </a:rPr>
              <a:t>)</a:t>
            </a:r>
          </a:p>
          <a:p>
            <a:pPr>
              <a:spcBef>
                <a:spcPts val="0"/>
              </a:spcBef>
              <a:spcAft>
                <a:spcPts val="1200"/>
              </a:spcAft>
              <a:buClr>
                <a:schemeClr val="tx1">
                  <a:lumMod val="50000"/>
                  <a:lumOff val="50000"/>
                </a:schemeClr>
              </a:buClr>
            </a:pPr>
            <a:r>
              <a:rPr lang="en-US" sz="3500" dirty="0">
                <a:solidFill>
                  <a:srgbClr val="7F7F7F"/>
                </a:solidFill>
                <a:effectLst>
                  <a:outerShdw blurRad="38100" dist="38100" dir="2700000" algn="tl">
                    <a:srgbClr val="000000"/>
                  </a:outerShdw>
                </a:effectLst>
              </a:rPr>
              <a:t>Holiness requires moral purity &amp; sanctification (</a:t>
            </a:r>
            <a:r>
              <a:rPr lang="en-US" sz="3500" b="1" i="1" dirty="0">
                <a:solidFill>
                  <a:srgbClr val="7F7F7F"/>
                </a:solidFill>
                <a:effectLst>
                  <a:outerShdw blurRad="38100" dist="38100" dir="2700000" algn="tl">
                    <a:srgbClr val="000000"/>
                  </a:outerShdw>
                </a:effectLst>
              </a:rPr>
              <a:t>1 Thess. 4:1-7</a:t>
            </a:r>
            <a:r>
              <a:rPr lang="en-US" sz="3500" dirty="0" smtClean="0">
                <a:solidFill>
                  <a:srgbClr val="7F7F7F"/>
                </a:solidFill>
                <a:effectLst>
                  <a:outerShdw blurRad="38100" dist="38100" dir="2700000" algn="tl">
                    <a:srgbClr val="000000"/>
                  </a:outerShdw>
                </a:effectLst>
              </a:rPr>
              <a:t>)</a:t>
            </a:r>
          </a:p>
          <a:p>
            <a:pPr>
              <a:spcBef>
                <a:spcPts val="0"/>
              </a:spcBef>
              <a:spcAft>
                <a:spcPts val="1200"/>
              </a:spcAft>
              <a:buClr>
                <a:srgbClr val="FFFF00"/>
              </a:buClr>
            </a:pPr>
            <a:r>
              <a:rPr lang="en-US" sz="3500" dirty="0" smtClean="0">
                <a:solidFill>
                  <a:srgbClr val="FFFFFF"/>
                </a:solidFill>
                <a:effectLst>
                  <a:outerShdw blurRad="38100" dist="38100" dir="2700000" algn="tl">
                    <a:srgbClr val="000000"/>
                  </a:outerShdw>
                </a:effectLst>
              </a:rPr>
              <a:t>Holiness is seen in clothing (</a:t>
            </a:r>
            <a:r>
              <a:rPr lang="en-US" sz="3500" b="1" i="1" dirty="0" smtClean="0">
                <a:solidFill>
                  <a:srgbClr val="FFFF66"/>
                </a:solidFill>
                <a:effectLst>
                  <a:outerShdw blurRad="38100" dist="38100" dir="2700000" algn="tl">
                    <a:srgbClr val="000000"/>
                  </a:outerShdw>
                </a:effectLst>
              </a:rPr>
              <a:t>1 Pet. 3:1-5</a:t>
            </a:r>
            <a:r>
              <a:rPr lang="en-US" sz="3500" dirty="0" smtClean="0">
                <a:solidFill>
                  <a:srgbClr val="FFFFFF"/>
                </a:solidFill>
                <a:effectLst>
                  <a:outerShdw blurRad="38100" dist="38100" dir="2700000" algn="tl">
                    <a:srgbClr val="000000"/>
                  </a:outerShdw>
                </a:effectLst>
              </a:rPr>
              <a:t>)</a:t>
            </a:r>
            <a:endParaRPr lang="en-US" sz="3500" dirty="0">
              <a:solidFill>
                <a:srgbClr val="FFFFFF"/>
              </a:solidFill>
              <a:effectLst>
                <a:outerShdw blurRad="38100" dist="38100" dir="2700000" algn="tl">
                  <a:srgbClr val="000000"/>
                </a:outerShdw>
              </a:effectLst>
            </a:endParaRPr>
          </a:p>
        </p:txBody>
      </p:sp>
    </p:spTree>
    <p:extLst>
      <p:ext uri="{BB962C8B-B14F-4D97-AF65-F5344CB8AC3E}">
        <p14:creationId xmlns:p14="http://schemas.microsoft.com/office/powerpoint/2010/main" val="290101029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192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a:t>
            </a:r>
            <a:r>
              <a:rPr lang="en-US" b="1" dirty="0" smtClean="0">
                <a:solidFill>
                  <a:srgbClr val="FFFF00"/>
                </a:solidFill>
                <a:effectLst>
                  <a:outerShdw blurRad="38100" dist="38100" dir="2700000" algn="tl">
                    <a:srgbClr val="000000">
                      <a:alpha val="43137"/>
                    </a:srgbClr>
                  </a:outerShdw>
                </a:effectLst>
              </a:rPr>
              <a:t>Peter </a:t>
            </a:r>
            <a:r>
              <a:rPr lang="en-US" b="1" dirty="0">
                <a:solidFill>
                  <a:srgbClr val="FFFF00"/>
                </a:solidFill>
                <a:effectLst>
                  <a:outerShdw blurRad="38100" dist="38100" dir="2700000" algn="tl">
                    <a:srgbClr val="000000">
                      <a:alpha val="43137"/>
                    </a:srgbClr>
                  </a:outerShdw>
                </a:effectLst>
              </a:rPr>
              <a:t>3</a:t>
            </a:r>
            <a:r>
              <a:rPr lang="en-US" b="1" dirty="0" smtClean="0">
                <a:solidFill>
                  <a:srgbClr val="FFFF00"/>
                </a:solidFill>
                <a:effectLst>
                  <a:outerShdw blurRad="38100" dist="38100" dir="2700000" algn="tl">
                    <a:srgbClr val="000000">
                      <a:alpha val="43137"/>
                    </a:srgbClr>
                  </a:outerShdw>
                </a:effectLst>
              </a:rPr>
              <a:t>:</a:t>
            </a:r>
            <a:r>
              <a:rPr lang="en-US" b="1" dirty="0" smtClean="0">
                <a:solidFill>
                  <a:srgbClr val="FFFF00"/>
                </a:solidFill>
                <a:effectLst>
                  <a:outerShdw blurRad="38100" dist="38100" dir="2700000" algn="tl">
                    <a:srgbClr val="000000">
                      <a:alpha val="43137"/>
                    </a:srgbClr>
                  </a:outerShdw>
                </a:effectLst>
              </a:rPr>
              <a:t>1</a:t>
            </a:r>
            <a:r>
              <a:rPr lang="en-US" b="1" dirty="0" smtClean="0">
                <a:solidFill>
                  <a:srgbClr val="FFFF00"/>
                </a:solidFill>
                <a:effectLst>
                  <a:outerShdw blurRad="38100" dist="38100" dir="2700000" algn="tl">
                    <a:srgbClr val="000000">
                      <a:alpha val="43137"/>
                    </a:srgbClr>
                  </a:outerShdw>
                </a:effectLst>
              </a:rPr>
              <a:t>-5</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066800"/>
            <a:ext cx="9067800" cy="5670784"/>
          </a:xfrm>
          <a:prstGeom prst="rect">
            <a:avLst/>
          </a:prstGeom>
        </p:spPr>
        <p:txBody>
          <a:bodyPr wrap="square">
            <a:spAutoFit/>
          </a:bodyPr>
          <a:lstStyle/>
          <a:p>
            <a:pPr>
              <a:lnSpc>
                <a:spcPct val="110000"/>
              </a:lnSpc>
            </a:pPr>
            <a:r>
              <a:rPr lang="en-US" sz="3000" b="1" baseline="30000" dirty="0">
                <a:solidFill>
                  <a:srgbClr val="FFFFFF"/>
                </a:solidFill>
                <a:latin typeface="Times New Roman"/>
                <a:cs typeface="Times New Roman"/>
              </a:rPr>
              <a:t>1 </a:t>
            </a:r>
            <a:r>
              <a:rPr lang="en-US" sz="3000" dirty="0" smtClean="0">
                <a:solidFill>
                  <a:srgbClr val="FFFF66"/>
                </a:solidFill>
                <a:latin typeface="Times New Roman"/>
                <a:cs typeface="Times New Roman"/>
              </a:rPr>
              <a:t>Wives</a:t>
            </a:r>
            <a:r>
              <a:rPr lang="en-US" sz="3000" dirty="0">
                <a:solidFill>
                  <a:srgbClr val="FFFF66"/>
                </a:solidFill>
                <a:latin typeface="Times New Roman"/>
                <a:cs typeface="Times New Roman"/>
              </a:rPr>
              <a:t>, likewise, be submissive to your own husbands, that even if some do not obey the word, they, without a word, may be won by the conduct of their wives,</a:t>
            </a:r>
            <a:r>
              <a:rPr lang="en-US" sz="3000" dirty="0">
                <a:solidFill>
                  <a:schemeClr val="bg1"/>
                </a:solidFill>
                <a:latin typeface="Times New Roman"/>
                <a:cs typeface="Times New Roman"/>
              </a:rPr>
              <a:t> </a:t>
            </a:r>
            <a:r>
              <a:rPr lang="en-US" sz="3000" b="1" baseline="30000" dirty="0">
                <a:solidFill>
                  <a:schemeClr val="bg1"/>
                </a:solidFill>
                <a:latin typeface="Times New Roman"/>
                <a:cs typeface="Times New Roman"/>
              </a:rPr>
              <a:t>2 </a:t>
            </a:r>
            <a:r>
              <a:rPr lang="en-US" sz="3000" dirty="0">
                <a:solidFill>
                  <a:schemeClr val="bg1"/>
                </a:solidFill>
                <a:latin typeface="Times New Roman"/>
                <a:cs typeface="Times New Roman"/>
              </a:rPr>
              <a:t>when they observe your chaste conduct accompanied </a:t>
            </a:r>
            <a:r>
              <a:rPr lang="en-US" sz="3000" dirty="0" smtClean="0">
                <a:solidFill>
                  <a:schemeClr val="bg1"/>
                </a:solidFill>
                <a:latin typeface="Times New Roman"/>
                <a:cs typeface="Times New Roman"/>
              </a:rPr>
              <a:t>by fear. </a:t>
            </a:r>
            <a:r>
              <a:rPr lang="en-US" sz="3000" b="1" baseline="30000" dirty="0" smtClean="0">
                <a:solidFill>
                  <a:schemeClr val="bg1"/>
                </a:solidFill>
                <a:latin typeface="Times New Roman"/>
                <a:cs typeface="Times New Roman"/>
              </a:rPr>
              <a:t>3</a:t>
            </a:r>
            <a:r>
              <a:rPr lang="en-US" sz="3000" b="1" baseline="30000" dirty="0">
                <a:solidFill>
                  <a:schemeClr val="bg1"/>
                </a:solidFill>
                <a:latin typeface="Times New Roman"/>
                <a:cs typeface="Times New Roman"/>
              </a:rPr>
              <a:t> </a:t>
            </a:r>
            <a:r>
              <a:rPr lang="en-US" sz="3000" dirty="0">
                <a:solidFill>
                  <a:schemeClr val="bg1"/>
                </a:solidFill>
                <a:latin typeface="Times New Roman"/>
                <a:cs typeface="Times New Roman"/>
              </a:rPr>
              <a:t>Do not let your adornment be merely outward — arranging the hair, wearing gold, or putting on fine apparel — </a:t>
            </a:r>
            <a:r>
              <a:rPr lang="en-US" sz="3000" b="1" baseline="30000" dirty="0">
                <a:solidFill>
                  <a:schemeClr val="bg1"/>
                </a:solidFill>
                <a:latin typeface="Times New Roman"/>
                <a:cs typeface="Times New Roman"/>
              </a:rPr>
              <a:t>4 </a:t>
            </a:r>
            <a:r>
              <a:rPr lang="en-US" sz="3000" dirty="0">
                <a:solidFill>
                  <a:schemeClr val="bg1"/>
                </a:solidFill>
                <a:latin typeface="Times New Roman"/>
                <a:cs typeface="Times New Roman"/>
              </a:rPr>
              <a:t>rather let it be the hidden person of the heart, with the incorruptible beauty of a gentle and quiet spirit, which is very precious in the sight of </a:t>
            </a:r>
            <a:r>
              <a:rPr lang="en-US" sz="3000" dirty="0" smtClean="0">
                <a:solidFill>
                  <a:schemeClr val="bg1"/>
                </a:solidFill>
                <a:latin typeface="Times New Roman"/>
                <a:cs typeface="Times New Roman"/>
              </a:rPr>
              <a:t> God. </a:t>
            </a:r>
            <a:r>
              <a:rPr lang="en-US" sz="3000" b="1" baseline="30000" dirty="0" smtClean="0">
                <a:solidFill>
                  <a:schemeClr val="bg1"/>
                </a:solidFill>
                <a:latin typeface="Times New Roman"/>
                <a:cs typeface="Times New Roman"/>
              </a:rPr>
              <a:t>5</a:t>
            </a:r>
            <a:r>
              <a:rPr lang="en-US" sz="3000" b="1" baseline="30000" dirty="0">
                <a:solidFill>
                  <a:schemeClr val="bg1"/>
                </a:solidFill>
                <a:latin typeface="Times New Roman"/>
                <a:cs typeface="Times New Roman"/>
              </a:rPr>
              <a:t> </a:t>
            </a:r>
            <a:r>
              <a:rPr lang="en-US" sz="3000" dirty="0">
                <a:solidFill>
                  <a:schemeClr val="bg1"/>
                </a:solidFill>
                <a:latin typeface="Times New Roman"/>
                <a:cs typeface="Times New Roman"/>
              </a:rPr>
              <a:t>For in this manner, in former times, the holy women who trusted in God also adorned themselves</a:t>
            </a:r>
            <a:r>
              <a:rPr lang="en-US" sz="3000" dirty="0" smtClean="0">
                <a:solidFill>
                  <a:schemeClr val="bg1"/>
                </a:solidFill>
                <a:latin typeface="Times New Roman"/>
                <a:cs typeface="Times New Roman"/>
              </a:rPr>
              <a:t>…</a:t>
            </a:r>
            <a:endParaRPr lang="en-US" sz="3000" dirty="0">
              <a:solidFill>
                <a:schemeClr val="bg1"/>
              </a:solidFill>
              <a:latin typeface="Times New Roman"/>
              <a:cs typeface="Times New Roman"/>
            </a:endParaRPr>
          </a:p>
        </p:txBody>
      </p:sp>
    </p:spTree>
    <p:extLst>
      <p:ext uri="{BB962C8B-B14F-4D97-AF65-F5344CB8AC3E}">
        <p14:creationId xmlns:p14="http://schemas.microsoft.com/office/powerpoint/2010/main" val="269038256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192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a:t>
            </a:r>
            <a:r>
              <a:rPr lang="en-US" b="1" dirty="0" smtClean="0">
                <a:solidFill>
                  <a:srgbClr val="FFFF00"/>
                </a:solidFill>
                <a:effectLst>
                  <a:outerShdw blurRad="38100" dist="38100" dir="2700000" algn="tl">
                    <a:srgbClr val="000000">
                      <a:alpha val="43137"/>
                    </a:srgbClr>
                  </a:outerShdw>
                </a:effectLst>
              </a:rPr>
              <a:t>Peter </a:t>
            </a:r>
            <a:r>
              <a:rPr lang="en-US" b="1" dirty="0">
                <a:solidFill>
                  <a:srgbClr val="FFFF00"/>
                </a:solidFill>
                <a:effectLst>
                  <a:outerShdw blurRad="38100" dist="38100" dir="2700000" algn="tl">
                    <a:srgbClr val="000000">
                      <a:alpha val="43137"/>
                    </a:srgbClr>
                  </a:outerShdw>
                </a:effectLst>
              </a:rPr>
              <a:t>3</a:t>
            </a:r>
            <a:r>
              <a:rPr lang="en-US" b="1" dirty="0" smtClean="0">
                <a:solidFill>
                  <a:srgbClr val="FFFF00"/>
                </a:solidFill>
                <a:effectLst>
                  <a:outerShdw blurRad="38100" dist="38100" dir="2700000" algn="tl">
                    <a:srgbClr val="000000">
                      <a:alpha val="43137"/>
                    </a:srgbClr>
                  </a:outerShdw>
                </a:effectLst>
              </a:rPr>
              <a:t>:</a:t>
            </a:r>
            <a:r>
              <a:rPr lang="en-US" b="1" dirty="0" smtClean="0">
                <a:solidFill>
                  <a:srgbClr val="FFFF00"/>
                </a:solidFill>
                <a:effectLst>
                  <a:outerShdw blurRad="38100" dist="38100" dir="2700000" algn="tl">
                    <a:srgbClr val="000000">
                      <a:alpha val="43137"/>
                    </a:srgbClr>
                  </a:outerShdw>
                </a:effectLst>
              </a:rPr>
              <a:t>1</a:t>
            </a:r>
            <a:r>
              <a:rPr lang="en-US" b="1" dirty="0" smtClean="0">
                <a:solidFill>
                  <a:srgbClr val="FFFF00"/>
                </a:solidFill>
                <a:effectLst>
                  <a:outerShdw blurRad="38100" dist="38100" dir="2700000" algn="tl">
                    <a:srgbClr val="000000">
                      <a:alpha val="43137"/>
                    </a:srgbClr>
                  </a:outerShdw>
                </a:effectLst>
              </a:rPr>
              <a:t>-5</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066800"/>
            <a:ext cx="9067800" cy="5670784"/>
          </a:xfrm>
          <a:prstGeom prst="rect">
            <a:avLst/>
          </a:prstGeom>
        </p:spPr>
        <p:txBody>
          <a:bodyPr wrap="square">
            <a:spAutoFit/>
          </a:bodyPr>
          <a:lstStyle/>
          <a:p>
            <a:pPr>
              <a:lnSpc>
                <a:spcPct val="110000"/>
              </a:lnSpc>
            </a:pPr>
            <a:r>
              <a:rPr lang="en-US" sz="3000" b="1" baseline="30000" dirty="0">
                <a:solidFill>
                  <a:srgbClr val="FFFFFF"/>
                </a:solidFill>
                <a:latin typeface="Times New Roman"/>
                <a:cs typeface="Times New Roman"/>
              </a:rPr>
              <a:t>1 </a:t>
            </a:r>
            <a:r>
              <a:rPr lang="en-US" sz="3000" dirty="0" smtClean="0">
                <a:solidFill>
                  <a:schemeClr val="bg1"/>
                </a:solidFill>
                <a:latin typeface="Times New Roman"/>
                <a:cs typeface="Times New Roman"/>
              </a:rPr>
              <a:t>Wives</a:t>
            </a:r>
            <a:r>
              <a:rPr lang="en-US" sz="3000" dirty="0">
                <a:solidFill>
                  <a:schemeClr val="bg1"/>
                </a:solidFill>
                <a:latin typeface="Times New Roman"/>
                <a:cs typeface="Times New Roman"/>
              </a:rPr>
              <a:t>, likewise, be submissive to your own husbands, that even if some do not obey the word, they, without a word, may be won by the conduct of their wives, </a:t>
            </a:r>
            <a:r>
              <a:rPr lang="en-US" sz="3000" b="1" baseline="30000" dirty="0">
                <a:solidFill>
                  <a:schemeClr val="bg1"/>
                </a:solidFill>
                <a:latin typeface="Times New Roman"/>
                <a:cs typeface="Times New Roman"/>
              </a:rPr>
              <a:t>2 </a:t>
            </a:r>
            <a:r>
              <a:rPr lang="en-US" sz="3000" dirty="0">
                <a:solidFill>
                  <a:srgbClr val="FFFF66"/>
                </a:solidFill>
                <a:latin typeface="Times New Roman"/>
                <a:cs typeface="Times New Roman"/>
              </a:rPr>
              <a:t>when they observe your chaste conduct accompanied </a:t>
            </a:r>
            <a:r>
              <a:rPr lang="en-US" sz="3000" dirty="0" smtClean="0">
                <a:solidFill>
                  <a:srgbClr val="FFFF66"/>
                </a:solidFill>
                <a:latin typeface="Times New Roman"/>
                <a:cs typeface="Times New Roman"/>
              </a:rPr>
              <a:t>by fear. </a:t>
            </a:r>
            <a:r>
              <a:rPr lang="en-US" sz="3000" b="1" baseline="30000" dirty="0" smtClean="0">
                <a:solidFill>
                  <a:schemeClr val="bg1"/>
                </a:solidFill>
                <a:latin typeface="Times New Roman"/>
                <a:cs typeface="Times New Roman"/>
              </a:rPr>
              <a:t>3</a:t>
            </a:r>
            <a:r>
              <a:rPr lang="en-US" sz="3000" b="1" baseline="30000" dirty="0">
                <a:solidFill>
                  <a:schemeClr val="bg1"/>
                </a:solidFill>
                <a:latin typeface="Times New Roman"/>
                <a:cs typeface="Times New Roman"/>
              </a:rPr>
              <a:t> </a:t>
            </a:r>
            <a:r>
              <a:rPr lang="en-US" sz="3000" dirty="0">
                <a:solidFill>
                  <a:schemeClr val="bg1"/>
                </a:solidFill>
                <a:latin typeface="Times New Roman"/>
                <a:cs typeface="Times New Roman"/>
              </a:rPr>
              <a:t>Do not let your adornment be merely outward — arranging the hair, wearing gold, or putting on fine apparel — </a:t>
            </a:r>
            <a:r>
              <a:rPr lang="en-US" sz="3000" b="1" baseline="30000" dirty="0">
                <a:solidFill>
                  <a:schemeClr val="bg1"/>
                </a:solidFill>
                <a:latin typeface="Times New Roman"/>
                <a:cs typeface="Times New Roman"/>
              </a:rPr>
              <a:t>4 </a:t>
            </a:r>
            <a:r>
              <a:rPr lang="en-US" sz="3000" dirty="0">
                <a:solidFill>
                  <a:schemeClr val="bg1"/>
                </a:solidFill>
                <a:latin typeface="Times New Roman"/>
                <a:cs typeface="Times New Roman"/>
              </a:rPr>
              <a:t>rather let it be the hidden person of the heart, with the incorruptible beauty of a gentle and quiet spirit, which is very precious in the sight of </a:t>
            </a:r>
            <a:r>
              <a:rPr lang="en-US" sz="3000" dirty="0" smtClean="0">
                <a:solidFill>
                  <a:schemeClr val="bg1"/>
                </a:solidFill>
                <a:latin typeface="Times New Roman"/>
                <a:cs typeface="Times New Roman"/>
              </a:rPr>
              <a:t> God. </a:t>
            </a:r>
            <a:r>
              <a:rPr lang="en-US" sz="3000" b="1" baseline="30000" dirty="0" smtClean="0">
                <a:solidFill>
                  <a:schemeClr val="bg1"/>
                </a:solidFill>
                <a:latin typeface="Times New Roman"/>
                <a:cs typeface="Times New Roman"/>
              </a:rPr>
              <a:t>5</a:t>
            </a:r>
            <a:r>
              <a:rPr lang="en-US" sz="3000" b="1" baseline="30000" dirty="0">
                <a:solidFill>
                  <a:schemeClr val="bg1"/>
                </a:solidFill>
                <a:latin typeface="Times New Roman"/>
                <a:cs typeface="Times New Roman"/>
              </a:rPr>
              <a:t> </a:t>
            </a:r>
            <a:r>
              <a:rPr lang="en-US" sz="3000" dirty="0">
                <a:solidFill>
                  <a:schemeClr val="bg1"/>
                </a:solidFill>
                <a:latin typeface="Times New Roman"/>
                <a:cs typeface="Times New Roman"/>
              </a:rPr>
              <a:t>For in this manner, in former times, the holy women who trusted in God also adorned themselves</a:t>
            </a:r>
            <a:r>
              <a:rPr lang="en-US" sz="3000" dirty="0" smtClean="0">
                <a:solidFill>
                  <a:schemeClr val="bg1"/>
                </a:solidFill>
                <a:latin typeface="Times New Roman"/>
                <a:cs typeface="Times New Roman"/>
              </a:rPr>
              <a:t>…</a:t>
            </a:r>
            <a:endParaRPr lang="en-US" sz="3000" dirty="0">
              <a:solidFill>
                <a:schemeClr val="bg1"/>
              </a:solidFill>
              <a:latin typeface="Times New Roman"/>
              <a:cs typeface="Times New Roman"/>
            </a:endParaRPr>
          </a:p>
        </p:txBody>
      </p:sp>
    </p:spTree>
    <p:extLst>
      <p:ext uri="{BB962C8B-B14F-4D97-AF65-F5344CB8AC3E}">
        <p14:creationId xmlns:p14="http://schemas.microsoft.com/office/powerpoint/2010/main" val="160705466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192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a:t>
            </a:r>
            <a:r>
              <a:rPr lang="en-US" b="1" dirty="0" smtClean="0">
                <a:solidFill>
                  <a:srgbClr val="FFFF00"/>
                </a:solidFill>
                <a:effectLst>
                  <a:outerShdw blurRad="38100" dist="38100" dir="2700000" algn="tl">
                    <a:srgbClr val="000000">
                      <a:alpha val="43137"/>
                    </a:srgbClr>
                  </a:outerShdw>
                </a:effectLst>
              </a:rPr>
              <a:t>Peter </a:t>
            </a:r>
            <a:r>
              <a:rPr lang="en-US" b="1" dirty="0">
                <a:solidFill>
                  <a:srgbClr val="FFFF00"/>
                </a:solidFill>
                <a:effectLst>
                  <a:outerShdw blurRad="38100" dist="38100" dir="2700000" algn="tl">
                    <a:srgbClr val="000000">
                      <a:alpha val="43137"/>
                    </a:srgbClr>
                  </a:outerShdw>
                </a:effectLst>
              </a:rPr>
              <a:t>3</a:t>
            </a:r>
            <a:r>
              <a:rPr lang="en-US" b="1" dirty="0" smtClean="0">
                <a:solidFill>
                  <a:srgbClr val="FFFF00"/>
                </a:solidFill>
                <a:effectLst>
                  <a:outerShdw blurRad="38100" dist="38100" dir="2700000" algn="tl">
                    <a:srgbClr val="000000">
                      <a:alpha val="43137"/>
                    </a:srgbClr>
                  </a:outerShdw>
                </a:effectLst>
              </a:rPr>
              <a:t>:</a:t>
            </a:r>
            <a:r>
              <a:rPr lang="en-US" b="1" dirty="0" smtClean="0">
                <a:solidFill>
                  <a:srgbClr val="FFFF00"/>
                </a:solidFill>
                <a:effectLst>
                  <a:outerShdw blurRad="38100" dist="38100" dir="2700000" algn="tl">
                    <a:srgbClr val="000000">
                      <a:alpha val="43137"/>
                    </a:srgbClr>
                  </a:outerShdw>
                </a:effectLst>
              </a:rPr>
              <a:t>1</a:t>
            </a:r>
            <a:r>
              <a:rPr lang="en-US" b="1" dirty="0" smtClean="0">
                <a:solidFill>
                  <a:srgbClr val="FFFF00"/>
                </a:solidFill>
                <a:effectLst>
                  <a:outerShdw blurRad="38100" dist="38100" dir="2700000" algn="tl">
                    <a:srgbClr val="000000">
                      <a:alpha val="43137"/>
                    </a:srgbClr>
                  </a:outerShdw>
                </a:effectLst>
              </a:rPr>
              <a:t>-5</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066800"/>
            <a:ext cx="9067800" cy="5670784"/>
          </a:xfrm>
          <a:prstGeom prst="rect">
            <a:avLst/>
          </a:prstGeom>
        </p:spPr>
        <p:txBody>
          <a:bodyPr wrap="square">
            <a:spAutoFit/>
          </a:bodyPr>
          <a:lstStyle/>
          <a:p>
            <a:pPr>
              <a:lnSpc>
                <a:spcPct val="110000"/>
              </a:lnSpc>
            </a:pPr>
            <a:r>
              <a:rPr lang="en-US" sz="3000" b="1" baseline="30000" dirty="0">
                <a:solidFill>
                  <a:srgbClr val="FFFFFF"/>
                </a:solidFill>
                <a:latin typeface="Times New Roman"/>
                <a:cs typeface="Times New Roman"/>
              </a:rPr>
              <a:t>1 </a:t>
            </a:r>
            <a:r>
              <a:rPr lang="en-US" sz="3000" dirty="0" smtClean="0">
                <a:solidFill>
                  <a:schemeClr val="bg1"/>
                </a:solidFill>
                <a:latin typeface="Times New Roman"/>
                <a:cs typeface="Times New Roman"/>
              </a:rPr>
              <a:t>Wives</a:t>
            </a:r>
            <a:r>
              <a:rPr lang="en-US" sz="3000" dirty="0">
                <a:solidFill>
                  <a:schemeClr val="bg1"/>
                </a:solidFill>
                <a:latin typeface="Times New Roman"/>
                <a:cs typeface="Times New Roman"/>
              </a:rPr>
              <a:t>, likewise, be submissive to your own husbands, that even if some do not obey the word, they, without a word, may be won by the conduct of their wives, </a:t>
            </a:r>
            <a:r>
              <a:rPr lang="en-US" sz="3000" b="1" baseline="30000" dirty="0">
                <a:solidFill>
                  <a:schemeClr val="bg1"/>
                </a:solidFill>
                <a:latin typeface="Times New Roman"/>
                <a:cs typeface="Times New Roman"/>
              </a:rPr>
              <a:t>2 </a:t>
            </a:r>
            <a:r>
              <a:rPr lang="en-US" sz="3000" dirty="0">
                <a:solidFill>
                  <a:schemeClr val="bg1"/>
                </a:solidFill>
                <a:latin typeface="Times New Roman"/>
                <a:cs typeface="Times New Roman"/>
              </a:rPr>
              <a:t>when they observe your chaste conduct accompanied </a:t>
            </a:r>
            <a:r>
              <a:rPr lang="en-US" sz="3000" dirty="0" smtClean="0">
                <a:solidFill>
                  <a:schemeClr val="bg1"/>
                </a:solidFill>
                <a:latin typeface="Times New Roman"/>
                <a:cs typeface="Times New Roman"/>
              </a:rPr>
              <a:t>by fear. </a:t>
            </a:r>
            <a:r>
              <a:rPr lang="en-US" sz="3000" b="1" baseline="30000" dirty="0" smtClean="0">
                <a:solidFill>
                  <a:schemeClr val="bg1"/>
                </a:solidFill>
                <a:latin typeface="Times New Roman"/>
                <a:cs typeface="Times New Roman"/>
              </a:rPr>
              <a:t>3</a:t>
            </a:r>
            <a:r>
              <a:rPr lang="en-US" sz="3000" b="1" baseline="30000" dirty="0">
                <a:solidFill>
                  <a:schemeClr val="bg1"/>
                </a:solidFill>
                <a:latin typeface="Times New Roman"/>
                <a:cs typeface="Times New Roman"/>
              </a:rPr>
              <a:t> </a:t>
            </a:r>
            <a:r>
              <a:rPr lang="en-US" sz="3000" dirty="0">
                <a:solidFill>
                  <a:srgbClr val="FFFF66"/>
                </a:solidFill>
                <a:latin typeface="Times New Roman"/>
                <a:cs typeface="Times New Roman"/>
              </a:rPr>
              <a:t>Do not let your adornment be merely outward — arranging the hair, wearing gold, or putting on fine apparel —</a:t>
            </a:r>
            <a:r>
              <a:rPr lang="en-US" sz="3000" dirty="0">
                <a:solidFill>
                  <a:schemeClr val="bg1"/>
                </a:solidFill>
                <a:latin typeface="Times New Roman"/>
                <a:cs typeface="Times New Roman"/>
              </a:rPr>
              <a:t> </a:t>
            </a:r>
            <a:r>
              <a:rPr lang="en-US" sz="3000" b="1" baseline="30000" dirty="0">
                <a:solidFill>
                  <a:schemeClr val="bg1"/>
                </a:solidFill>
                <a:latin typeface="Times New Roman"/>
                <a:cs typeface="Times New Roman"/>
              </a:rPr>
              <a:t>4 </a:t>
            </a:r>
            <a:r>
              <a:rPr lang="en-US" sz="3000" dirty="0">
                <a:solidFill>
                  <a:schemeClr val="bg1"/>
                </a:solidFill>
                <a:latin typeface="Times New Roman"/>
                <a:cs typeface="Times New Roman"/>
              </a:rPr>
              <a:t>rather let it be the hidden person of the heart, with the incorruptible beauty of a gentle and quiet spirit, which is very precious in the sight of </a:t>
            </a:r>
            <a:r>
              <a:rPr lang="en-US" sz="3000" dirty="0" smtClean="0">
                <a:solidFill>
                  <a:schemeClr val="bg1"/>
                </a:solidFill>
                <a:latin typeface="Times New Roman"/>
                <a:cs typeface="Times New Roman"/>
              </a:rPr>
              <a:t> God. </a:t>
            </a:r>
            <a:r>
              <a:rPr lang="en-US" sz="3000" b="1" baseline="30000" dirty="0" smtClean="0">
                <a:solidFill>
                  <a:schemeClr val="bg1"/>
                </a:solidFill>
                <a:latin typeface="Times New Roman"/>
                <a:cs typeface="Times New Roman"/>
              </a:rPr>
              <a:t>5</a:t>
            </a:r>
            <a:r>
              <a:rPr lang="en-US" sz="3000" b="1" baseline="30000" dirty="0">
                <a:solidFill>
                  <a:schemeClr val="bg1"/>
                </a:solidFill>
                <a:latin typeface="Times New Roman"/>
                <a:cs typeface="Times New Roman"/>
              </a:rPr>
              <a:t> </a:t>
            </a:r>
            <a:r>
              <a:rPr lang="en-US" sz="3000" dirty="0">
                <a:solidFill>
                  <a:schemeClr val="bg1"/>
                </a:solidFill>
                <a:latin typeface="Times New Roman"/>
                <a:cs typeface="Times New Roman"/>
              </a:rPr>
              <a:t>For in this manner, in former times, the holy women who trusted in God also adorned themselves</a:t>
            </a:r>
            <a:r>
              <a:rPr lang="en-US" sz="3000" dirty="0" smtClean="0">
                <a:solidFill>
                  <a:schemeClr val="bg1"/>
                </a:solidFill>
                <a:latin typeface="Times New Roman"/>
                <a:cs typeface="Times New Roman"/>
              </a:rPr>
              <a:t>…</a:t>
            </a:r>
            <a:endParaRPr lang="en-US" sz="3000" dirty="0">
              <a:solidFill>
                <a:schemeClr val="bg1"/>
              </a:solidFill>
              <a:latin typeface="Times New Roman"/>
              <a:cs typeface="Times New Roman"/>
            </a:endParaRPr>
          </a:p>
        </p:txBody>
      </p:sp>
    </p:spTree>
    <p:extLst>
      <p:ext uri="{BB962C8B-B14F-4D97-AF65-F5344CB8AC3E}">
        <p14:creationId xmlns:p14="http://schemas.microsoft.com/office/powerpoint/2010/main" val="33020772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9000"/>
            <a:ext cx="9144000" cy="3429000"/>
          </a:xfrm>
        </p:spPr>
        <p:txBody>
          <a:bodyPr>
            <a:noAutofit/>
          </a:bodyPr>
          <a:lstStyle/>
          <a:p>
            <a:pPr>
              <a:lnSpc>
                <a:spcPct val="120000"/>
              </a:lnSpc>
            </a:pPr>
            <a:r>
              <a:rPr lang="en-US" sz="6200" b="1" dirty="0" smtClean="0">
                <a:solidFill>
                  <a:srgbClr val="FFFF00"/>
                </a:solidFill>
                <a:effectLst>
                  <a:outerShdw blurRad="50800" dist="38100" dir="2700000" algn="tl" rotWithShape="0">
                    <a:schemeClr val="tx1">
                      <a:alpha val="43000"/>
                    </a:schemeClr>
                  </a:outerShdw>
                </a:effectLst>
              </a:rPr>
              <a:t>What Is Holiness &amp;</a:t>
            </a:r>
            <a:br>
              <a:rPr lang="en-US" sz="6200" b="1" dirty="0" smtClean="0">
                <a:solidFill>
                  <a:srgbClr val="FFFF00"/>
                </a:solidFill>
                <a:effectLst>
                  <a:outerShdw blurRad="50800" dist="38100" dir="2700000" algn="tl" rotWithShape="0">
                    <a:schemeClr val="tx1">
                      <a:alpha val="43000"/>
                    </a:schemeClr>
                  </a:outerShdw>
                </a:effectLst>
              </a:rPr>
            </a:br>
            <a:r>
              <a:rPr lang="en-US" sz="6200" b="1" dirty="0" smtClean="0">
                <a:solidFill>
                  <a:srgbClr val="FFFF00"/>
                </a:solidFill>
                <a:effectLst>
                  <a:outerShdw blurRad="50800" dist="38100" dir="2700000" algn="tl" rotWithShape="0">
                    <a:schemeClr val="tx1">
                      <a:alpha val="43000"/>
                    </a:schemeClr>
                  </a:outerShdw>
                </a:effectLst>
              </a:rPr>
              <a:t>How Does It Apply to Me?</a:t>
            </a:r>
            <a:endParaRPr lang="en-US" sz="6200" b="1" dirty="0">
              <a:solidFill>
                <a:srgbClr val="FFFF00"/>
              </a:solidFill>
              <a:effectLst>
                <a:outerShdw blurRad="50800" dist="38100" dir="2700000" algn="tl" rotWithShape="0">
                  <a:schemeClr val="tx1">
                    <a:alpha val="43000"/>
                  </a:schemeClr>
                </a:outerShdw>
              </a:effectLst>
            </a:endParaRPr>
          </a:p>
        </p:txBody>
      </p:sp>
      <p:pic>
        <p:nvPicPr>
          <p:cNvPr id="4" name="Picture 3" descr="Praying Hands 0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34" y="-5270"/>
            <a:ext cx="9159034" cy="3967669"/>
          </a:xfrm>
          <a:prstGeom prst="rect">
            <a:avLst/>
          </a:prstGeom>
        </p:spPr>
      </p:pic>
    </p:spTree>
    <p:extLst>
      <p:ext uri="{BB962C8B-B14F-4D97-AF65-F5344CB8AC3E}">
        <p14:creationId xmlns:p14="http://schemas.microsoft.com/office/powerpoint/2010/main" val="99672124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192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a:t>
            </a:r>
            <a:r>
              <a:rPr lang="en-US" b="1" dirty="0" smtClean="0">
                <a:solidFill>
                  <a:srgbClr val="FFFF00"/>
                </a:solidFill>
                <a:effectLst>
                  <a:outerShdw blurRad="38100" dist="38100" dir="2700000" algn="tl">
                    <a:srgbClr val="000000">
                      <a:alpha val="43137"/>
                    </a:srgbClr>
                  </a:outerShdw>
                </a:effectLst>
              </a:rPr>
              <a:t>Peter </a:t>
            </a:r>
            <a:r>
              <a:rPr lang="en-US" b="1" dirty="0">
                <a:solidFill>
                  <a:srgbClr val="FFFF00"/>
                </a:solidFill>
                <a:effectLst>
                  <a:outerShdw blurRad="38100" dist="38100" dir="2700000" algn="tl">
                    <a:srgbClr val="000000">
                      <a:alpha val="43137"/>
                    </a:srgbClr>
                  </a:outerShdw>
                </a:effectLst>
              </a:rPr>
              <a:t>3</a:t>
            </a:r>
            <a:r>
              <a:rPr lang="en-US" b="1" dirty="0" smtClean="0">
                <a:solidFill>
                  <a:srgbClr val="FFFF00"/>
                </a:solidFill>
                <a:effectLst>
                  <a:outerShdw blurRad="38100" dist="38100" dir="2700000" algn="tl">
                    <a:srgbClr val="000000">
                      <a:alpha val="43137"/>
                    </a:srgbClr>
                  </a:outerShdw>
                </a:effectLst>
              </a:rPr>
              <a:t>:</a:t>
            </a:r>
            <a:r>
              <a:rPr lang="en-US" b="1" dirty="0" smtClean="0">
                <a:solidFill>
                  <a:srgbClr val="FFFF00"/>
                </a:solidFill>
                <a:effectLst>
                  <a:outerShdw blurRad="38100" dist="38100" dir="2700000" algn="tl">
                    <a:srgbClr val="000000">
                      <a:alpha val="43137"/>
                    </a:srgbClr>
                  </a:outerShdw>
                </a:effectLst>
              </a:rPr>
              <a:t>1</a:t>
            </a:r>
            <a:r>
              <a:rPr lang="en-US" b="1" dirty="0" smtClean="0">
                <a:solidFill>
                  <a:srgbClr val="FFFF00"/>
                </a:solidFill>
                <a:effectLst>
                  <a:outerShdw blurRad="38100" dist="38100" dir="2700000" algn="tl">
                    <a:srgbClr val="000000">
                      <a:alpha val="43137"/>
                    </a:srgbClr>
                  </a:outerShdw>
                </a:effectLst>
              </a:rPr>
              <a:t>-5</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066800"/>
            <a:ext cx="9067800" cy="5670784"/>
          </a:xfrm>
          <a:prstGeom prst="rect">
            <a:avLst/>
          </a:prstGeom>
        </p:spPr>
        <p:txBody>
          <a:bodyPr wrap="square">
            <a:spAutoFit/>
          </a:bodyPr>
          <a:lstStyle/>
          <a:p>
            <a:pPr>
              <a:lnSpc>
                <a:spcPct val="110000"/>
              </a:lnSpc>
            </a:pPr>
            <a:r>
              <a:rPr lang="en-US" sz="3000" b="1" baseline="30000" dirty="0">
                <a:solidFill>
                  <a:srgbClr val="FFFFFF"/>
                </a:solidFill>
                <a:latin typeface="Times New Roman"/>
                <a:cs typeface="Times New Roman"/>
              </a:rPr>
              <a:t>1 </a:t>
            </a:r>
            <a:r>
              <a:rPr lang="en-US" sz="3000" dirty="0" smtClean="0">
                <a:solidFill>
                  <a:schemeClr val="bg1"/>
                </a:solidFill>
                <a:latin typeface="Times New Roman"/>
                <a:cs typeface="Times New Roman"/>
              </a:rPr>
              <a:t>Wives</a:t>
            </a:r>
            <a:r>
              <a:rPr lang="en-US" sz="3000" dirty="0">
                <a:solidFill>
                  <a:schemeClr val="bg1"/>
                </a:solidFill>
                <a:latin typeface="Times New Roman"/>
                <a:cs typeface="Times New Roman"/>
              </a:rPr>
              <a:t>, likewise, be submissive to your own husbands, that even if some do not obey the word, they, without a word, may be won by the conduct of their wives, </a:t>
            </a:r>
            <a:r>
              <a:rPr lang="en-US" sz="3000" b="1" baseline="30000" dirty="0">
                <a:solidFill>
                  <a:schemeClr val="bg1"/>
                </a:solidFill>
                <a:latin typeface="Times New Roman"/>
                <a:cs typeface="Times New Roman"/>
              </a:rPr>
              <a:t>2 </a:t>
            </a:r>
            <a:r>
              <a:rPr lang="en-US" sz="3000" dirty="0">
                <a:solidFill>
                  <a:schemeClr val="bg1"/>
                </a:solidFill>
                <a:latin typeface="Times New Roman"/>
                <a:cs typeface="Times New Roman"/>
              </a:rPr>
              <a:t>when they observe your chaste conduct accompanied </a:t>
            </a:r>
            <a:r>
              <a:rPr lang="en-US" sz="3000" dirty="0" smtClean="0">
                <a:solidFill>
                  <a:schemeClr val="bg1"/>
                </a:solidFill>
                <a:latin typeface="Times New Roman"/>
                <a:cs typeface="Times New Roman"/>
              </a:rPr>
              <a:t>by fear. </a:t>
            </a:r>
            <a:r>
              <a:rPr lang="en-US" sz="3000" b="1" baseline="30000" dirty="0" smtClean="0">
                <a:solidFill>
                  <a:schemeClr val="bg1"/>
                </a:solidFill>
                <a:latin typeface="Times New Roman"/>
                <a:cs typeface="Times New Roman"/>
              </a:rPr>
              <a:t>3</a:t>
            </a:r>
            <a:r>
              <a:rPr lang="en-US" sz="3000" b="1" baseline="30000" dirty="0">
                <a:solidFill>
                  <a:schemeClr val="bg1"/>
                </a:solidFill>
                <a:latin typeface="Times New Roman"/>
                <a:cs typeface="Times New Roman"/>
              </a:rPr>
              <a:t> </a:t>
            </a:r>
            <a:r>
              <a:rPr lang="en-US" sz="3000" dirty="0">
                <a:solidFill>
                  <a:schemeClr val="bg1"/>
                </a:solidFill>
                <a:latin typeface="Times New Roman"/>
                <a:cs typeface="Times New Roman"/>
              </a:rPr>
              <a:t>Do not let your adornment be merely outward — arranging the hair, wearing gold, or putting on fine apparel — </a:t>
            </a:r>
            <a:r>
              <a:rPr lang="en-US" sz="3000" b="1" baseline="30000" dirty="0">
                <a:solidFill>
                  <a:schemeClr val="bg1"/>
                </a:solidFill>
                <a:latin typeface="Times New Roman"/>
                <a:cs typeface="Times New Roman"/>
              </a:rPr>
              <a:t>4 </a:t>
            </a:r>
            <a:r>
              <a:rPr lang="en-US" sz="3000" dirty="0">
                <a:solidFill>
                  <a:srgbClr val="FFFF66"/>
                </a:solidFill>
                <a:latin typeface="Times New Roman"/>
                <a:cs typeface="Times New Roman"/>
              </a:rPr>
              <a:t>rather let it be the hidden person of the heart, with the incorruptible beauty of a gentle and quiet spirit, which is very precious in the sight of </a:t>
            </a:r>
            <a:r>
              <a:rPr lang="en-US" sz="3000" dirty="0" smtClean="0">
                <a:solidFill>
                  <a:srgbClr val="FFFF66"/>
                </a:solidFill>
                <a:latin typeface="Times New Roman"/>
                <a:cs typeface="Times New Roman"/>
              </a:rPr>
              <a:t> God. </a:t>
            </a:r>
            <a:r>
              <a:rPr lang="en-US" sz="3000" b="1" baseline="30000" dirty="0" smtClean="0">
                <a:solidFill>
                  <a:schemeClr val="bg1"/>
                </a:solidFill>
                <a:latin typeface="Times New Roman"/>
                <a:cs typeface="Times New Roman"/>
              </a:rPr>
              <a:t>5</a:t>
            </a:r>
            <a:r>
              <a:rPr lang="en-US" sz="3000" b="1" baseline="30000" dirty="0">
                <a:solidFill>
                  <a:schemeClr val="bg1"/>
                </a:solidFill>
                <a:latin typeface="Times New Roman"/>
                <a:cs typeface="Times New Roman"/>
              </a:rPr>
              <a:t> </a:t>
            </a:r>
            <a:r>
              <a:rPr lang="en-US" sz="3000" dirty="0">
                <a:solidFill>
                  <a:schemeClr val="bg1"/>
                </a:solidFill>
                <a:latin typeface="Times New Roman"/>
                <a:cs typeface="Times New Roman"/>
              </a:rPr>
              <a:t>For in this manner, in former times, the holy women who trusted in God also adorned themselves</a:t>
            </a:r>
            <a:r>
              <a:rPr lang="en-US" sz="3000" dirty="0" smtClean="0">
                <a:solidFill>
                  <a:schemeClr val="bg1"/>
                </a:solidFill>
                <a:latin typeface="Times New Roman"/>
                <a:cs typeface="Times New Roman"/>
              </a:rPr>
              <a:t>…</a:t>
            </a:r>
            <a:endParaRPr lang="en-US" sz="3000" dirty="0">
              <a:solidFill>
                <a:schemeClr val="bg1"/>
              </a:solidFill>
              <a:latin typeface="Times New Roman"/>
              <a:cs typeface="Times New Roman"/>
            </a:endParaRPr>
          </a:p>
        </p:txBody>
      </p:sp>
    </p:spTree>
    <p:extLst>
      <p:ext uri="{BB962C8B-B14F-4D97-AF65-F5344CB8AC3E}">
        <p14:creationId xmlns:p14="http://schemas.microsoft.com/office/powerpoint/2010/main" val="80967952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192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a:t>
            </a:r>
            <a:r>
              <a:rPr lang="en-US" b="1" dirty="0" smtClean="0">
                <a:solidFill>
                  <a:srgbClr val="FFFF00"/>
                </a:solidFill>
                <a:effectLst>
                  <a:outerShdw blurRad="38100" dist="38100" dir="2700000" algn="tl">
                    <a:srgbClr val="000000">
                      <a:alpha val="43137"/>
                    </a:srgbClr>
                  </a:outerShdw>
                </a:effectLst>
              </a:rPr>
              <a:t>Peter </a:t>
            </a:r>
            <a:r>
              <a:rPr lang="en-US" b="1" dirty="0">
                <a:solidFill>
                  <a:srgbClr val="FFFF00"/>
                </a:solidFill>
                <a:effectLst>
                  <a:outerShdw blurRad="38100" dist="38100" dir="2700000" algn="tl">
                    <a:srgbClr val="000000">
                      <a:alpha val="43137"/>
                    </a:srgbClr>
                  </a:outerShdw>
                </a:effectLst>
              </a:rPr>
              <a:t>3</a:t>
            </a:r>
            <a:r>
              <a:rPr lang="en-US" b="1" dirty="0" smtClean="0">
                <a:solidFill>
                  <a:srgbClr val="FFFF00"/>
                </a:solidFill>
                <a:effectLst>
                  <a:outerShdw blurRad="38100" dist="38100" dir="2700000" algn="tl">
                    <a:srgbClr val="000000">
                      <a:alpha val="43137"/>
                    </a:srgbClr>
                  </a:outerShdw>
                </a:effectLst>
              </a:rPr>
              <a:t>:</a:t>
            </a:r>
            <a:r>
              <a:rPr lang="en-US" b="1" dirty="0" smtClean="0">
                <a:solidFill>
                  <a:srgbClr val="FFFF00"/>
                </a:solidFill>
                <a:effectLst>
                  <a:outerShdw blurRad="38100" dist="38100" dir="2700000" algn="tl">
                    <a:srgbClr val="000000">
                      <a:alpha val="43137"/>
                    </a:srgbClr>
                  </a:outerShdw>
                </a:effectLst>
              </a:rPr>
              <a:t>1</a:t>
            </a:r>
            <a:r>
              <a:rPr lang="en-US" b="1" dirty="0" smtClean="0">
                <a:solidFill>
                  <a:srgbClr val="FFFF00"/>
                </a:solidFill>
                <a:effectLst>
                  <a:outerShdw blurRad="38100" dist="38100" dir="2700000" algn="tl">
                    <a:srgbClr val="000000">
                      <a:alpha val="43137"/>
                    </a:srgbClr>
                  </a:outerShdw>
                </a:effectLst>
              </a:rPr>
              <a:t>-5</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066800"/>
            <a:ext cx="9067800" cy="5670784"/>
          </a:xfrm>
          <a:prstGeom prst="rect">
            <a:avLst/>
          </a:prstGeom>
        </p:spPr>
        <p:txBody>
          <a:bodyPr wrap="square">
            <a:spAutoFit/>
          </a:bodyPr>
          <a:lstStyle/>
          <a:p>
            <a:pPr>
              <a:lnSpc>
                <a:spcPct val="110000"/>
              </a:lnSpc>
            </a:pPr>
            <a:r>
              <a:rPr lang="en-US" sz="3000" b="1" baseline="30000" dirty="0">
                <a:solidFill>
                  <a:srgbClr val="FFFFFF"/>
                </a:solidFill>
                <a:latin typeface="Times New Roman"/>
                <a:cs typeface="Times New Roman"/>
              </a:rPr>
              <a:t>1 </a:t>
            </a:r>
            <a:r>
              <a:rPr lang="en-US" sz="3000" dirty="0" smtClean="0">
                <a:solidFill>
                  <a:schemeClr val="bg1"/>
                </a:solidFill>
                <a:latin typeface="Times New Roman"/>
                <a:cs typeface="Times New Roman"/>
              </a:rPr>
              <a:t>Wives</a:t>
            </a:r>
            <a:r>
              <a:rPr lang="en-US" sz="3000" dirty="0">
                <a:solidFill>
                  <a:schemeClr val="bg1"/>
                </a:solidFill>
                <a:latin typeface="Times New Roman"/>
                <a:cs typeface="Times New Roman"/>
              </a:rPr>
              <a:t>, likewise, be submissive to your own husbands, that even if some do not obey the word, they, without a word, may be won by the conduct of their wives, </a:t>
            </a:r>
            <a:r>
              <a:rPr lang="en-US" sz="3000" b="1" baseline="30000" dirty="0">
                <a:solidFill>
                  <a:schemeClr val="bg1"/>
                </a:solidFill>
                <a:latin typeface="Times New Roman"/>
                <a:cs typeface="Times New Roman"/>
              </a:rPr>
              <a:t>2 </a:t>
            </a:r>
            <a:r>
              <a:rPr lang="en-US" sz="3000" dirty="0">
                <a:solidFill>
                  <a:schemeClr val="bg1"/>
                </a:solidFill>
                <a:latin typeface="Times New Roman"/>
                <a:cs typeface="Times New Roman"/>
              </a:rPr>
              <a:t>when they observe your chaste conduct accompanied </a:t>
            </a:r>
            <a:r>
              <a:rPr lang="en-US" sz="3000" dirty="0" smtClean="0">
                <a:solidFill>
                  <a:schemeClr val="bg1"/>
                </a:solidFill>
                <a:latin typeface="Times New Roman"/>
                <a:cs typeface="Times New Roman"/>
              </a:rPr>
              <a:t>by fear. </a:t>
            </a:r>
            <a:r>
              <a:rPr lang="en-US" sz="3000" b="1" baseline="30000" dirty="0" smtClean="0">
                <a:solidFill>
                  <a:schemeClr val="bg1"/>
                </a:solidFill>
                <a:latin typeface="Times New Roman"/>
                <a:cs typeface="Times New Roman"/>
              </a:rPr>
              <a:t>3</a:t>
            </a:r>
            <a:r>
              <a:rPr lang="en-US" sz="3000" b="1" baseline="30000" dirty="0">
                <a:solidFill>
                  <a:schemeClr val="bg1"/>
                </a:solidFill>
                <a:latin typeface="Times New Roman"/>
                <a:cs typeface="Times New Roman"/>
              </a:rPr>
              <a:t> </a:t>
            </a:r>
            <a:r>
              <a:rPr lang="en-US" sz="3000" dirty="0">
                <a:solidFill>
                  <a:schemeClr val="bg1"/>
                </a:solidFill>
                <a:latin typeface="Times New Roman"/>
                <a:cs typeface="Times New Roman"/>
              </a:rPr>
              <a:t>Do not let your adornment be merely outward — arranging the hair, wearing gold, or putting on fine apparel — </a:t>
            </a:r>
            <a:r>
              <a:rPr lang="en-US" sz="3000" b="1" baseline="30000" dirty="0">
                <a:solidFill>
                  <a:schemeClr val="bg1"/>
                </a:solidFill>
                <a:latin typeface="Times New Roman"/>
                <a:cs typeface="Times New Roman"/>
              </a:rPr>
              <a:t>4 </a:t>
            </a:r>
            <a:r>
              <a:rPr lang="en-US" sz="3000" dirty="0">
                <a:solidFill>
                  <a:schemeClr val="bg1"/>
                </a:solidFill>
                <a:latin typeface="Times New Roman"/>
                <a:cs typeface="Times New Roman"/>
              </a:rPr>
              <a:t>rather let it be the hidden person of the heart, with the incorruptible beauty of a gentle and quiet spirit, which is very precious in the sight of </a:t>
            </a:r>
            <a:r>
              <a:rPr lang="en-US" sz="3000" dirty="0" smtClean="0">
                <a:solidFill>
                  <a:schemeClr val="bg1"/>
                </a:solidFill>
                <a:latin typeface="Times New Roman"/>
                <a:cs typeface="Times New Roman"/>
              </a:rPr>
              <a:t> God. </a:t>
            </a:r>
            <a:r>
              <a:rPr lang="en-US" sz="3000" b="1" baseline="30000" dirty="0" smtClean="0">
                <a:solidFill>
                  <a:schemeClr val="bg1"/>
                </a:solidFill>
                <a:latin typeface="Times New Roman"/>
                <a:cs typeface="Times New Roman"/>
              </a:rPr>
              <a:t>5</a:t>
            </a:r>
            <a:r>
              <a:rPr lang="en-US" sz="3000" b="1" baseline="30000" dirty="0">
                <a:solidFill>
                  <a:schemeClr val="bg1"/>
                </a:solidFill>
                <a:latin typeface="Times New Roman"/>
                <a:cs typeface="Times New Roman"/>
              </a:rPr>
              <a:t> </a:t>
            </a:r>
            <a:r>
              <a:rPr lang="en-US" sz="3000" dirty="0">
                <a:solidFill>
                  <a:srgbClr val="FFFF66"/>
                </a:solidFill>
                <a:latin typeface="Times New Roman"/>
                <a:cs typeface="Times New Roman"/>
              </a:rPr>
              <a:t>For in this manner, in former times, the holy women who trusted in God also adorned themselves</a:t>
            </a:r>
            <a:r>
              <a:rPr lang="en-US" sz="3000" dirty="0" smtClean="0">
                <a:solidFill>
                  <a:srgbClr val="FFFF66"/>
                </a:solidFill>
                <a:latin typeface="Times New Roman"/>
                <a:cs typeface="Times New Roman"/>
              </a:rPr>
              <a:t>…</a:t>
            </a:r>
            <a:endParaRPr lang="en-US" sz="3000" dirty="0">
              <a:solidFill>
                <a:srgbClr val="FFFF66"/>
              </a:solidFill>
              <a:latin typeface="Times New Roman"/>
              <a:cs typeface="Times New Roman"/>
            </a:endParaRPr>
          </a:p>
        </p:txBody>
      </p:sp>
    </p:spTree>
    <p:extLst>
      <p:ext uri="{BB962C8B-B14F-4D97-AF65-F5344CB8AC3E}">
        <p14:creationId xmlns:p14="http://schemas.microsoft.com/office/powerpoint/2010/main" val="253808894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19200"/>
          </a:xfrm>
        </p:spPr>
        <p:txBody>
          <a:bodyPr>
            <a:normAutofit/>
          </a:bodyPr>
          <a:lstStyle/>
          <a:p>
            <a:r>
              <a:rPr lang="en-US" b="1" dirty="0" smtClean="0">
                <a:solidFill>
                  <a:srgbClr val="FFFF00"/>
                </a:solidFill>
                <a:effectLst>
                  <a:outerShdw blurRad="38100" dist="38100" dir="2700000" algn="tl">
                    <a:srgbClr val="000000">
                      <a:alpha val="43137"/>
                    </a:srgbClr>
                  </a:outerShdw>
                </a:effectLst>
              </a:rPr>
              <a:t>1</a:t>
            </a:r>
            <a:r>
              <a:rPr lang="en-US" b="1" baseline="30000" dirty="0" smtClean="0">
                <a:solidFill>
                  <a:srgbClr val="FFFF00"/>
                </a:solidFill>
                <a:effectLst>
                  <a:outerShdw blurRad="38100" dist="38100" dir="2700000" algn="tl">
                    <a:srgbClr val="000000">
                      <a:alpha val="43137"/>
                    </a:srgbClr>
                  </a:outerShdw>
                </a:effectLst>
              </a:rPr>
              <a:t>st</a:t>
            </a:r>
            <a:r>
              <a:rPr lang="en-US" b="1" dirty="0" smtClean="0">
                <a:solidFill>
                  <a:srgbClr val="FFFF00"/>
                </a:solidFill>
                <a:effectLst>
                  <a:outerShdw blurRad="38100" dist="38100" dir="2700000" algn="tl">
                    <a:srgbClr val="000000">
                      <a:alpha val="43137"/>
                    </a:srgbClr>
                  </a:outerShdw>
                </a:effectLst>
              </a:rPr>
              <a:t> </a:t>
            </a:r>
            <a:r>
              <a:rPr lang="en-US" b="1" dirty="0" smtClean="0">
                <a:solidFill>
                  <a:srgbClr val="FFFF00"/>
                </a:solidFill>
                <a:effectLst>
                  <a:outerShdw blurRad="38100" dist="38100" dir="2700000" algn="tl">
                    <a:srgbClr val="000000">
                      <a:alpha val="43137"/>
                    </a:srgbClr>
                  </a:outerShdw>
                </a:effectLst>
              </a:rPr>
              <a:t>Peter </a:t>
            </a:r>
            <a:r>
              <a:rPr lang="en-US" b="1" dirty="0">
                <a:solidFill>
                  <a:srgbClr val="FFFF00"/>
                </a:solidFill>
                <a:effectLst>
                  <a:outerShdw blurRad="38100" dist="38100" dir="2700000" algn="tl">
                    <a:srgbClr val="000000">
                      <a:alpha val="43137"/>
                    </a:srgbClr>
                  </a:outerShdw>
                </a:effectLst>
              </a:rPr>
              <a:t>3</a:t>
            </a:r>
            <a:r>
              <a:rPr lang="en-US" b="1" dirty="0" smtClean="0">
                <a:solidFill>
                  <a:srgbClr val="FFFF00"/>
                </a:solidFill>
                <a:effectLst>
                  <a:outerShdw blurRad="38100" dist="38100" dir="2700000" algn="tl">
                    <a:srgbClr val="000000">
                      <a:alpha val="43137"/>
                    </a:srgbClr>
                  </a:outerShdw>
                </a:effectLst>
              </a:rPr>
              <a:t>:</a:t>
            </a:r>
            <a:r>
              <a:rPr lang="en-US" b="1" dirty="0" smtClean="0">
                <a:solidFill>
                  <a:srgbClr val="FFFF00"/>
                </a:solidFill>
                <a:effectLst>
                  <a:outerShdw blurRad="38100" dist="38100" dir="2700000" algn="tl">
                    <a:srgbClr val="000000">
                      <a:alpha val="43137"/>
                    </a:srgbClr>
                  </a:outerShdw>
                </a:effectLst>
              </a:rPr>
              <a:t>1</a:t>
            </a:r>
            <a:r>
              <a:rPr lang="en-US" b="1" dirty="0" smtClean="0">
                <a:solidFill>
                  <a:srgbClr val="FFFF00"/>
                </a:solidFill>
                <a:effectLst>
                  <a:outerShdw blurRad="38100" dist="38100" dir="2700000" algn="tl">
                    <a:srgbClr val="000000">
                      <a:alpha val="43137"/>
                    </a:srgbClr>
                  </a:outerShdw>
                </a:effectLst>
              </a:rPr>
              <a:t>-5</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066800"/>
            <a:ext cx="9067800" cy="5670784"/>
          </a:xfrm>
          <a:prstGeom prst="rect">
            <a:avLst/>
          </a:prstGeom>
        </p:spPr>
        <p:txBody>
          <a:bodyPr wrap="square">
            <a:spAutoFit/>
          </a:bodyPr>
          <a:lstStyle/>
          <a:p>
            <a:pPr>
              <a:lnSpc>
                <a:spcPct val="110000"/>
              </a:lnSpc>
            </a:pPr>
            <a:r>
              <a:rPr lang="en-US" sz="3000" b="1" baseline="30000" dirty="0">
                <a:solidFill>
                  <a:srgbClr val="FFFFFF"/>
                </a:solidFill>
                <a:latin typeface="Times New Roman"/>
                <a:cs typeface="Times New Roman"/>
              </a:rPr>
              <a:t>1 </a:t>
            </a:r>
            <a:r>
              <a:rPr lang="en-US" sz="3000" dirty="0" smtClean="0">
                <a:solidFill>
                  <a:schemeClr val="bg1"/>
                </a:solidFill>
                <a:latin typeface="Times New Roman"/>
                <a:cs typeface="Times New Roman"/>
              </a:rPr>
              <a:t>Wives</a:t>
            </a:r>
            <a:r>
              <a:rPr lang="en-US" sz="3000" dirty="0">
                <a:solidFill>
                  <a:schemeClr val="bg1"/>
                </a:solidFill>
                <a:latin typeface="Times New Roman"/>
                <a:cs typeface="Times New Roman"/>
              </a:rPr>
              <a:t>, likewise, be submissive to your own husbands, that even if some do not obey the word, they, without a word, may be won by the conduct of their wives, </a:t>
            </a:r>
            <a:r>
              <a:rPr lang="en-US" sz="3000" b="1" baseline="30000" dirty="0">
                <a:solidFill>
                  <a:schemeClr val="bg1"/>
                </a:solidFill>
                <a:latin typeface="Times New Roman"/>
                <a:cs typeface="Times New Roman"/>
              </a:rPr>
              <a:t>2 </a:t>
            </a:r>
            <a:r>
              <a:rPr lang="en-US" sz="3000" dirty="0">
                <a:solidFill>
                  <a:schemeClr val="bg1"/>
                </a:solidFill>
                <a:latin typeface="Times New Roman"/>
                <a:cs typeface="Times New Roman"/>
              </a:rPr>
              <a:t>when </a:t>
            </a:r>
            <a:r>
              <a:rPr lang="en-US" sz="3000" dirty="0">
                <a:solidFill>
                  <a:srgbClr val="FFFF00"/>
                </a:solidFill>
                <a:latin typeface="Times New Roman"/>
                <a:cs typeface="Times New Roman"/>
              </a:rPr>
              <a:t>they observe your chaste conduct</a:t>
            </a:r>
            <a:r>
              <a:rPr lang="en-US" sz="3000" dirty="0">
                <a:solidFill>
                  <a:schemeClr val="bg1"/>
                </a:solidFill>
                <a:latin typeface="Times New Roman"/>
                <a:cs typeface="Times New Roman"/>
              </a:rPr>
              <a:t> accompanied </a:t>
            </a:r>
            <a:r>
              <a:rPr lang="en-US" sz="3000" dirty="0" smtClean="0">
                <a:solidFill>
                  <a:schemeClr val="bg1"/>
                </a:solidFill>
                <a:latin typeface="Times New Roman"/>
                <a:cs typeface="Times New Roman"/>
              </a:rPr>
              <a:t>by fear. </a:t>
            </a:r>
            <a:r>
              <a:rPr lang="en-US" sz="3000" b="1" baseline="30000" dirty="0" smtClean="0">
                <a:solidFill>
                  <a:schemeClr val="bg1"/>
                </a:solidFill>
                <a:latin typeface="Times New Roman"/>
                <a:cs typeface="Times New Roman"/>
              </a:rPr>
              <a:t>3</a:t>
            </a:r>
            <a:r>
              <a:rPr lang="en-US" sz="3000" b="1" baseline="30000" dirty="0">
                <a:solidFill>
                  <a:schemeClr val="bg1"/>
                </a:solidFill>
                <a:latin typeface="Times New Roman"/>
                <a:cs typeface="Times New Roman"/>
              </a:rPr>
              <a:t> </a:t>
            </a:r>
            <a:r>
              <a:rPr lang="en-US" sz="3000" dirty="0">
                <a:solidFill>
                  <a:schemeClr val="bg1"/>
                </a:solidFill>
                <a:latin typeface="Times New Roman"/>
                <a:cs typeface="Times New Roman"/>
              </a:rPr>
              <a:t>Do not let </a:t>
            </a:r>
            <a:r>
              <a:rPr lang="en-US" sz="3000" dirty="0">
                <a:solidFill>
                  <a:srgbClr val="FFFF00"/>
                </a:solidFill>
                <a:latin typeface="Times New Roman"/>
                <a:cs typeface="Times New Roman"/>
              </a:rPr>
              <a:t>your adornment </a:t>
            </a:r>
            <a:r>
              <a:rPr lang="en-US" sz="3000" dirty="0">
                <a:solidFill>
                  <a:schemeClr val="bg1"/>
                </a:solidFill>
                <a:latin typeface="Times New Roman"/>
                <a:cs typeface="Times New Roman"/>
              </a:rPr>
              <a:t>be merely outward — arranging the hair, wearing gold, or putting on fine apparel — </a:t>
            </a:r>
            <a:r>
              <a:rPr lang="en-US" sz="3000" b="1" baseline="30000" dirty="0">
                <a:solidFill>
                  <a:schemeClr val="bg1"/>
                </a:solidFill>
                <a:latin typeface="Times New Roman"/>
                <a:cs typeface="Times New Roman"/>
              </a:rPr>
              <a:t>4 </a:t>
            </a:r>
            <a:r>
              <a:rPr lang="en-US" sz="3000" dirty="0">
                <a:solidFill>
                  <a:schemeClr val="bg1"/>
                </a:solidFill>
                <a:latin typeface="Times New Roman"/>
                <a:cs typeface="Times New Roman"/>
              </a:rPr>
              <a:t>rather let it be the </a:t>
            </a:r>
            <a:r>
              <a:rPr lang="en-US" sz="3000" dirty="0">
                <a:solidFill>
                  <a:srgbClr val="FFFF66"/>
                </a:solidFill>
                <a:latin typeface="Times New Roman"/>
                <a:cs typeface="Times New Roman"/>
              </a:rPr>
              <a:t>hidden person of the heart</a:t>
            </a:r>
            <a:r>
              <a:rPr lang="en-US" sz="3000" dirty="0">
                <a:solidFill>
                  <a:schemeClr val="bg1"/>
                </a:solidFill>
                <a:latin typeface="Times New Roman"/>
                <a:cs typeface="Times New Roman"/>
              </a:rPr>
              <a:t>, with the </a:t>
            </a:r>
            <a:r>
              <a:rPr lang="en-US" sz="3000" dirty="0">
                <a:solidFill>
                  <a:srgbClr val="FFFF66"/>
                </a:solidFill>
                <a:latin typeface="Times New Roman"/>
                <a:cs typeface="Times New Roman"/>
              </a:rPr>
              <a:t>incorruptible beauty of a gentle and quiet spirit</a:t>
            </a:r>
            <a:r>
              <a:rPr lang="en-US" sz="3000" dirty="0">
                <a:solidFill>
                  <a:schemeClr val="bg1"/>
                </a:solidFill>
                <a:latin typeface="Times New Roman"/>
                <a:cs typeface="Times New Roman"/>
              </a:rPr>
              <a:t>, which is </a:t>
            </a:r>
            <a:r>
              <a:rPr lang="en-US" sz="3000" dirty="0">
                <a:solidFill>
                  <a:srgbClr val="FFFF66"/>
                </a:solidFill>
                <a:latin typeface="Times New Roman"/>
                <a:cs typeface="Times New Roman"/>
              </a:rPr>
              <a:t>very precious in the sight of </a:t>
            </a:r>
            <a:r>
              <a:rPr lang="en-US" sz="3000" dirty="0" smtClean="0">
                <a:solidFill>
                  <a:srgbClr val="FFFF66"/>
                </a:solidFill>
                <a:latin typeface="Times New Roman"/>
                <a:cs typeface="Times New Roman"/>
              </a:rPr>
              <a:t> God. </a:t>
            </a:r>
            <a:r>
              <a:rPr lang="en-US" sz="3000" b="1" baseline="30000" dirty="0" smtClean="0">
                <a:solidFill>
                  <a:schemeClr val="bg1"/>
                </a:solidFill>
                <a:latin typeface="Times New Roman"/>
                <a:cs typeface="Times New Roman"/>
              </a:rPr>
              <a:t>5</a:t>
            </a:r>
            <a:r>
              <a:rPr lang="en-US" sz="3000" b="1" baseline="30000" dirty="0">
                <a:solidFill>
                  <a:schemeClr val="bg1"/>
                </a:solidFill>
                <a:latin typeface="Times New Roman"/>
                <a:cs typeface="Times New Roman"/>
              </a:rPr>
              <a:t> </a:t>
            </a:r>
            <a:r>
              <a:rPr lang="en-US" sz="3000" dirty="0">
                <a:solidFill>
                  <a:schemeClr val="bg1"/>
                </a:solidFill>
                <a:latin typeface="Times New Roman"/>
                <a:cs typeface="Times New Roman"/>
              </a:rPr>
              <a:t>For </a:t>
            </a:r>
            <a:r>
              <a:rPr lang="en-US" sz="3000" dirty="0">
                <a:solidFill>
                  <a:srgbClr val="FFFF00"/>
                </a:solidFill>
                <a:latin typeface="Times New Roman"/>
                <a:cs typeface="Times New Roman"/>
              </a:rPr>
              <a:t>in this manner, in former times, the </a:t>
            </a:r>
            <a:r>
              <a:rPr lang="en-US" sz="3000" b="1" u="sng" dirty="0">
                <a:solidFill>
                  <a:srgbClr val="FFFF00"/>
                </a:solidFill>
                <a:latin typeface="Times New Roman"/>
                <a:cs typeface="Times New Roman"/>
              </a:rPr>
              <a:t>holy women</a:t>
            </a:r>
            <a:r>
              <a:rPr lang="en-US" sz="3000" dirty="0">
                <a:solidFill>
                  <a:srgbClr val="FFFF00"/>
                </a:solidFill>
                <a:latin typeface="Times New Roman"/>
                <a:cs typeface="Times New Roman"/>
              </a:rPr>
              <a:t> who trusted in God also </a:t>
            </a:r>
            <a:r>
              <a:rPr lang="en-US" sz="3000" b="1" u="sng" dirty="0">
                <a:solidFill>
                  <a:srgbClr val="FFFF00"/>
                </a:solidFill>
                <a:latin typeface="Times New Roman"/>
                <a:cs typeface="Times New Roman"/>
              </a:rPr>
              <a:t>adorned themselves</a:t>
            </a:r>
            <a:r>
              <a:rPr lang="en-US" sz="3000" dirty="0" smtClean="0">
                <a:solidFill>
                  <a:srgbClr val="FFFF00"/>
                </a:solidFill>
                <a:latin typeface="Times New Roman"/>
                <a:cs typeface="Times New Roman"/>
              </a:rPr>
              <a:t>…</a:t>
            </a:r>
            <a:endParaRPr lang="en-US" sz="3000" dirty="0">
              <a:solidFill>
                <a:srgbClr val="FFFF00"/>
              </a:solidFill>
              <a:latin typeface="Times New Roman"/>
              <a:cs typeface="Times New Roman"/>
            </a:endParaRPr>
          </a:p>
        </p:txBody>
      </p:sp>
    </p:spTree>
    <p:extLst>
      <p:ext uri="{BB962C8B-B14F-4D97-AF65-F5344CB8AC3E}">
        <p14:creationId xmlns:p14="http://schemas.microsoft.com/office/powerpoint/2010/main" val="124916674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4800" b="1" dirty="0" smtClean="0">
                <a:solidFill>
                  <a:srgbClr val="FFFF00"/>
                </a:solidFill>
                <a:effectLst>
                  <a:outerShdw blurRad="50800" dist="38100" dir="2700000" algn="tl" rotWithShape="0">
                    <a:schemeClr val="tx1">
                      <a:alpha val="43000"/>
                    </a:schemeClr>
                  </a:outerShdw>
                </a:effectLst>
              </a:rPr>
              <a:t>The Demands of Holiness on Us</a:t>
            </a:r>
            <a:endParaRPr lang="en-US" sz="4800" b="1" dirty="0">
              <a:solidFill>
                <a:srgbClr val="FFFF00"/>
              </a:solidFill>
              <a:effectLst>
                <a:outerShdw blurRad="50800" dist="38100" dir="2700000" algn="tl" rotWithShape="0">
                  <a:schemeClr val="tx1">
                    <a:alpha val="43000"/>
                  </a:schemeClr>
                </a:outerShdw>
              </a:effectLst>
            </a:endParaRPr>
          </a:p>
        </p:txBody>
      </p:sp>
      <p:sp>
        <p:nvSpPr>
          <p:cNvPr id="3" name="Content Placeholder 2"/>
          <p:cNvSpPr>
            <a:spLocks noGrp="1"/>
          </p:cNvSpPr>
          <p:nvPr>
            <p:ph idx="1"/>
          </p:nvPr>
        </p:nvSpPr>
        <p:spPr>
          <a:xfrm>
            <a:off x="152400" y="990600"/>
            <a:ext cx="8991600" cy="5867400"/>
          </a:xfrm>
        </p:spPr>
        <p:txBody>
          <a:bodyPr>
            <a:normAutofit/>
          </a:bodyPr>
          <a:lstStyle/>
          <a:p>
            <a:pPr>
              <a:spcBef>
                <a:spcPts val="0"/>
              </a:spcBef>
              <a:spcAft>
                <a:spcPts val="1200"/>
              </a:spcAft>
              <a:buClr>
                <a:schemeClr val="tx1">
                  <a:lumMod val="50000"/>
                  <a:lumOff val="50000"/>
                </a:schemeClr>
              </a:buClr>
            </a:pPr>
            <a:r>
              <a:rPr lang="en-US" sz="3500" dirty="0" smtClean="0">
                <a:solidFill>
                  <a:srgbClr val="7F7F7F"/>
                </a:solidFill>
                <a:effectLst>
                  <a:outerShdw blurRad="38100" dist="38100" dir="2700000" algn="tl">
                    <a:srgbClr val="000000"/>
                  </a:outerShdw>
                </a:effectLst>
              </a:rPr>
              <a:t>Holiness of new man created by truth of Christ (</a:t>
            </a:r>
            <a:r>
              <a:rPr lang="en-US" sz="3500" b="1" i="1" dirty="0" smtClean="0">
                <a:solidFill>
                  <a:srgbClr val="7F7F7F"/>
                </a:solidFill>
                <a:effectLst>
                  <a:outerShdw blurRad="38100" dist="38100" dir="2700000" algn="tl">
                    <a:srgbClr val="000000"/>
                  </a:outerShdw>
                </a:effectLst>
              </a:rPr>
              <a:t>Eph. 4:17-24</a:t>
            </a:r>
            <a:r>
              <a:rPr lang="en-US" sz="3500" dirty="0" smtClean="0">
                <a:solidFill>
                  <a:srgbClr val="7F7F7F"/>
                </a:solidFill>
                <a:effectLst>
                  <a:outerShdw blurRad="38100" dist="38100" dir="2700000" algn="tl">
                    <a:srgbClr val="000000"/>
                  </a:outerShdw>
                </a:effectLst>
              </a:rPr>
              <a:t>)</a:t>
            </a:r>
          </a:p>
          <a:p>
            <a:pPr>
              <a:spcBef>
                <a:spcPts val="0"/>
              </a:spcBef>
              <a:spcAft>
                <a:spcPts val="1200"/>
              </a:spcAft>
              <a:buClr>
                <a:schemeClr val="tx1">
                  <a:lumMod val="50000"/>
                  <a:lumOff val="50000"/>
                </a:schemeClr>
              </a:buClr>
            </a:pPr>
            <a:r>
              <a:rPr lang="en-US" sz="3500" dirty="0" smtClean="0">
                <a:solidFill>
                  <a:srgbClr val="7F7F7F"/>
                </a:solidFill>
                <a:effectLst>
                  <a:outerShdw blurRad="38100" dist="38100" dir="2700000" algn="tl">
                    <a:srgbClr val="000000"/>
                  </a:outerShdw>
                </a:effectLst>
              </a:rPr>
              <a:t>Holiness </a:t>
            </a:r>
            <a:r>
              <a:rPr lang="en-US" sz="3500" dirty="0">
                <a:solidFill>
                  <a:srgbClr val="7F7F7F"/>
                </a:solidFill>
                <a:effectLst>
                  <a:outerShdw blurRad="38100" dist="38100" dir="2700000" algn="tl">
                    <a:srgbClr val="000000"/>
                  </a:outerShdw>
                </a:effectLst>
              </a:rPr>
              <a:t>requires </a:t>
            </a:r>
            <a:r>
              <a:rPr lang="en-US" sz="3500" dirty="0" smtClean="0">
                <a:solidFill>
                  <a:srgbClr val="7F7F7F"/>
                </a:solidFill>
                <a:effectLst>
                  <a:outerShdw blurRad="38100" dist="38100" dir="2700000" algn="tl">
                    <a:srgbClr val="000000"/>
                  </a:outerShdw>
                </a:effectLst>
              </a:rPr>
              <a:t>separateness </a:t>
            </a:r>
            <a:r>
              <a:rPr lang="en-US" sz="3500" dirty="0">
                <a:solidFill>
                  <a:srgbClr val="7F7F7F"/>
                </a:solidFill>
                <a:effectLst>
                  <a:outerShdw blurRad="38100" dist="38100" dir="2700000" algn="tl">
                    <a:srgbClr val="000000"/>
                  </a:outerShdw>
                </a:effectLst>
              </a:rPr>
              <a:t>from the wicked ways of those in world (</a:t>
            </a:r>
            <a:r>
              <a:rPr lang="en-US" sz="3500" b="1" i="1" dirty="0">
                <a:solidFill>
                  <a:srgbClr val="7F7F7F"/>
                </a:solidFill>
                <a:effectLst>
                  <a:outerShdw blurRad="38100" dist="38100" dir="2700000" algn="tl">
                    <a:srgbClr val="000000"/>
                  </a:outerShdw>
                </a:effectLst>
              </a:rPr>
              <a:t>2 Cor. 6:14 - 7:1</a:t>
            </a:r>
            <a:r>
              <a:rPr lang="en-US" sz="3500" dirty="0">
                <a:solidFill>
                  <a:srgbClr val="7F7F7F"/>
                </a:solidFill>
                <a:effectLst>
                  <a:outerShdw blurRad="38100" dist="38100" dir="2700000" algn="tl">
                    <a:srgbClr val="000000"/>
                  </a:outerShdw>
                </a:effectLst>
              </a:rPr>
              <a:t>)</a:t>
            </a:r>
          </a:p>
          <a:p>
            <a:pPr>
              <a:spcBef>
                <a:spcPts val="0"/>
              </a:spcBef>
              <a:spcAft>
                <a:spcPts val="1200"/>
              </a:spcAft>
              <a:buClr>
                <a:schemeClr val="tx1">
                  <a:lumMod val="50000"/>
                  <a:lumOff val="50000"/>
                </a:schemeClr>
              </a:buClr>
            </a:pPr>
            <a:r>
              <a:rPr lang="en-US" sz="3500" dirty="0">
                <a:solidFill>
                  <a:srgbClr val="7F7F7F"/>
                </a:solidFill>
                <a:effectLst>
                  <a:outerShdw blurRad="38100" dist="38100" dir="2700000" algn="tl">
                    <a:srgbClr val="000000"/>
                  </a:outerShdw>
                </a:effectLst>
              </a:rPr>
              <a:t>Holiness requires moral purity &amp; sanctification (</a:t>
            </a:r>
            <a:r>
              <a:rPr lang="en-US" sz="3500" b="1" i="1" dirty="0">
                <a:solidFill>
                  <a:srgbClr val="7F7F7F"/>
                </a:solidFill>
                <a:effectLst>
                  <a:outerShdw blurRad="38100" dist="38100" dir="2700000" algn="tl">
                    <a:srgbClr val="000000"/>
                  </a:outerShdw>
                </a:effectLst>
              </a:rPr>
              <a:t>1 Thess. 4:1-7</a:t>
            </a:r>
            <a:r>
              <a:rPr lang="en-US" sz="3500" dirty="0" smtClean="0">
                <a:solidFill>
                  <a:srgbClr val="7F7F7F"/>
                </a:solidFill>
                <a:effectLst>
                  <a:outerShdw blurRad="38100" dist="38100" dir="2700000" algn="tl">
                    <a:srgbClr val="000000"/>
                  </a:outerShdw>
                </a:effectLst>
              </a:rPr>
              <a:t>)</a:t>
            </a:r>
          </a:p>
          <a:p>
            <a:pPr>
              <a:spcBef>
                <a:spcPts val="0"/>
              </a:spcBef>
              <a:spcAft>
                <a:spcPts val="1200"/>
              </a:spcAft>
              <a:buClr>
                <a:schemeClr val="tx1">
                  <a:lumMod val="50000"/>
                  <a:lumOff val="50000"/>
                </a:schemeClr>
              </a:buClr>
            </a:pPr>
            <a:r>
              <a:rPr lang="en-US" sz="3500" dirty="0" smtClean="0">
                <a:solidFill>
                  <a:srgbClr val="7F7F7F"/>
                </a:solidFill>
                <a:effectLst>
                  <a:outerShdw blurRad="38100" dist="38100" dir="2700000" algn="tl">
                    <a:srgbClr val="000000"/>
                  </a:outerShdw>
                </a:effectLst>
              </a:rPr>
              <a:t>Holiness is seen in clothing (</a:t>
            </a:r>
            <a:r>
              <a:rPr lang="en-US" sz="3500" b="1" i="1" dirty="0" smtClean="0">
                <a:solidFill>
                  <a:srgbClr val="7F7F7F"/>
                </a:solidFill>
                <a:effectLst>
                  <a:outerShdw blurRad="38100" dist="38100" dir="2700000" algn="tl">
                    <a:srgbClr val="000000"/>
                  </a:outerShdw>
                </a:effectLst>
              </a:rPr>
              <a:t>1 Pet. 3:1-5</a:t>
            </a:r>
            <a:r>
              <a:rPr lang="en-US" sz="3500" dirty="0" smtClean="0">
                <a:solidFill>
                  <a:srgbClr val="7F7F7F"/>
                </a:solidFill>
                <a:effectLst>
                  <a:outerShdw blurRad="38100" dist="38100" dir="2700000" algn="tl">
                    <a:srgbClr val="000000"/>
                  </a:outerShdw>
                </a:effectLst>
              </a:rPr>
              <a:t>)</a:t>
            </a:r>
            <a:endParaRPr lang="en-US" sz="3500" dirty="0">
              <a:solidFill>
                <a:srgbClr val="7F7F7F"/>
              </a:solidFill>
              <a:effectLst>
                <a:outerShdw blurRad="38100" dist="38100" dir="2700000" algn="tl">
                  <a:srgbClr val="000000"/>
                </a:outerShdw>
              </a:effectLst>
            </a:endParaRPr>
          </a:p>
          <a:p>
            <a:pPr>
              <a:spcBef>
                <a:spcPts val="0"/>
              </a:spcBef>
              <a:spcAft>
                <a:spcPts val="1200"/>
              </a:spcAft>
              <a:buClr>
                <a:srgbClr val="FFFF00"/>
              </a:buClr>
            </a:pPr>
            <a:r>
              <a:rPr lang="en-US" sz="3500" dirty="0" smtClean="0">
                <a:solidFill>
                  <a:schemeClr val="bg1"/>
                </a:solidFill>
                <a:effectLst>
                  <a:outerShdw blurRad="38100" dist="38100" dir="2700000" algn="tl">
                    <a:srgbClr val="000000"/>
                  </a:outerShdw>
                </a:effectLst>
              </a:rPr>
              <a:t>Holy </a:t>
            </a:r>
            <a:r>
              <a:rPr lang="en-US" sz="3500" dirty="0">
                <a:solidFill>
                  <a:schemeClr val="bg1"/>
                </a:solidFill>
                <a:effectLst>
                  <a:outerShdw blurRad="38100" dist="38100" dir="2700000" algn="tl">
                    <a:srgbClr val="000000"/>
                  </a:outerShdw>
                </a:effectLst>
              </a:rPr>
              <a:t>living seen in sharper focus through 2nd coming (</a:t>
            </a:r>
            <a:r>
              <a:rPr lang="en-US" sz="3500" b="1" i="1" dirty="0">
                <a:solidFill>
                  <a:srgbClr val="FFFF66"/>
                </a:solidFill>
                <a:effectLst>
                  <a:outerShdw blurRad="38100" dist="38100" dir="2700000" algn="tl">
                    <a:srgbClr val="000000"/>
                  </a:outerShdw>
                </a:effectLst>
              </a:rPr>
              <a:t>2 Pet. 3:</a:t>
            </a:r>
            <a:r>
              <a:rPr lang="en-US" sz="3500" b="1" i="1" dirty="0" smtClean="0">
                <a:solidFill>
                  <a:srgbClr val="FFFF66"/>
                </a:solidFill>
                <a:effectLst>
                  <a:outerShdw blurRad="38100" dist="38100" dir="2700000" algn="tl">
                    <a:srgbClr val="000000"/>
                  </a:outerShdw>
                </a:effectLst>
              </a:rPr>
              <a:t>10-13</a:t>
            </a:r>
            <a:r>
              <a:rPr lang="en-US" sz="3500" dirty="0" smtClean="0">
                <a:solidFill>
                  <a:schemeClr val="bg1"/>
                </a:solidFill>
                <a:effectLst>
                  <a:outerShdw blurRad="38100" dist="38100" dir="2700000" algn="tl">
                    <a:srgbClr val="000000"/>
                  </a:outerShdw>
                </a:effectLst>
              </a:rPr>
              <a:t>)</a:t>
            </a:r>
            <a:endParaRPr lang="en-US" sz="35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412886023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8600"/>
            <a:ext cx="9144000" cy="10668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Peter 3:10-13</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95400"/>
            <a:ext cx="9067800" cy="5484834"/>
          </a:xfrm>
          <a:prstGeom prst="rect">
            <a:avLst/>
          </a:prstGeom>
        </p:spPr>
        <p:txBody>
          <a:bodyPr wrap="square">
            <a:spAutoFit/>
          </a:bodyPr>
          <a:lstStyle/>
          <a:p>
            <a:pPr>
              <a:lnSpc>
                <a:spcPct val="110000"/>
              </a:lnSpc>
            </a:pPr>
            <a:r>
              <a:rPr lang="en-US" sz="2900" b="1" baseline="30000" dirty="0">
                <a:solidFill>
                  <a:srgbClr val="FFFFFF"/>
                </a:solidFill>
                <a:latin typeface="Times New Roman"/>
                <a:cs typeface="Times New Roman"/>
              </a:rPr>
              <a:t>10 </a:t>
            </a:r>
            <a:r>
              <a:rPr lang="en-US" sz="2900" dirty="0">
                <a:solidFill>
                  <a:srgbClr val="FFFF66"/>
                </a:solidFill>
                <a:latin typeface="Times New Roman"/>
                <a:cs typeface="Times New Roman"/>
              </a:rPr>
              <a:t>But the day of the Lord will come as a thief in the night, in which the heavens will pass away with a great noise, and the elements will melt with fervent heat; both the earth and the works that are in it will be burned </a:t>
            </a:r>
            <a:r>
              <a:rPr lang="en-US" sz="2900" dirty="0" smtClean="0">
                <a:solidFill>
                  <a:srgbClr val="FFFF66"/>
                </a:solidFill>
                <a:latin typeface="Times New Roman"/>
                <a:cs typeface="Times New Roman"/>
              </a:rPr>
              <a:t>up.</a:t>
            </a:r>
            <a:r>
              <a:rPr lang="en-US" sz="2900" dirty="0" smtClean="0">
                <a:solidFill>
                  <a:srgbClr val="FFFFFF"/>
                </a:solidFill>
                <a:latin typeface="Times New Roman"/>
                <a:cs typeface="Times New Roman"/>
              </a:rPr>
              <a:t> </a:t>
            </a:r>
            <a:r>
              <a:rPr lang="en-US" sz="2900" b="1" baseline="30000" dirty="0">
                <a:solidFill>
                  <a:srgbClr val="FFFFFF"/>
                </a:solidFill>
                <a:latin typeface="Times New Roman"/>
                <a:cs typeface="Times New Roman"/>
              </a:rPr>
              <a:t>11 </a:t>
            </a:r>
            <a:r>
              <a:rPr lang="en-US" sz="2900" dirty="0">
                <a:solidFill>
                  <a:srgbClr val="FFFFFF"/>
                </a:solidFill>
                <a:latin typeface="Times New Roman"/>
                <a:cs typeface="Times New Roman"/>
              </a:rPr>
              <a:t>Therefore, since all these things will be dissolved, what manner </a:t>
            </a:r>
            <a:r>
              <a:rPr lang="en-US" sz="2900" dirty="0" smtClean="0">
                <a:solidFill>
                  <a:srgbClr val="FFFFFF"/>
                </a:solidFill>
                <a:latin typeface="Times New Roman"/>
                <a:cs typeface="Times New Roman"/>
              </a:rPr>
              <a:t>of persons ought </a:t>
            </a:r>
            <a:r>
              <a:rPr lang="en-US" sz="2900" dirty="0">
                <a:solidFill>
                  <a:srgbClr val="FFFFFF"/>
                </a:solidFill>
                <a:latin typeface="Times New Roman"/>
                <a:cs typeface="Times New Roman"/>
              </a:rPr>
              <a:t>you to be in holy conduct and godliness, </a:t>
            </a:r>
            <a:r>
              <a:rPr lang="en-US" sz="2900" b="1" baseline="30000" dirty="0">
                <a:solidFill>
                  <a:srgbClr val="FFFFFF"/>
                </a:solidFill>
                <a:latin typeface="Times New Roman"/>
                <a:cs typeface="Times New Roman"/>
              </a:rPr>
              <a:t>12 </a:t>
            </a:r>
            <a:r>
              <a:rPr lang="en-US" sz="2900" dirty="0">
                <a:solidFill>
                  <a:srgbClr val="FFFFFF"/>
                </a:solidFill>
                <a:latin typeface="Times New Roman"/>
                <a:cs typeface="Times New Roman"/>
              </a:rPr>
              <a:t>looking for and hastening the coming of the day of God, because of which the heavens will be dissolved, being on fire, and the elements will melt with fervent heat? </a:t>
            </a:r>
            <a:r>
              <a:rPr lang="en-US" sz="2900" b="1" baseline="30000" dirty="0">
                <a:solidFill>
                  <a:srgbClr val="FFFFFF"/>
                </a:solidFill>
                <a:latin typeface="Times New Roman"/>
                <a:cs typeface="Times New Roman"/>
              </a:rPr>
              <a:t>13 </a:t>
            </a:r>
            <a:r>
              <a:rPr lang="en-US" sz="2900" dirty="0">
                <a:solidFill>
                  <a:srgbClr val="FFFFFF"/>
                </a:solidFill>
                <a:latin typeface="Times New Roman"/>
                <a:cs typeface="Times New Roman"/>
              </a:rPr>
              <a:t>Nevertheless we, according to His promise, look for new heavens and a new earth in which righteousness dwells.  </a:t>
            </a:r>
          </a:p>
        </p:txBody>
      </p:sp>
    </p:spTree>
    <p:extLst>
      <p:ext uri="{BB962C8B-B14F-4D97-AF65-F5344CB8AC3E}">
        <p14:creationId xmlns:p14="http://schemas.microsoft.com/office/powerpoint/2010/main" val="258112011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8600"/>
            <a:ext cx="9144000" cy="10668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Peter 3:10-13</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95400"/>
            <a:ext cx="9067800" cy="5484834"/>
          </a:xfrm>
          <a:prstGeom prst="rect">
            <a:avLst/>
          </a:prstGeom>
        </p:spPr>
        <p:txBody>
          <a:bodyPr wrap="square">
            <a:spAutoFit/>
          </a:bodyPr>
          <a:lstStyle/>
          <a:p>
            <a:pPr>
              <a:lnSpc>
                <a:spcPct val="110000"/>
              </a:lnSpc>
            </a:pPr>
            <a:r>
              <a:rPr lang="en-US" sz="2900" b="1" baseline="30000" dirty="0">
                <a:solidFill>
                  <a:srgbClr val="FFFFFF"/>
                </a:solidFill>
                <a:latin typeface="Times New Roman"/>
                <a:cs typeface="Times New Roman"/>
              </a:rPr>
              <a:t>10 </a:t>
            </a:r>
            <a:r>
              <a:rPr lang="en-US" sz="2900" dirty="0">
                <a:solidFill>
                  <a:srgbClr val="FFFFFF"/>
                </a:solidFill>
                <a:latin typeface="Times New Roman"/>
                <a:cs typeface="Times New Roman"/>
              </a:rPr>
              <a:t>But the day of the Lord will come as a thief in the night, in which the heavens will pass away with a great noise, and the elements will melt with fervent heat; both the earth and the works that are in it will be burned </a:t>
            </a:r>
            <a:r>
              <a:rPr lang="en-US" sz="2900" dirty="0" smtClean="0">
                <a:solidFill>
                  <a:srgbClr val="FFFFFF"/>
                </a:solidFill>
                <a:latin typeface="Times New Roman"/>
                <a:cs typeface="Times New Roman"/>
              </a:rPr>
              <a:t>up. </a:t>
            </a:r>
            <a:r>
              <a:rPr lang="en-US" sz="2900" b="1" baseline="30000" dirty="0">
                <a:solidFill>
                  <a:srgbClr val="FFFFFF"/>
                </a:solidFill>
                <a:latin typeface="Times New Roman"/>
                <a:cs typeface="Times New Roman"/>
              </a:rPr>
              <a:t>11 </a:t>
            </a:r>
            <a:r>
              <a:rPr lang="en-US" sz="2900" dirty="0">
                <a:solidFill>
                  <a:srgbClr val="FFFF66"/>
                </a:solidFill>
                <a:latin typeface="Times New Roman"/>
                <a:cs typeface="Times New Roman"/>
              </a:rPr>
              <a:t>Therefore, since all these things will be dissolved, what manner </a:t>
            </a:r>
            <a:r>
              <a:rPr lang="en-US" sz="2900" dirty="0" smtClean="0">
                <a:solidFill>
                  <a:srgbClr val="FFFF66"/>
                </a:solidFill>
                <a:latin typeface="Times New Roman"/>
                <a:cs typeface="Times New Roman"/>
              </a:rPr>
              <a:t>of persons ought </a:t>
            </a:r>
            <a:r>
              <a:rPr lang="en-US" sz="2900" dirty="0">
                <a:solidFill>
                  <a:srgbClr val="FFFF66"/>
                </a:solidFill>
                <a:latin typeface="Times New Roman"/>
                <a:cs typeface="Times New Roman"/>
              </a:rPr>
              <a:t>you to be in holy conduct and godliness,</a:t>
            </a:r>
            <a:r>
              <a:rPr lang="en-US" sz="2900" dirty="0">
                <a:solidFill>
                  <a:srgbClr val="FFFFFF"/>
                </a:solidFill>
                <a:latin typeface="Times New Roman"/>
                <a:cs typeface="Times New Roman"/>
              </a:rPr>
              <a:t> </a:t>
            </a:r>
            <a:r>
              <a:rPr lang="en-US" sz="2900" b="1" baseline="30000" dirty="0">
                <a:solidFill>
                  <a:srgbClr val="FFFFFF"/>
                </a:solidFill>
                <a:latin typeface="Times New Roman"/>
                <a:cs typeface="Times New Roman"/>
              </a:rPr>
              <a:t>12 </a:t>
            </a:r>
            <a:r>
              <a:rPr lang="en-US" sz="2900" dirty="0">
                <a:solidFill>
                  <a:srgbClr val="FFFFFF"/>
                </a:solidFill>
                <a:latin typeface="Times New Roman"/>
                <a:cs typeface="Times New Roman"/>
              </a:rPr>
              <a:t>looking for and hastening the coming of the day of God, because of which the heavens will be dissolved, being on fire, and the elements will melt with fervent heat? </a:t>
            </a:r>
            <a:r>
              <a:rPr lang="en-US" sz="2900" b="1" baseline="30000" dirty="0">
                <a:solidFill>
                  <a:srgbClr val="FFFFFF"/>
                </a:solidFill>
                <a:latin typeface="Times New Roman"/>
                <a:cs typeface="Times New Roman"/>
              </a:rPr>
              <a:t>13 </a:t>
            </a:r>
            <a:r>
              <a:rPr lang="en-US" sz="2900" dirty="0">
                <a:solidFill>
                  <a:srgbClr val="FFFFFF"/>
                </a:solidFill>
                <a:latin typeface="Times New Roman"/>
                <a:cs typeface="Times New Roman"/>
              </a:rPr>
              <a:t>Nevertheless we, according to His promise, look for new heavens and a new earth in which righteousness dwells.  </a:t>
            </a:r>
          </a:p>
        </p:txBody>
      </p:sp>
    </p:spTree>
    <p:extLst>
      <p:ext uri="{BB962C8B-B14F-4D97-AF65-F5344CB8AC3E}">
        <p14:creationId xmlns:p14="http://schemas.microsoft.com/office/powerpoint/2010/main" val="45744339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8600"/>
            <a:ext cx="9144000" cy="10668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Peter 3:10-13</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95400"/>
            <a:ext cx="9067800" cy="5484834"/>
          </a:xfrm>
          <a:prstGeom prst="rect">
            <a:avLst/>
          </a:prstGeom>
        </p:spPr>
        <p:txBody>
          <a:bodyPr wrap="square">
            <a:spAutoFit/>
          </a:bodyPr>
          <a:lstStyle/>
          <a:p>
            <a:pPr>
              <a:lnSpc>
                <a:spcPct val="110000"/>
              </a:lnSpc>
            </a:pPr>
            <a:r>
              <a:rPr lang="en-US" sz="2900" b="1" baseline="30000" dirty="0">
                <a:solidFill>
                  <a:srgbClr val="FFFFFF"/>
                </a:solidFill>
                <a:latin typeface="Times New Roman"/>
                <a:cs typeface="Times New Roman"/>
              </a:rPr>
              <a:t>10 </a:t>
            </a:r>
            <a:r>
              <a:rPr lang="en-US" sz="2900" dirty="0">
                <a:solidFill>
                  <a:srgbClr val="FFFFFF"/>
                </a:solidFill>
                <a:latin typeface="Times New Roman"/>
                <a:cs typeface="Times New Roman"/>
              </a:rPr>
              <a:t>But the day of the Lord will come as a thief in the night, in which the heavens will pass away with a great noise, and the elements will melt with fervent heat; both the earth and the works that are in it will be burned </a:t>
            </a:r>
            <a:r>
              <a:rPr lang="en-US" sz="2900" dirty="0" smtClean="0">
                <a:solidFill>
                  <a:srgbClr val="FFFFFF"/>
                </a:solidFill>
                <a:latin typeface="Times New Roman"/>
                <a:cs typeface="Times New Roman"/>
              </a:rPr>
              <a:t>up. </a:t>
            </a:r>
            <a:r>
              <a:rPr lang="en-US" sz="2900" b="1" baseline="30000" dirty="0">
                <a:solidFill>
                  <a:srgbClr val="FFFFFF"/>
                </a:solidFill>
                <a:latin typeface="Times New Roman"/>
                <a:cs typeface="Times New Roman"/>
              </a:rPr>
              <a:t>11 </a:t>
            </a:r>
            <a:r>
              <a:rPr lang="en-US" sz="2900" dirty="0">
                <a:solidFill>
                  <a:srgbClr val="FFFFFF"/>
                </a:solidFill>
                <a:latin typeface="Times New Roman"/>
                <a:cs typeface="Times New Roman"/>
              </a:rPr>
              <a:t>Therefore, since all these things will be dissolved, what manner </a:t>
            </a:r>
            <a:r>
              <a:rPr lang="en-US" sz="2900" dirty="0" smtClean="0">
                <a:solidFill>
                  <a:srgbClr val="FFFFFF"/>
                </a:solidFill>
                <a:latin typeface="Times New Roman"/>
                <a:cs typeface="Times New Roman"/>
              </a:rPr>
              <a:t>of persons ought </a:t>
            </a:r>
            <a:r>
              <a:rPr lang="en-US" sz="2900" dirty="0">
                <a:solidFill>
                  <a:srgbClr val="FFFFFF"/>
                </a:solidFill>
                <a:latin typeface="Times New Roman"/>
                <a:cs typeface="Times New Roman"/>
              </a:rPr>
              <a:t>you to be in holy conduct and godliness, </a:t>
            </a:r>
            <a:r>
              <a:rPr lang="en-US" sz="2900" b="1" baseline="30000" dirty="0">
                <a:solidFill>
                  <a:srgbClr val="FFFFFF"/>
                </a:solidFill>
                <a:latin typeface="Times New Roman"/>
                <a:cs typeface="Times New Roman"/>
              </a:rPr>
              <a:t>12 </a:t>
            </a:r>
            <a:r>
              <a:rPr lang="en-US" sz="2900" dirty="0">
                <a:solidFill>
                  <a:srgbClr val="FFFF66"/>
                </a:solidFill>
                <a:latin typeface="Times New Roman"/>
                <a:cs typeface="Times New Roman"/>
              </a:rPr>
              <a:t>looking for and hastening the coming of the day of God, because of which the heavens will be dissolved, being on fire, and the elements will melt with fervent heat?</a:t>
            </a:r>
            <a:r>
              <a:rPr lang="en-US" sz="2900" dirty="0">
                <a:solidFill>
                  <a:srgbClr val="FFFFFF"/>
                </a:solidFill>
                <a:latin typeface="Times New Roman"/>
                <a:cs typeface="Times New Roman"/>
              </a:rPr>
              <a:t> </a:t>
            </a:r>
            <a:r>
              <a:rPr lang="en-US" sz="2900" b="1" baseline="30000" dirty="0">
                <a:solidFill>
                  <a:srgbClr val="FFFFFF"/>
                </a:solidFill>
                <a:latin typeface="Times New Roman"/>
                <a:cs typeface="Times New Roman"/>
              </a:rPr>
              <a:t>13 </a:t>
            </a:r>
            <a:r>
              <a:rPr lang="en-US" sz="2900" dirty="0">
                <a:solidFill>
                  <a:srgbClr val="FFFFFF"/>
                </a:solidFill>
                <a:latin typeface="Times New Roman"/>
                <a:cs typeface="Times New Roman"/>
              </a:rPr>
              <a:t>Nevertheless we, according to His promise, look for new heavens and a new earth in which righteousness dwells.  </a:t>
            </a:r>
          </a:p>
        </p:txBody>
      </p:sp>
    </p:spTree>
    <p:extLst>
      <p:ext uri="{BB962C8B-B14F-4D97-AF65-F5344CB8AC3E}">
        <p14:creationId xmlns:p14="http://schemas.microsoft.com/office/powerpoint/2010/main" val="329305165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8600"/>
            <a:ext cx="9144000" cy="10668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Peter 3:10-13</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95400"/>
            <a:ext cx="9067800" cy="5484834"/>
          </a:xfrm>
          <a:prstGeom prst="rect">
            <a:avLst/>
          </a:prstGeom>
        </p:spPr>
        <p:txBody>
          <a:bodyPr wrap="square">
            <a:spAutoFit/>
          </a:bodyPr>
          <a:lstStyle/>
          <a:p>
            <a:pPr>
              <a:lnSpc>
                <a:spcPct val="110000"/>
              </a:lnSpc>
            </a:pPr>
            <a:r>
              <a:rPr lang="en-US" sz="2900" b="1" baseline="30000" dirty="0">
                <a:solidFill>
                  <a:srgbClr val="FFFFFF"/>
                </a:solidFill>
                <a:latin typeface="Times New Roman"/>
                <a:cs typeface="Times New Roman"/>
              </a:rPr>
              <a:t>10 </a:t>
            </a:r>
            <a:r>
              <a:rPr lang="en-US" sz="2900" dirty="0">
                <a:solidFill>
                  <a:srgbClr val="FFFFFF"/>
                </a:solidFill>
                <a:latin typeface="Times New Roman"/>
                <a:cs typeface="Times New Roman"/>
              </a:rPr>
              <a:t>But the day of the Lord will come as a thief in the night, in which the heavens will pass away with a great noise, and the elements will melt with fervent heat; both the earth and the works that are in it will be burned </a:t>
            </a:r>
            <a:r>
              <a:rPr lang="en-US" sz="2900" dirty="0" smtClean="0">
                <a:solidFill>
                  <a:srgbClr val="FFFFFF"/>
                </a:solidFill>
                <a:latin typeface="Times New Roman"/>
                <a:cs typeface="Times New Roman"/>
              </a:rPr>
              <a:t>up. </a:t>
            </a:r>
            <a:r>
              <a:rPr lang="en-US" sz="2900" b="1" baseline="30000" dirty="0">
                <a:solidFill>
                  <a:srgbClr val="FFFFFF"/>
                </a:solidFill>
                <a:latin typeface="Times New Roman"/>
                <a:cs typeface="Times New Roman"/>
              </a:rPr>
              <a:t>11 </a:t>
            </a:r>
            <a:r>
              <a:rPr lang="en-US" sz="2900" dirty="0">
                <a:solidFill>
                  <a:srgbClr val="FFFFFF"/>
                </a:solidFill>
                <a:latin typeface="Times New Roman"/>
                <a:cs typeface="Times New Roman"/>
              </a:rPr>
              <a:t>Therefore, since all these things will be dissolved, what manner </a:t>
            </a:r>
            <a:r>
              <a:rPr lang="en-US" sz="2900" dirty="0" smtClean="0">
                <a:solidFill>
                  <a:srgbClr val="FFFFFF"/>
                </a:solidFill>
                <a:latin typeface="Times New Roman"/>
                <a:cs typeface="Times New Roman"/>
              </a:rPr>
              <a:t>of persons ought </a:t>
            </a:r>
            <a:r>
              <a:rPr lang="en-US" sz="2900" dirty="0">
                <a:solidFill>
                  <a:srgbClr val="FFFFFF"/>
                </a:solidFill>
                <a:latin typeface="Times New Roman"/>
                <a:cs typeface="Times New Roman"/>
              </a:rPr>
              <a:t>you to be in holy conduct and godliness, </a:t>
            </a:r>
            <a:r>
              <a:rPr lang="en-US" sz="2900" b="1" baseline="30000" dirty="0">
                <a:solidFill>
                  <a:srgbClr val="FFFFFF"/>
                </a:solidFill>
                <a:latin typeface="Times New Roman"/>
                <a:cs typeface="Times New Roman"/>
              </a:rPr>
              <a:t>12 </a:t>
            </a:r>
            <a:r>
              <a:rPr lang="en-US" sz="2900" dirty="0">
                <a:solidFill>
                  <a:srgbClr val="FFFFFF"/>
                </a:solidFill>
                <a:latin typeface="Times New Roman"/>
                <a:cs typeface="Times New Roman"/>
              </a:rPr>
              <a:t>looking for and hastening the coming of the day of God, because of which the heavens will be dissolved, being on fire, and the elements will melt with fervent heat? </a:t>
            </a:r>
            <a:r>
              <a:rPr lang="en-US" sz="2900" b="1" baseline="30000" dirty="0">
                <a:solidFill>
                  <a:srgbClr val="FFFFFF"/>
                </a:solidFill>
                <a:latin typeface="Times New Roman"/>
                <a:cs typeface="Times New Roman"/>
              </a:rPr>
              <a:t>13 </a:t>
            </a:r>
            <a:r>
              <a:rPr lang="en-US" sz="2900" dirty="0">
                <a:solidFill>
                  <a:srgbClr val="FFFF66"/>
                </a:solidFill>
                <a:latin typeface="Times New Roman"/>
                <a:cs typeface="Times New Roman"/>
              </a:rPr>
              <a:t>Nevertheless we, according to His promise, look for new heavens and a new earth in which righteousness dwells.</a:t>
            </a:r>
            <a:r>
              <a:rPr lang="en-US" sz="2900" dirty="0">
                <a:solidFill>
                  <a:srgbClr val="FFFFFF"/>
                </a:solidFill>
                <a:latin typeface="Times New Roman"/>
                <a:cs typeface="Times New Roman"/>
              </a:rPr>
              <a:t>  </a:t>
            </a:r>
          </a:p>
        </p:txBody>
      </p:sp>
    </p:spTree>
    <p:extLst>
      <p:ext uri="{BB962C8B-B14F-4D97-AF65-F5344CB8AC3E}">
        <p14:creationId xmlns:p14="http://schemas.microsoft.com/office/powerpoint/2010/main" val="371715616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8600"/>
            <a:ext cx="9144000" cy="1066800"/>
          </a:xfrm>
        </p:spPr>
        <p:txBody>
          <a:bodyPr>
            <a:normAutofit/>
          </a:bodyPr>
          <a:lstStyle/>
          <a:p>
            <a:r>
              <a:rPr lang="en-US" b="1" dirty="0" smtClean="0">
                <a:solidFill>
                  <a:srgbClr val="FFFF00"/>
                </a:solidFill>
                <a:effectLst>
                  <a:outerShdw blurRad="38100" dist="38100" dir="2700000" algn="tl">
                    <a:srgbClr val="000000">
                      <a:alpha val="43137"/>
                    </a:srgbClr>
                  </a:outerShdw>
                </a:effectLst>
              </a:rPr>
              <a:t>2</a:t>
            </a:r>
            <a:r>
              <a:rPr lang="en-US" b="1" baseline="30000" dirty="0" smtClean="0">
                <a:solidFill>
                  <a:srgbClr val="FFFF00"/>
                </a:solidFill>
                <a:effectLst>
                  <a:outerShdw blurRad="38100" dist="38100" dir="2700000" algn="tl">
                    <a:srgbClr val="000000">
                      <a:alpha val="43137"/>
                    </a:srgbClr>
                  </a:outerShdw>
                </a:effectLst>
              </a:rPr>
              <a:t>nd</a:t>
            </a:r>
            <a:r>
              <a:rPr lang="en-US" b="1" dirty="0" smtClean="0">
                <a:solidFill>
                  <a:srgbClr val="FFFF00"/>
                </a:solidFill>
                <a:effectLst>
                  <a:outerShdw blurRad="38100" dist="38100" dir="2700000" algn="tl">
                    <a:srgbClr val="000000">
                      <a:alpha val="43137"/>
                    </a:srgbClr>
                  </a:outerShdw>
                </a:effectLst>
              </a:rPr>
              <a:t> Peter 3:10-13</a:t>
            </a:r>
            <a:endParaRPr lang="en-US" b="1" i="1" dirty="0">
              <a:solidFill>
                <a:srgbClr val="FFFF00"/>
              </a:solidFill>
              <a:effectLst>
                <a:outerShdw blurRad="38100" dist="38100" dir="2700000" algn="tl">
                  <a:srgbClr val="000000">
                    <a:alpha val="43137"/>
                  </a:srgbClr>
                </a:outerShdw>
              </a:effectLst>
            </a:endParaRPr>
          </a:p>
        </p:txBody>
      </p:sp>
      <p:sp>
        <p:nvSpPr>
          <p:cNvPr id="3" name="Rectangle 2"/>
          <p:cNvSpPr/>
          <p:nvPr/>
        </p:nvSpPr>
        <p:spPr>
          <a:xfrm>
            <a:off x="76200" y="1295400"/>
            <a:ext cx="9067800" cy="5484834"/>
          </a:xfrm>
          <a:prstGeom prst="rect">
            <a:avLst/>
          </a:prstGeom>
        </p:spPr>
        <p:txBody>
          <a:bodyPr wrap="square">
            <a:spAutoFit/>
          </a:bodyPr>
          <a:lstStyle/>
          <a:p>
            <a:pPr>
              <a:lnSpc>
                <a:spcPct val="110000"/>
              </a:lnSpc>
            </a:pPr>
            <a:r>
              <a:rPr lang="en-US" sz="2900" b="1" baseline="30000" dirty="0">
                <a:solidFill>
                  <a:srgbClr val="FFFFFF"/>
                </a:solidFill>
                <a:latin typeface="Times New Roman"/>
                <a:cs typeface="Times New Roman"/>
              </a:rPr>
              <a:t>10 </a:t>
            </a:r>
            <a:r>
              <a:rPr lang="en-US" sz="2900" dirty="0">
                <a:solidFill>
                  <a:srgbClr val="FFFFFF"/>
                </a:solidFill>
                <a:latin typeface="Times New Roman"/>
                <a:cs typeface="Times New Roman"/>
              </a:rPr>
              <a:t>But the day of the Lord will come as a thief in the night, in which the heavens will pass away with a great noise, and </a:t>
            </a:r>
            <a:r>
              <a:rPr lang="en-US" sz="2900" dirty="0">
                <a:solidFill>
                  <a:schemeClr val="accent6">
                    <a:lumMod val="60000"/>
                    <a:lumOff val="40000"/>
                  </a:schemeClr>
                </a:solidFill>
                <a:latin typeface="Times New Roman"/>
                <a:cs typeface="Times New Roman"/>
              </a:rPr>
              <a:t>the elements will melt with fervent heat; both the earth and the works that are in it will be burned </a:t>
            </a:r>
            <a:r>
              <a:rPr lang="en-US" sz="2900" dirty="0" smtClean="0">
                <a:solidFill>
                  <a:schemeClr val="accent6">
                    <a:lumMod val="60000"/>
                    <a:lumOff val="40000"/>
                  </a:schemeClr>
                </a:solidFill>
                <a:latin typeface="Times New Roman"/>
                <a:cs typeface="Times New Roman"/>
              </a:rPr>
              <a:t>up.</a:t>
            </a:r>
            <a:r>
              <a:rPr lang="en-US" sz="2900" dirty="0" smtClean="0">
                <a:solidFill>
                  <a:srgbClr val="FFFFFF"/>
                </a:solidFill>
                <a:latin typeface="Times New Roman"/>
                <a:cs typeface="Times New Roman"/>
              </a:rPr>
              <a:t> </a:t>
            </a:r>
            <a:r>
              <a:rPr lang="en-US" sz="2900" b="1" baseline="30000" dirty="0">
                <a:solidFill>
                  <a:srgbClr val="FFFFFF"/>
                </a:solidFill>
                <a:latin typeface="Times New Roman"/>
                <a:cs typeface="Times New Roman"/>
              </a:rPr>
              <a:t>11 </a:t>
            </a:r>
            <a:r>
              <a:rPr lang="en-US" sz="2900" dirty="0">
                <a:solidFill>
                  <a:srgbClr val="FFFFFF"/>
                </a:solidFill>
                <a:latin typeface="Times New Roman"/>
                <a:cs typeface="Times New Roman"/>
              </a:rPr>
              <a:t>Therefore, </a:t>
            </a:r>
            <a:r>
              <a:rPr lang="en-US" sz="2900" dirty="0">
                <a:solidFill>
                  <a:srgbClr val="FFFF66"/>
                </a:solidFill>
                <a:latin typeface="Times New Roman"/>
                <a:cs typeface="Times New Roman"/>
              </a:rPr>
              <a:t>since all these things will be dissolved, what manner </a:t>
            </a:r>
            <a:r>
              <a:rPr lang="en-US" sz="2900" dirty="0" smtClean="0">
                <a:solidFill>
                  <a:srgbClr val="FFFF66"/>
                </a:solidFill>
                <a:latin typeface="Times New Roman"/>
                <a:cs typeface="Times New Roman"/>
              </a:rPr>
              <a:t>of persons ought </a:t>
            </a:r>
            <a:r>
              <a:rPr lang="en-US" sz="2900" dirty="0">
                <a:solidFill>
                  <a:srgbClr val="FFFF66"/>
                </a:solidFill>
                <a:latin typeface="Times New Roman"/>
                <a:cs typeface="Times New Roman"/>
              </a:rPr>
              <a:t>you to be in </a:t>
            </a:r>
            <a:r>
              <a:rPr lang="en-US" sz="2900" b="1" dirty="0">
                <a:solidFill>
                  <a:srgbClr val="FFFF00"/>
                </a:solidFill>
                <a:latin typeface="Times New Roman"/>
                <a:cs typeface="Times New Roman"/>
              </a:rPr>
              <a:t>holy conduct and godliness</a:t>
            </a:r>
            <a:r>
              <a:rPr lang="en-US" sz="2900" dirty="0">
                <a:solidFill>
                  <a:srgbClr val="FFFFFF"/>
                </a:solidFill>
                <a:latin typeface="Times New Roman"/>
                <a:cs typeface="Times New Roman"/>
              </a:rPr>
              <a:t>, </a:t>
            </a:r>
            <a:r>
              <a:rPr lang="en-US" sz="2900" b="1" baseline="30000" dirty="0">
                <a:solidFill>
                  <a:srgbClr val="FFFFFF"/>
                </a:solidFill>
                <a:latin typeface="Times New Roman"/>
                <a:cs typeface="Times New Roman"/>
              </a:rPr>
              <a:t>12 </a:t>
            </a:r>
            <a:r>
              <a:rPr lang="en-US" sz="2900" dirty="0">
                <a:solidFill>
                  <a:srgbClr val="FFFFFF"/>
                </a:solidFill>
                <a:latin typeface="Times New Roman"/>
                <a:cs typeface="Times New Roman"/>
              </a:rPr>
              <a:t>looking for and hastening the coming of the day of God, because of which the heavens will be dissolved, being on fire, and the elements will melt with fervent heat? </a:t>
            </a:r>
            <a:r>
              <a:rPr lang="en-US" sz="2900" b="1" baseline="30000" dirty="0">
                <a:solidFill>
                  <a:srgbClr val="FFFFFF"/>
                </a:solidFill>
                <a:latin typeface="Times New Roman"/>
                <a:cs typeface="Times New Roman"/>
              </a:rPr>
              <a:t>13 </a:t>
            </a:r>
            <a:r>
              <a:rPr lang="en-US" sz="2900" dirty="0">
                <a:solidFill>
                  <a:srgbClr val="FFFFFF"/>
                </a:solidFill>
                <a:latin typeface="Times New Roman"/>
                <a:cs typeface="Times New Roman"/>
              </a:rPr>
              <a:t>Nevertheless we, according to His promise, look for new heavens and a new earth in which righteousness dwells.  </a:t>
            </a:r>
          </a:p>
        </p:txBody>
      </p:sp>
    </p:spTree>
    <p:extLst>
      <p:ext uri="{BB962C8B-B14F-4D97-AF65-F5344CB8AC3E}">
        <p14:creationId xmlns:p14="http://schemas.microsoft.com/office/powerpoint/2010/main" val="168621006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914400" y="0"/>
            <a:ext cx="7315200" cy="1447800"/>
          </a:xfrm>
        </p:spPr>
        <p:txBody>
          <a:bodyPr>
            <a:noAutofit/>
          </a:bodyPr>
          <a:lstStyle/>
          <a:p>
            <a:pPr algn="ctr">
              <a:lnSpc>
                <a:spcPct val="90000"/>
              </a:lnSpc>
            </a:pPr>
            <a:r>
              <a:rPr lang="en-US" sz="4800" b="1" u="none" dirty="0">
                <a:solidFill>
                  <a:srgbClr val="FFFF00"/>
                </a:solidFill>
                <a:effectLst>
                  <a:outerShdw blurRad="50800" dist="38100" dir="2700000" algn="tl" rotWithShape="0">
                    <a:schemeClr val="tx1">
                      <a:alpha val="43000"/>
                    </a:schemeClr>
                  </a:outerShdw>
                </a:effectLst>
              </a:rPr>
              <a:t>Christians Have a Higher </a:t>
            </a:r>
            <a:r>
              <a:rPr lang="en-US" sz="4800" b="1" u="none" dirty="0" smtClean="0">
                <a:solidFill>
                  <a:srgbClr val="FFFF00"/>
                </a:solidFill>
                <a:effectLst>
                  <a:outerShdw blurRad="50800" dist="38100" dir="2700000" algn="tl" rotWithShape="0">
                    <a:schemeClr val="tx1">
                      <a:alpha val="43000"/>
                    </a:schemeClr>
                  </a:outerShdw>
                </a:effectLst>
              </a:rPr>
              <a:t>Calling </a:t>
            </a:r>
            <a:r>
              <a:rPr lang="en-US" sz="4800" b="1" u="none" dirty="0">
                <a:solidFill>
                  <a:srgbClr val="FFFF00"/>
                </a:solidFill>
                <a:effectLst>
                  <a:outerShdw blurRad="50800" dist="38100" dir="2700000" algn="tl" rotWithShape="0">
                    <a:schemeClr val="tx1">
                      <a:alpha val="43000"/>
                    </a:schemeClr>
                  </a:outerShdw>
                </a:effectLst>
              </a:rPr>
              <a:t>as Examples</a:t>
            </a:r>
          </a:p>
        </p:txBody>
      </p:sp>
      <p:sp>
        <p:nvSpPr>
          <p:cNvPr id="65539" name="Rectangle 3"/>
          <p:cNvSpPr>
            <a:spLocks noGrp="1" noChangeArrowheads="1"/>
          </p:cNvSpPr>
          <p:nvPr>
            <p:ph type="body" idx="1"/>
          </p:nvPr>
        </p:nvSpPr>
        <p:spPr>
          <a:xfrm>
            <a:off x="76200" y="1524000"/>
            <a:ext cx="9067800" cy="5334000"/>
          </a:xfrm>
        </p:spPr>
        <p:txBody>
          <a:bodyPr>
            <a:normAutofit fontScale="85000" lnSpcReduction="20000"/>
          </a:bodyPr>
          <a:lstStyle/>
          <a:p>
            <a:pPr>
              <a:lnSpc>
                <a:spcPct val="110000"/>
              </a:lnSpc>
              <a:spcBef>
                <a:spcPts val="0"/>
              </a:spcBef>
              <a:spcAft>
                <a:spcPts val="600"/>
              </a:spcAft>
              <a:buClr>
                <a:schemeClr val="bg1"/>
              </a:buClr>
            </a:pPr>
            <a:r>
              <a:rPr lang="en-US" sz="3800" b="1" i="1" dirty="0" smtClean="0">
                <a:solidFill>
                  <a:srgbClr val="FFFF66"/>
                </a:solidFill>
                <a:effectLst>
                  <a:outerShdw blurRad="38100" dist="38100" dir="2700000" algn="tl">
                    <a:srgbClr val="000000"/>
                  </a:outerShdw>
                </a:effectLst>
              </a:rPr>
              <a:t>1 Thess</a:t>
            </a:r>
            <a:r>
              <a:rPr lang="en-US" sz="3800" b="1" i="1" dirty="0">
                <a:solidFill>
                  <a:srgbClr val="FFFF66"/>
                </a:solidFill>
                <a:effectLst>
                  <a:outerShdw blurRad="38100" dist="38100" dir="2700000" algn="tl">
                    <a:srgbClr val="000000"/>
                  </a:outerShdw>
                </a:effectLst>
              </a:rPr>
              <a:t>. 5:21-22</a:t>
            </a:r>
            <a:r>
              <a:rPr lang="en-US" sz="3800" dirty="0"/>
              <a:t>  </a:t>
            </a:r>
            <a:r>
              <a:rPr lang="en-US" altLang="ja-JP" sz="3800" dirty="0" smtClean="0">
                <a:solidFill>
                  <a:schemeClr val="bg1"/>
                </a:solidFill>
                <a:effectLst>
                  <a:outerShdw blurRad="38100" dist="38100" dir="2700000" algn="tl">
                    <a:srgbClr val="000000"/>
                  </a:outerShdw>
                </a:effectLst>
                <a:latin typeface="Times New Roman"/>
                <a:cs typeface="Times New Roman"/>
              </a:rPr>
              <a:t>Test</a:t>
            </a:r>
            <a:r>
              <a:rPr lang="en-US" sz="3800" dirty="0" smtClean="0">
                <a:solidFill>
                  <a:schemeClr val="bg1"/>
                </a:solidFill>
                <a:effectLst>
                  <a:outerShdw blurRad="38100" dist="38100" dir="2700000" algn="tl">
                    <a:srgbClr val="000000"/>
                  </a:outerShdw>
                </a:effectLst>
                <a:latin typeface="Times New Roman"/>
                <a:cs typeface="Times New Roman"/>
              </a:rPr>
              <a:t> </a:t>
            </a:r>
            <a:r>
              <a:rPr lang="en-US" sz="3800" dirty="0">
                <a:solidFill>
                  <a:schemeClr val="bg1"/>
                </a:solidFill>
                <a:effectLst>
                  <a:outerShdw blurRad="38100" dist="38100" dir="2700000" algn="tl">
                    <a:srgbClr val="000000"/>
                  </a:outerShdw>
                </a:effectLst>
                <a:latin typeface="Times New Roman"/>
                <a:cs typeface="Times New Roman"/>
              </a:rPr>
              <a:t>all </a:t>
            </a:r>
            <a:r>
              <a:rPr lang="en-US" sz="3800" dirty="0" smtClean="0">
                <a:solidFill>
                  <a:schemeClr val="bg1"/>
                </a:solidFill>
                <a:effectLst>
                  <a:outerShdw blurRad="38100" dist="38100" dir="2700000" algn="tl">
                    <a:srgbClr val="000000"/>
                  </a:outerShdw>
                </a:effectLst>
                <a:latin typeface="Times New Roman"/>
                <a:cs typeface="Times New Roman"/>
              </a:rPr>
              <a:t>things, hold fast the good</a:t>
            </a:r>
            <a:endParaRPr lang="en-US" sz="3800" dirty="0">
              <a:solidFill>
                <a:schemeClr val="bg1"/>
              </a:solidFill>
              <a:latin typeface="Times New Roman"/>
              <a:cs typeface="Times New Roman"/>
            </a:endParaRPr>
          </a:p>
          <a:p>
            <a:pPr>
              <a:lnSpc>
                <a:spcPct val="110000"/>
              </a:lnSpc>
              <a:spcBef>
                <a:spcPts val="0"/>
              </a:spcBef>
              <a:spcAft>
                <a:spcPts val="600"/>
              </a:spcAft>
              <a:buClr>
                <a:schemeClr val="bg1"/>
              </a:buClr>
            </a:pPr>
            <a:r>
              <a:rPr lang="en-US" sz="3800" b="1" i="1" dirty="0">
                <a:solidFill>
                  <a:srgbClr val="FFFF66"/>
                </a:solidFill>
                <a:effectLst>
                  <a:outerShdw blurRad="38100" dist="38100" dir="2700000" algn="tl">
                    <a:srgbClr val="000000"/>
                  </a:outerShdw>
                </a:effectLst>
              </a:rPr>
              <a:t>Col. 3:17</a:t>
            </a:r>
            <a:r>
              <a:rPr lang="en-US" sz="3800" dirty="0"/>
              <a:t>  </a:t>
            </a:r>
            <a:r>
              <a:rPr lang="ja-JP" altLang="en-US" sz="3800" dirty="0" smtClean="0">
                <a:solidFill>
                  <a:srgbClr val="FFFFFF"/>
                </a:solidFill>
                <a:effectLst>
                  <a:outerShdw blurRad="38100" dist="38100" dir="2700000" algn="tl">
                    <a:srgbClr val="000000"/>
                  </a:outerShdw>
                </a:effectLst>
                <a:latin typeface="Arial"/>
              </a:rPr>
              <a:t>“</a:t>
            </a:r>
            <a:r>
              <a:rPr lang="en-US" altLang="ja-JP" sz="3800" dirty="0" smtClean="0">
                <a:solidFill>
                  <a:srgbClr val="FFFFFF"/>
                </a:solidFill>
                <a:effectLst>
                  <a:outerShdw blurRad="38100" dist="38100" dir="2700000" algn="tl">
                    <a:srgbClr val="000000"/>
                  </a:outerShdw>
                </a:effectLst>
              </a:rPr>
              <a:t>D</a:t>
            </a:r>
            <a:r>
              <a:rPr lang="en-US" sz="3800" dirty="0" smtClean="0">
                <a:solidFill>
                  <a:srgbClr val="FFFFFF"/>
                </a:solidFill>
                <a:effectLst>
                  <a:outerShdw blurRad="38100" dist="38100" dir="2700000" algn="tl">
                    <a:srgbClr val="000000"/>
                  </a:outerShdw>
                </a:effectLst>
              </a:rPr>
              <a:t>o </a:t>
            </a:r>
            <a:r>
              <a:rPr lang="en-US" sz="3800" dirty="0">
                <a:solidFill>
                  <a:srgbClr val="FFFFFF"/>
                </a:solidFill>
                <a:effectLst>
                  <a:outerShdw blurRad="38100" dist="38100" dir="2700000" algn="tl">
                    <a:srgbClr val="000000"/>
                  </a:outerShdw>
                </a:effectLst>
              </a:rPr>
              <a:t>all in name of the </a:t>
            </a:r>
            <a:r>
              <a:rPr lang="en-US" sz="3800" dirty="0" smtClean="0">
                <a:solidFill>
                  <a:srgbClr val="FFFFFF"/>
                </a:solidFill>
                <a:effectLst>
                  <a:outerShdw blurRad="38100" dist="38100" dir="2700000" algn="tl">
                    <a:srgbClr val="000000"/>
                  </a:outerShdw>
                </a:effectLst>
              </a:rPr>
              <a:t>Lord Jesus</a:t>
            </a:r>
            <a:r>
              <a:rPr lang="ja-JP" altLang="en-US" sz="3800" dirty="0" smtClean="0">
                <a:solidFill>
                  <a:srgbClr val="FFFFFF"/>
                </a:solidFill>
                <a:effectLst>
                  <a:outerShdw blurRad="38100" dist="38100" dir="2700000" algn="tl">
                    <a:srgbClr val="000000"/>
                  </a:outerShdw>
                </a:effectLst>
                <a:latin typeface="Arial"/>
              </a:rPr>
              <a:t>”</a:t>
            </a:r>
            <a:endParaRPr lang="en-US" sz="3800" dirty="0">
              <a:solidFill>
                <a:srgbClr val="FFFFFF"/>
              </a:solidFill>
              <a:effectLst>
                <a:outerShdw blurRad="38100" dist="38100" dir="2700000" algn="tl">
                  <a:srgbClr val="000000"/>
                </a:outerShdw>
              </a:effectLst>
            </a:endParaRPr>
          </a:p>
          <a:p>
            <a:pPr>
              <a:lnSpc>
                <a:spcPct val="110000"/>
              </a:lnSpc>
              <a:spcBef>
                <a:spcPts val="0"/>
              </a:spcBef>
              <a:spcAft>
                <a:spcPts val="600"/>
              </a:spcAft>
              <a:buClr>
                <a:schemeClr val="bg1"/>
              </a:buClr>
            </a:pPr>
            <a:r>
              <a:rPr lang="en-US" sz="3800" b="1" i="1" dirty="0">
                <a:solidFill>
                  <a:srgbClr val="FFFF66"/>
                </a:solidFill>
                <a:effectLst>
                  <a:outerShdw blurRad="38100" dist="38100" dir="2700000" algn="tl">
                    <a:srgbClr val="000000"/>
                  </a:outerShdw>
                </a:effectLst>
              </a:rPr>
              <a:t>1 Cor. 10:31</a:t>
            </a:r>
            <a:r>
              <a:rPr lang="en-US" sz="3800" dirty="0"/>
              <a:t>  </a:t>
            </a:r>
            <a:r>
              <a:rPr lang="ja-JP" altLang="en-US" sz="3800" dirty="0" smtClean="0">
                <a:solidFill>
                  <a:srgbClr val="FFFFFF"/>
                </a:solidFill>
                <a:effectLst>
                  <a:outerShdw blurRad="38100" dist="38100" dir="2700000" algn="tl">
                    <a:srgbClr val="000000"/>
                  </a:outerShdw>
                </a:effectLst>
                <a:latin typeface="Arial"/>
              </a:rPr>
              <a:t>“</a:t>
            </a:r>
            <a:r>
              <a:rPr lang="en-US" altLang="ja-JP" sz="3800" dirty="0" smtClean="0">
                <a:solidFill>
                  <a:srgbClr val="FFFFFF"/>
                </a:solidFill>
                <a:effectLst>
                  <a:outerShdw blurRad="38100" dist="38100" dir="2700000" algn="tl">
                    <a:srgbClr val="000000"/>
                  </a:outerShdw>
                </a:effectLst>
              </a:rPr>
              <a:t>Do a</a:t>
            </a:r>
            <a:r>
              <a:rPr lang="en-US" sz="3800" dirty="0" smtClean="0">
                <a:solidFill>
                  <a:srgbClr val="FFFFFF"/>
                </a:solidFill>
                <a:effectLst>
                  <a:outerShdw blurRad="38100" dist="38100" dir="2700000" algn="tl">
                    <a:srgbClr val="000000"/>
                  </a:outerShdw>
                </a:effectLst>
              </a:rPr>
              <a:t>ll </a:t>
            </a:r>
            <a:r>
              <a:rPr lang="en-US" sz="3800" dirty="0">
                <a:solidFill>
                  <a:srgbClr val="FFFFFF"/>
                </a:solidFill>
                <a:effectLst>
                  <a:outerShdw blurRad="38100" dist="38100" dir="2700000" algn="tl">
                    <a:srgbClr val="000000"/>
                  </a:outerShdw>
                </a:effectLst>
              </a:rPr>
              <a:t>to the glory of God</a:t>
            </a:r>
            <a:r>
              <a:rPr lang="ja-JP" altLang="en-US" sz="3800" dirty="0">
                <a:solidFill>
                  <a:srgbClr val="FFFFFF"/>
                </a:solidFill>
                <a:effectLst>
                  <a:outerShdw blurRad="38100" dist="38100" dir="2700000" algn="tl">
                    <a:srgbClr val="000000"/>
                  </a:outerShdw>
                </a:effectLst>
                <a:latin typeface="Arial"/>
              </a:rPr>
              <a:t>”</a:t>
            </a:r>
            <a:endParaRPr lang="en-US" sz="3800" dirty="0">
              <a:solidFill>
                <a:srgbClr val="FFFFFF"/>
              </a:solidFill>
              <a:effectLst>
                <a:outerShdw blurRad="38100" dist="38100" dir="2700000" algn="tl">
                  <a:srgbClr val="000000"/>
                </a:outerShdw>
              </a:effectLst>
            </a:endParaRPr>
          </a:p>
          <a:p>
            <a:pPr>
              <a:lnSpc>
                <a:spcPct val="110000"/>
              </a:lnSpc>
              <a:spcBef>
                <a:spcPts val="0"/>
              </a:spcBef>
              <a:spcAft>
                <a:spcPts val="600"/>
              </a:spcAft>
              <a:buClr>
                <a:schemeClr val="bg1"/>
              </a:buClr>
            </a:pPr>
            <a:r>
              <a:rPr lang="en-US" sz="3800" b="1" i="1" dirty="0">
                <a:solidFill>
                  <a:srgbClr val="FFFF66"/>
                </a:solidFill>
                <a:effectLst>
                  <a:outerShdw blurRad="38100" dist="38100" dir="2700000" algn="tl">
                    <a:srgbClr val="000000"/>
                  </a:outerShdw>
                </a:effectLst>
              </a:rPr>
              <a:t>1 Pet. 2:11-</a:t>
            </a:r>
            <a:r>
              <a:rPr lang="en-US" sz="3800" b="1" i="1" dirty="0" smtClean="0">
                <a:solidFill>
                  <a:srgbClr val="FFFF66"/>
                </a:solidFill>
                <a:effectLst>
                  <a:outerShdw blurRad="38100" dist="38100" dir="2700000" algn="tl">
                    <a:srgbClr val="000000"/>
                  </a:outerShdw>
                </a:effectLst>
              </a:rPr>
              <a:t>12</a:t>
            </a:r>
            <a:r>
              <a:rPr lang="en-US" sz="3800" b="1" i="1" dirty="0" smtClean="0">
                <a:solidFill>
                  <a:srgbClr val="FFFF66"/>
                </a:solidFill>
              </a:rPr>
              <a:t>  </a:t>
            </a:r>
            <a:r>
              <a:rPr lang="en-US" sz="3800" dirty="0" smtClean="0">
                <a:solidFill>
                  <a:srgbClr val="FFFFFF"/>
                </a:solidFill>
                <a:effectLst>
                  <a:outerShdw blurRad="38100" dist="38100" dir="2700000" algn="tl">
                    <a:srgbClr val="000000"/>
                  </a:outerShdw>
                </a:effectLst>
              </a:rPr>
              <a:t>Cause others</a:t>
            </a:r>
            <a:r>
              <a:rPr lang="en-US" sz="3800" dirty="0" smtClean="0">
                <a:solidFill>
                  <a:srgbClr val="FFFFFF"/>
                </a:solidFill>
                <a:effectLst>
                  <a:outerShdw blurRad="38100" dist="38100" dir="2700000" algn="tl">
                    <a:srgbClr val="000000"/>
                  </a:outerShdw>
                </a:effectLst>
              </a:rPr>
              <a:t> </a:t>
            </a:r>
            <a:r>
              <a:rPr lang="en-US" sz="3800" dirty="0">
                <a:solidFill>
                  <a:srgbClr val="FFFFFF"/>
                </a:solidFill>
                <a:effectLst>
                  <a:outerShdw blurRad="38100" dist="38100" dir="2700000" algn="tl">
                    <a:srgbClr val="000000"/>
                  </a:outerShdw>
                </a:effectLst>
              </a:rPr>
              <a:t>to glorify God</a:t>
            </a:r>
            <a:endParaRPr lang="en-US" sz="3800" dirty="0">
              <a:solidFill>
                <a:srgbClr val="FFFFFF"/>
              </a:solidFill>
            </a:endParaRPr>
          </a:p>
          <a:p>
            <a:pPr>
              <a:lnSpc>
                <a:spcPct val="110000"/>
              </a:lnSpc>
              <a:spcBef>
                <a:spcPts val="0"/>
              </a:spcBef>
              <a:spcAft>
                <a:spcPts val="600"/>
              </a:spcAft>
              <a:buClr>
                <a:schemeClr val="bg1"/>
              </a:buClr>
            </a:pPr>
            <a:r>
              <a:rPr lang="en-US" sz="3800" b="1" i="1" dirty="0" err="1">
                <a:solidFill>
                  <a:srgbClr val="FFFF66"/>
                </a:solidFill>
                <a:effectLst>
                  <a:outerShdw blurRad="38100" dist="38100" dir="2700000" algn="tl">
                    <a:srgbClr val="000000"/>
                  </a:outerShdw>
                </a:effectLst>
              </a:rPr>
              <a:t>Lk</a:t>
            </a:r>
            <a:r>
              <a:rPr lang="en-US" sz="3800" b="1" i="1" dirty="0">
                <a:solidFill>
                  <a:srgbClr val="FFFF66"/>
                </a:solidFill>
                <a:effectLst>
                  <a:outerShdw blurRad="38100" dist="38100" dir="2700000" algn="tl">
                    <a:srgbClr val="000000"/>
                  </a:outerShdw>
                </a:effectLst>
              </a:rPr>
              <a:t>.</a:t>
            </a:r>
            <a:r>
              <a:rPr lang="en-US" sz="3300" b="1" i="1" dirty="0">
                <a:solidFill>
                  <a:srgbClr val="FFFF66"/>
                </a:solidFill>
                <a:effectLst>
                  <a:outerShdw blurRad="38100" dist="38100" dir="2700000" algn="tl">
                    <a:srgbClr val="000000"/>
                  </a:outerShdw>
                </a:effectLst>
              </a:rPr>
              <a:t> </a:t>
            </a:r>
            <a:r>
              <a:rPr lang="en-US" sz="3800" b="1" i="1" dirty="0">
                <a:solidFill>
                  <a:srgbClr val="FFFF66"/>
                </a:solidFill>
                <a:effectLst>
                  <a:outerShdw blurRad="38100" dist="38100" dir="2700000" algn="tl">
                    <a:srgbClr val="000000"/>
                  </a:outerShdw>
                </a:effectLst>
              </a:rPr>
              <a:t>17:1-2</a:t>
            </a:r>
            <a:r>
              <a:rPr lang="en-US" sz="2800" b="1" i="1" dirty="0">
                <a:solidFill>
                  <a:srgbClr val="FFFF66"/>
                </a:solidFill>
              </a:rPr>
              <a:t> </a:t>
            </a:r>
            <a:r>
              <a:rPr lang="en-US" sz="3800" b="1" i="1" dirty="0">
                <a:solidFill>
                  <a:srgbClr val="FFFF66"/>
                </a:solidFill>
              </a:rPr>
              <a:t> </a:t>
            </a:r>
            <a:r>
              <a:rPr lang="en-US" sz="3800" dirty="0" smtClean="0">
                <a:solidFill>
                  <a:srgbClr val="FFFFFF"/>
                </a:solidFill>
                <a:effectLst>
                  <a:outerShdw blurRad="38100" dist="38100" dir="2700000" algn="tl">
                    <a:srgbClr val="000000"/>
                  </a:outerShdw>
                </a:effectLst>
              </a:rPr>
              <a:t>Not </a:t>
            </a:r>
            <a:r>
              <a:rPr lang="en-US" sz="3800" dirty="0">
                <a:solidFill>
                  <a:srgbClr val="FFFFFF"/>
                </a:solidFill>
                <a:effectLst>
                  <a:outerShdw blurRad="38100" dist="38100" dir="2700000" algn="tl">
                    <a:srgbClr val="000000"/>
                  </a:outerShdw>
                </a:effectLst>
              </a:rPr>
              <a:t>to </a:t>
            </a:r>
            <a:r>
              <a:rPr lang="en-US" sz="3800" dirty="0" smtClean="0">
                <a:solidFill>
                  <a:srgbClr val="FFFFFF"/>
                </a:solidFill>
                <a:effectLst>
                  <a:outerShdw blurRad="38100" dist="38100" dir="2700000" algn="tl">
                    <a:srgbClr val="000000"/>
                  </a:outerShdw>
                </a:effectLst>
              </a:rPr>
              <a:t>cause offense (“</a:t>
            </a:r>
            <a:r>
              <a:rPr lang="en-US" sz="3800" dirty="0" err="1" smtClean="0">
                <a:solidFill>
                  <a:srgbClr val="FFFFFF"/>
                </a:solidFill>
                <a:effectLst>
                  <a:outerShdw blurRad="38100" dist="38100" dir="2700000" algn="tl">
                    <a:srgbClr val="000000"/>
                  </a:outerShdw>
                </a:effectLst>
              </a:rPr>
              <a:t>stumblingblock</a:t>
            </a:r>
            <a:r>
              <a:rPr lang="en-US" sz="3800" dirty="0" smtClean="0">
                <a:solidFill>
                  <a:srgbClr val="FFFFFF"/>
                </a:solidFill>
                <a:effectLst>
                  <a:outerShdw blurRad="38100" dist="38100" dir="2700000" algn="tl">
                    <a:srgbClr val="000000"/>
                  </a:outerShdw>
                </a:effectLst>
              </a:rPr>
              <a:t>”)</a:t>
            </a:r>
            <a:endParaRPr lang="en-US" sz="3800" dirty="0">
              <a:solidFill>
                <a:srgbClr val="FFFFFF"/>
              </a:solidFill>
            </a:endParaRPr>
          </a:p>
          <a:p>
            <a:pPr>
              <a:lnSpc>
                <a:spcPct val="110000"/>
              </a:lnSpc>
              <a:spcBef>
                <a:spcPts val="0"/>
              </a:spcBef>
              <a:spcAft>
                <a:spcPts val="600"/>
              </a:spcAft>
              <a:buClr>
                <a:schemeClr val="bg1"/>
              </a:buClr>
            </a:pPr>
            <a:r>
              <a:rPr lang="en-US" sz="3800" b="1" i="1" dirty="0">
                <a:solidFill>
                  <a:srgbClr val="FFFF66"/>
                </a:solidFill>
                <a:effectLst>
                  <a:outerShdw blurRad="38100" dist="38100" dir="2700000" algn="tl">
                    <a:srgbClr val="000000"/>
                  </a:outerShdw>
                </a:effectLst>
              </a:rPr>
              <a:t>1 Cor. 10:</a:t>
            </a:r>
            <a:r>
              <a:rPr lang="en-US" sz="3800" b="1" i="1" dirty="0" smtClean="0">
                <a:solidFill>
                  <a:srgbClr val="FFFF66"/>
                </a:solidFill>
                <a:effectLst>
                  <a:outerShdw blurRad="38100" dist="38100" dir="2700000" algn="tl">
                    <a:srgbClr val="000000"/>
                  </a:outerShdw>
                </a:effectLst>
              </a:rPr>
              <a:t>32-33</a:t>
            </a:r>
            <a:r>
              <a:rPr lang="en-US" sz="3800" b="1" i="1" dirty="0" smtClean="0">
                <a:solidFill>
                  <a:srgbClr val="FFFF66"/>
                </a:solidFill>
              </a:rPr>
              <a:t>  </a:t>
            </a:r>
            <a:r>
              <a:rPr lang="en-US" sz="3800" dirty="0" smtClean="0">
                <a:solidFill>
                  <a:srgbClr val="FFFFFF"/>
                </a:solidFill>
                <a:effectLst>
                  <a:outerShdw blurRad="38100" dist="38100" dir="2700000" algn="tl">
                    <a:srgbClr val="000000"/>
                  </a:outerShdw>
                </a:effectLst>
              </a:rPr>
              <a:t>Cause n</a:t>
            </a:r>
            <a:r>
              <a:rPr lang="en-US" sz="3800" dirty="0" smtClean="0">
                <a:solidFill>
                  <a:srgbClr val="FFFFFF"/>
                </a:solidFill>
                <a:effectLst>
                  <a:outerShdw blurRad="38100" dist="38100" dir="2700000" algn="tl">
                    <a:srgbClr val="000000"/>
                  </a:outerShdw>
                </a:effectLst>
              </a:rPr>
              <a:t>o </a:t>
            </a:r>
            <a:r>
              <a:rPr lang="en-US" sz="3800" dirty="0">
                <a:solidFill>
                  <a:srgbClr val="FFFFFF"/>
                </a:solidFill>
                <a:effectLst>
                  <a:outerShdw blurRad="38100" dist="38100" dir="2700000" algn="tl">
                    <a:srgbClr val="000000"/>
                  </a:outerShdw>
                </a:effectLst>
              </a:rPr>
              <a:t>offense, but profit</a:t>
            </a:r>
            <a:endParaRPr lang="en-US" sz="3800" dirty="0">
              <a:solidFill>
                <a:srgbClr val="FFFFFF"/>
              </a:solidFill>
            </a:endParaRPr>
          </a:p>
          <a:p>
            <a:pPr>
              <a:lnSpc>
                <a:spcPct val="110000"/>
              </a:lnSpc>
              <a:spcBef>
                <a:spcPts val="0"/>
              </a:spcBef>
              <a:spcAft>
                <a:spcPts val="600"/>
              </a:spcAft>
              <a:buClr>
                <a:schemeClr val="bg1"/>
              </a:buClr>
            </a:pPr>
            <a:r>
              <a:rPr lang="en-US" sz="3800" b="1" i="1" dirty="0">
                <a:solidFill>
                  <a:srgbClr val="FFFF66"/>
                </a:solidFill>
                <a:effectLst>
                  <a:outerShdw blurRad="38100" dist="38100" dir="2700000" algn="tl">
                    <a:srgbClr val="000000"/>
                  </a:outerShdw>
                </a:effectLst>
              </a:rPr>
              <a:t>1 Pet. 3:15-</a:t>
            </a:r>
            <a:r>
              <a:rPr lang="en-US" sz="3800" b="1" i="1" dirty="0" smtClean="0">
                <a:solidFill>
                  <a:srgbClr val="FFFF66"/>
                </a:solidFill>
                <a:effectLst>
                  <a:outerShdw blurRad="38100" dist="38100" dir="2700000" algn="tl">
                    <a:srgbClr val="000000"/>
                  </a:outerShdw>
                </a:effectLst>
              </a:rPr>
              <a:t>16</a:t>
            </a:r>
            <a:r>
              <a:rPr lang="en-US" sz="3800" b="1" i="1" dirty="0" smtClean="0">
                <a:solidFill>
                  <a:srgbClr val="FFFF66"/>
                </a:solidFill>
              </a:rPr>
              <a:t>  </a:t>
            </a:r>
            <a:r>
              <a:rPr lang="en-US" sz="3800" dirty="0">
                <a:solidFill>
                  <a:srgbClr val="FFFFFF"/>
                </a:solidFill>
                <a:effectLst>
                  <a:outerShdw blurRad="38100" dist="38100" dir="2700000" algn="tl">
                    <a:srgbClr val="000000"/>
                  </a:outerShdw>
                </a:effectLst>
              </a:rPr>
              <a:t>C</a:t>
            </a:r>
            <a:r>
              <a:rPr lang="en-US" sz="3800" dirty="0" smtClean="0">
                <a:solidFill>
                  <a:srgbClr val="FFFFFF"/>
                </a:solidFill>
                <a:effectLst>
                  <a:outerShdw blurRad="38100" dist="38100" dir="2700000" algn="tl">
                    <a:srgbClr val="000000"/>
                  </a:outerShdw>
                </a:effectLst>
              </a:rPr>
              <a:t>onduct bringing shame to defamer</a:t>
            </a:r>
            <a:endParaRPr lang="en-US" sz="3800" dirty="0">
              <a:solidFill>
                <a:srgbClr val="FFFFFF"/>
              </a:solidFill>
            </a:endParaRPr>
          </a:p>
          <a:p>
            <a:pPr>
              <a:lnSpc>
                <a:spcPct val="110000"/>
              </a:lnSpc>
              <a:spcBef>
                <a:spcPts val="0"/>
              </a:spcBef>
              <a:spcAft>
                <a:spcPts val="600"/>
              </a:spcAft>
              <a:buClr>
                <a:schemeClr val="bg1"/>
              </a:buClr>
            </a:pPr>
            <a:r>
              <a:rPr lang="en-US" sz="3800" b="1" i="1" dirty="0">
                <a:solidFill>
                  <a:srgbClr val="FFFF66"/>
                </a:solidFill>
                <a:effectLst>
                  <a:outerShdw blurRad="38100" dist="38100" dir="2700000" algn="tl">
                    <a:srgbClr val="000000"/>
                  </a:outerShdw>
                </a:effectLst>
              </a:rPr>
              <a:t>Matt. 5:13-16</a:t>
            </a:r>
            <a:r>
              <a:rPr lang="en-US" sz="3800" b="1" i="1" dirty="0">
                <a:solidFill>
                  <a:srgbClr val="FFFF66"/>
                </a:solidFill>
              </a:rPr>
              <a:t>  </a:t>
            </a:r>
            <a:r>
              <a:rPr lang="ja-JP" altLang="en-US" sz="3800" dirty="0" smtClean="0">
                <a:solidFill>
                  <a:srgbClr val="FFFFFF"/>
                </a:solidFill>
                <a:effectLst>
                  <a:outerShdw blurRad="38100" dist="38100" dir="2700000" algn="tl">
                    <a:srgbClr val="000000"/>
                  </a:outerShdw>
                </a:effectLst>
                <a:latin typeface="Arial"/>
              </a:rPr>
              <a:t>“</a:t>
            </a:r>
            <a:r>
              <a:rPr lang="en-US" altLang="ja-JP" sz="3800" dirty="0" smtClean="0">
                <a:solidFill>
                  <a:srgbClr val="FFFFFF"/>
                </a:solidFill>
                <a:effectLst>
                  <a:outerShdw blurRad="38100" dist="38100" dir="2700000" algn="tl">
                    <a:srgbClr val="000000"/>
                  </a:outerShdw>
                </a:effectLst>
              </a:rPr>
              <a:t>L</a:t>
            </a:r>
            <a:r>
              <a:rPr lang="en-US" sz="3800" dirty="0" smtClean="0">
                <a:solidFill>
                  <a:srgbClr val="FFFFFF"/>
                </a:solidFill>
                <a:effectLst>
                  <a:outerShdw blurRad="38100" dist="38100" dir="2700000" algn="tl">
                    <a:srgbClr val="000000"/>
                  </a:outerShdw>
                </a:effectLst>
              </a:rPr>
              <a:t>et </a:t>
            </a:r>
            <a:r>
              <a:rPr lang="en-US" sz="3800" dirty="0">
                <a:solidFill>
                  <a:srgbClr val="FFFFFF"/>
                </a:solidFill>
                <a:effectLst>
                  <a:outerShdw blurRad="38100" dist="38100" dir="2700000" algn="tl">
                    <a:srgbClr val="000000"/>
                  </a:outerShdw>
                </a:effectLst>
              </a:rPr>
              <a:t>your light so </a:t>
            </a:r>
            <a:r>
              <a:rPr lang="en-US" sz="3800" dirty="0" smtClean="0">
                <a:solidFill>
                  <a:srgbClr val="FFFFFF"/>
                </a:solidFill>
                <a:effectLst>
                  <a:outerShdw blurRad="38100" dist="38100" dir="2700000" algn="tl">
                    <a:srgbClr val="000000"/>
                  </a:outerShdw>
                </a:effectLst>
              </a:rPr>
              <a:t>shine…</a:t>
            </a:r>
            <a:r>
              <a:rPr lang="ja-JP" altLang="en-US" sz="3800" dirty="0" smtClean="0">
                <a:solidFill>
                  <a:srgbClr val="FFFFFF"/>
                </a:solidFill>
                <a:effectLst>
                  <a:outerShdw blurRad="38100" dist="38100" dir="2700000" algn="tl">
                    <a:srgbClr val="000000"/>
                  </a:outerShdw>
                </a:effectLst>
                <a:latin typeface="Arial"/>
              </a:rPr>
              <a:t>”</a:t>
            </a:r>
            <a:endParaRPr lang="en-US" sz="3800" dirty="0">
              <a:solidFill>
                <a:srgbClr val="FFFFFF"/>
              </a:solidFill>
            </a:endParaRPr>
          </a:p>
          <a:p>
            <a:pPr>
              <a:lnSpc>
                <a:spcPct val="110000"/>
              </a:lnSpc>
              <a:spcBef>
                <a:spcPts val="0"/>
              </a:spcBef>
              <a:spcAft>
                <a:spcPts val="600"/>
              </a:spcAft>
              <a:buClr>
                <a:schemeClr val="bg1"/>
              </a:buClr>
            </a:pPr>
            <a:r>
              <a:rPr lang="en-US" sz="3800" b="1" i="1" dirty="0">
                <a:solidFill>
                  <a:srgbClr val="FFFF66"/>
                </a:solidFill>
                <a:effectLst>
                  <a:outerShdw blurRad="38100" dist="38100" dir="2700000" algn="tl">
                    <a:srgbClr val="000000"/>
                  </a:outerShdw>
                </a:effectLst>
              </a:rPr>
              <a:t>Eph. 5:11</a:t>
            </a:r>
            <a:r>
              <a:rPr lang="en-US" sz="3800" b="1" i="1" dirty="0">
                <a:solidFill>
                  <a:srgbClr val="FFFF66"/>
                </a:solidFill>
              </a:rPr>
              <a:t>  </a:t>
            </a:r>
            <a:r>
              <a:rPr lang="en-US" sz="3800" dirty="0" smtClean="0">
                <a:solidFill>
                  <a:srgbClr val="FFFFFF"/>
                </a:solidFill>
                <a:effectLst>
                  <a:outerShdw blurRad="38100" dist="38100" dir="2700000" algn="tl">
                    <a:srgbClr val="000000"/>
                  </a:outerShdw>
                </a:effectLst>
              </a:rPr>
              <a:t>No </a:t>
            </a:r>
            <a:r>
              <a:rPr lang="en-US" sz="3800" dirty="0">
                <a:solidFill>
                  <a:srgbClr val="FFFFFF"/>
                </a:solidFill>
                <a:effectLst>
                  <a:outerShdw blurRad="38100" dist="38100" dir="2700000" algn="tl">
                    <a:srgbClr val="000000"/>
                  </a:outerShdw>
                </a:effectLst>
              </a:rPr>
              <a:t>fellowship with darkness, </a:t>
            </a:r>
            <a:r>
              <a:rPr lang="ja-JP" altLang="en-US" sz="3800" dirty="0">
                <a:solidFill>
                  <a:srgbClr val="FFFFFF"/>
                </a:solidFill>
                <a:effectLst>
                  <a:outerShdw blurRad="38100" dist="38100" dir="2700000" algn="tl">
                    <a:srgbClr val="000000"/>
                  </a:outerShdw>
                </a:effectLst>
                <a:latin typeface="Arial"/>
              </a:rPr>
              <a:t>“</a:t>
            </a:r>
            <a:r>
              <a:rPr lang="en-US" sz="3800" dirty="0">
                <a:solidFill>
                  <a:srgbClr val="FFFFFF"/>
                </a:solidFill>
                <a:effectLst>
                  <a:outerShdw blurRad="38100" dist="38100" dir="2700000" algn="tl">
                    <a:srgbClr val="000000"/>
                  </a:outerShdw>
                </a:effectLst>
              </a:rPr>
              <a:t>but rather even reprove them</a:t>
            </a:r>
            <a:r>
              <a:rPr lang="ja-JP" altLang="en-US" sz="3800" dirty="0" smtClean="0">
                <a:solidFill>
                  <a:srgbClr val="FFFFFF"/>
                </a:solidFill>
                <a:effectLst>
                  <a:outerShdw blurRad="38100" dist="38100" dir="2700000" algn="tl">
                    <a:srgbClr val="000000"/>
                  </a:outerShdw>
                </a:effectLst>
                <a:latin typeface="Arial"/>
              </a:rPr>
              <a:t>”</a:t>
            </a:r>
            <a:endParaRPr lang="en-US" sz="3800" dirty="0">
              <a:solidFill>
                <a:srgbClr val="FFFFFF"/>
              </a:solidFill>
            </a:endParaRPr>
          </a:p>
        </p:txBody>
      </p:sp>
    </p:spTree>
    <p:extLst>
      <p:ext uri="{BB962C8B-B14F-4D97-AF65-F5344CB8AC3E}">
        <p14:creationId xmlns:p14="http://schemas.microsoft.com/office/powerpoint/2010/main" val="34164139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p:cTn id="7" dur="500" fill="hold"/>
                                        <p:tgtEl>
                                          <p:spTgt spid="6553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6553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p:cTn id="13" dur="500" fill="hold"/>
                                        <p:tgtEl>
                                          <p:spTgt spid="65539">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65539">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p:cTn id="19" dur="500" fill="hold"/>
                                        <p:tgtEl>
                                          <p:spTgt spid="65539">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65539">
                                            <p:txEl>
                                              <p:pRg st="2" end="2"/>
                                            </p:txEl>
                                          </p:spTgt>
                                        </p:tgtEl>
                                        <p:attrNameLst>
                                          <p:attrName>ppt_h</p:attrName>
                                        </p:attrNameLst>
                                      </p:cBhvr>
                                      <p:tavLst>
                                        <p:tav tm="0">
                                          <p:val>
                                            <p:strVal val="2/3*#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p:cTn id="25" dur="500" fill="hold"/>
                                        <p:tgtEl>
                                          <p:spTgt spid="65539">
                                            <p:txEl>
                                              <p:pRg st="3" end="3"/>
                                            </p:txEl>
                                          </p:spTgt>
                                        </p:tgtEl>
                                        <p:attrNameLst>
                                          <p:attrName>ppt_w</p:attrName>
                                        </p:attrNameLst>
                                      </p:cBhvr>
                                      <p:tavLst>
                                        <p:tav tm="0">
                                          <p:val>
                                            <p:strVal val="2/3*#ppt_w"/>
                                          </p:val>
                                        </p:tav>
                                        <p:tav tm="100000">
                                          <p:val>
                                            <p:strVal val="#ppt_w"/>
                                          </p:val>
                                        </p:tav>
                                      </p:tavLst>
                                    </p:anim>
                                    <p:anim calcmode="lin" valueType="num">
                                      <p:cBhvr>
                                        <p:cTn id="26" dur="500" fill="hold"/>
                                        <p:tgtEl>
                                          <p:spTgt spid="65539">
                                            <p:txEl>
                                              <p:pRg st="3" end="3"/>
                                            </p:txEl>
                                          </p:spTgt>
                                        </p:tgtEl>
                                        <p:attrNameLst>
                                          <p:attrName>ppt_h</p:attrName>
                                        </p:attrNameLst>
                                      </p:cBhvr>
                                      <p:tavLst>
                                        <p:tav tm="0">
                                          <p:val>
                                            <p:strVal val="2/3*#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272" fill="hold" grpId="0" nodeType="clickEffect">
                                  <p:stCondLst>
                                    <p:cond delay="0"/>
                                  </p:stCondLst>
                                  <p:childTnLst>
                                    <p:set>
                                      <p:cBhvr>
                                        <p:cTn id="30" dur="1" fill="hold">
                                          <p:stCondLst>
                                            <p:cond delay="0"/>
                                          </p:stCondLst>
                                        </p:cTn>
                                        <p:tgtEl>
                                          <p:spTgt spid="65539">
                                            <p:txEl>
                                              <p:pRg st="4" end="4"/>
                                            </p:txEl>
                                          </p:spTgt>
                                        </p:tgtEl>
                                        <p:attrNameLst>
                                          <p:attrName>style.visibility</p:attrName>
                                        </p:attrNameLst>
                                      </p:cBhvr>
                                      <p:to>
                                        <p:strVal val="visible"/>
                                      </p:to>
                                    </p:set>
                                    <p:anim calcmode="lin" valueType="num">
                                      <p:cBhvr>
                                        <p:cTn id="31" dur="500" fill="hold"/>
                                        <p:tgtEl>
                                          <p:spTgt spid="65539">
                                            <p:txEl>
                                              <p:pRg st="4" end="4"/>
                                            </p:txEl>
                                          </p:spTgt>
                                        </p:tgtEl>
                                        <p:attrNameLst>
                                          <p:attrName>ppt_w</p:attrName>
                                        </p:attrNameLst>
                                      </p:cBhvr>
                                      <p:tavLst>
                                        <p:tav tm="0">
                                          <p:val>
                                            <p:strVal val="2/3*#ppt_w"/>
                                          </p:val>
                                        </p:tav>
                                        <p:tav tm="100000">
                                          <p:val>
                                            <p:strVal val="#ppt_w"/>
                                          </p:val>
                                        </p:tav>
                                      </p:tavLst>
                                    </p:anim>
                                    <p:anim calcmode="lin" valueType="num">
                                      <p:cBhvr>
                                        <p:cTn id="32" dur="500" fill="hold"/>
                                        <p:tgtEl>
                                          <p:spTgt spid="65539">
                                            <p:txEl>
                                              <p:pRg st="4" end="4"/>
                                            </p:txEl>
                                          </p:spTgt>
                                        </p:tgtEl>
                                        <p:attrNameLst>
                                          <p:attrName>ppt_h</p:attrName>
                                        </p:attrNameLst>
                                      </p:cBhvr>
                                      <p:tavLst>
                                        <p:tav tm="0">
                                          <p:val>
                                            <p:strVal val="2/3*#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272" fill="hold" grpId="0" nodeType="clickEffect">
                                  <p:stCondLst>
                                    <p:cond delay="0"/>
                                  </p:stCondLst>
                                  <p:childTnLst>
                                    <p:set>
                                      <p:cBhvr>
                                        <p:cTn id="36" dur="1" fill="hold">
                                          <p:stCondLst>
                                            <p:cond delay="0"/>
                                          </p:stCondLst>
                                        </p:cTn>
                                        <p:tgtEl>
                                          <p:spTgt spid="65539">
                                            <p:txEl>
                                              <p:pRg st="5" end="5"/>
                                            </p:txEl>
                                          </p:spTgt>
                                        </p:tgtEl>
                                        <p:attrNameLst>
                                          <p:attrName>style.visibility</p:attrName>
                                        </p:attrNameLst>
                                      </p:cBhvr>
                                      <p:to>
                                        <p:strVal val="visible"/>
                                      </p:to>
                                    </p:set>
                                    <p:anim calcmode="lin" valueType="num">
                                      <p:cBhvr>
                                        <p:cTn id="37" dur="500" fill="hold"/>
                                        <p:tgtEl>
                                          <p:spTgt spid="65539">
                                            <p:txEl>
                                              <p:pRg st="5" end="5"/>
                                            </p:txEl>
                                          </p:spTgt>
                                        </p:tgtEl>
                                        <p:attrNameLst>
                                          <p:attrName>ppt_w</p:attrName>
                                        </p:attrNameLst>
                                      </p:cBhvr>
                                      <p:tavLst>
                                        <p:tav tm="0">
                                          <p:val>
                                            <p:strVal val="2/3*#ppt_w"/>
                                          </p:val>
                                        </p:tav>
                                        <p:tav tm="100000">
                                          <p:val>
                                            <p:strVal val="#ppt_w"/>
                                          </p:val>
                                        </p:tav>
                                      </p:tavLst>
                                    </p:anim>
                                    <p:anim calcmode="lin" valueType="num">
                                      <p:cBhvr>
                                        <p:cTn id="38" dur="500" fill="hold"/>
                                        <p:tgtEl>
                                          <p:spTgt spid="65539">
                                            <p:txEl>
                                              <p:pRg st="5" end="5"/>
                                            </p:txEl>
                                          </p:spTgt>
                                        </p:tgtEl>
                                        <p:attrNameLst>
                                          <p:attrName>ppt_h</p:attrName>
                                        </p:attrNameLst>
                                      </p:cBhvr>
                                      <p:tavLst>
                                        <p:tav tm="0">
                                          <p:val>
                                            <p:strVal val="2/3*#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272" fill="hold" grpId="0" nodeType="clickEffect">
                                  <p:stCondLst>
                                    <p:cond delay="0"/>
                                  </p:stCondLst>
                                  <p:childTnLst>
                                    <p:set>
                                      <p:cBhvr>
                                        <p:cTn id="42" dur="1" fill="hold">
                                          <p:stCondLst>
                                            <p:cond delay="0"/>
                                          </p:stCondLst>
                                        </p:cTn>
                                        <p:tgtEl>
                                          <p:spTgt spid="65539">
                                            <p:txEl>
                                              <p:pRg st="6" end="6"/>
                                            </p:txEl>
                                          </p:spTgt>
                                        </p:tgtEl>
                                        <p:attrNameLst>
                                          <p:attrName>style.visibility</p:attrName>
                                        </p:attrNameLst>
                                      </p:cBhvr>
                                      <p:to>
                                        <p:strVal val="visible"/>
                                      </p:to>
                                    </p:set>
                                    <p:anim calcmode="lin" valueType="num">
                                      <p:cBhvr>
                                        <p:cTn id="43" dur="500" fill="hold"/>
                                        <p:tgtEl>
                                          <p:spTgt spid="65539">
                                            <p:txEl>
                                              <p:pRg st="6" end="6"/>
                                            </p:txEl>
                                          </p:spTgt>
                                        </p:tgtEl>
                                        <p:attrNameLst>
                                          <p:attrName>ppt_w</p:attrName>
                                        </p:attrNameLst>
                                      </p:cBhvr>
                                      <p:tavLst>
                                        <p:tav tm="0">
                                          <p:val>
                                            <p:strVal val="2/3*#ppt_w"/>
                                          </p:val>
                                        </p:tav>
                                        <p:tav tm="100000">
                                          <p:val>
                                            <p:strVal val="#ppt_w"/>
                                          </p:val>
                                        </p:tav>
                                      </p:tavLst>
                                    </p:anim>
                                    <p:anim calcmode="lin" valueType="num">
                                      <p:cBhvr>
                                        <p:cTn id="44" dur="500" fill="hold"/>
                                        <p:tgtEl>
                                          <p:spTgt spid="65539">
                                            <p:txEl>
                                              <p:pRg st="6" end="6"/>
                                            </p:txEl>
                                          </p:spTgt>
                                        </p:tgtEl>
                                        <p:attrNameLst>
                                          <p:attrName>ppt_h</p:attrName>
                                        </p:attrNameLst>
                                      </p:cBhvr>
                                      <p:tavLst>
                                        <p:tav tm="0">
                                          <p:val>
                                            <p:strVal val="2/3*#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272" fill="hold" grpId="0" nodeType="clickEffect">
                                  <p:stCondLst>
                                    <p:cond delay="0"/>
                                  </p:stCondLst>
                                  <p:childTnLst>
                                    <p:set>
                                      <p:cBhvr>
                                        <p:cTn id="48" dur="1" fill="hold">
                                          <p:stCondLst>
                                            <p:cond delay="0"/>
                                          </p:stCondLst>
                                        </p:cTn>
                                        <p:tgtEl>
                                          <p:spTgt spid="65539">
                                            <p:txEl>
                                              <p:pRg st="7" end="7"/>
                                            </p:txEl>
                                          </p:spTgt>
                                        </p:tgtEl>
                                        <p:attrNameLst>
                                          <p:attrName>style.visibility</p:attrName>
                                        </p:attrNameLst>
                                      </p:cBhvr>
                                      <p:to>
                                        <p:strVal val="visible"/>
                                      </p:to>
                                    </p:set>
                                    <p:anim calcmode="lin" valueType="num">
                                      <p:cBhvr>
                                        <p:cTn id="49" dur="500" fill="hold"/>
                                        <p:tgtEl>
                                          <p:spTgt spid="65539">
                                            <p:txEl>
                                              <p:pRg st="7" end="7"/>
                                            </p:txEl>
                                          </p:spTgt>
                                        </p:tgtEl>
                                        <p:attrNameLst>
                                          <p:attrName>ppt_w</p:attrName>
                                        </p:attrNameLst>
                                      </p:cBhvr>
                                      <p:tavLst>
                                        <p:tav tm="0">
                                          <p:val>
                                            <p:strVal val="2/3*#ppt_w"/>
                                          </p:val>
                                        </p:tav>
                                        <p:tav tm="100000">
                                          <p:val>
                                            <p:strVal val="#ppt_w"/>
                                          </p:val>
                                        </p:tav>
                                      </p:tavLst>
                                    </p:anim>
                                    <p:anim calcmode="lin" valueType="num">
                                      <p:cBhvr>
                                        <p:cTn id="50" dur="500" fill="hold"/>
                                        <p:tgtEl>
                                          <p:spTgt spid="65539">
                                            <p:txEl>
                                              <p:pRg st="7" end="7"/>
                                            </p:txEl>
                                          </p:spTgt>
                                        </p:tgtEl>
                                        <p:attrNameLst>
                                          <p:attrName>ppt_h</p:attrName>
                                        </p:attrNameLst>
                                      </p:cBhvr>
                                      <p:tavLst>
                                        <p:tav tm="0">
                                          <p:val>
                                            <p:strVal val="2/3*#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272" fill="hold" grpId="0" nodeType="clickEffect">
                                  <p:stCondLst>
                                    <p:cond delay="0"/>
                                  </p:stCondLst>
                                  <p:childTnLst>
                                    <p:set>
                                      <p:cBhvr>
                                        <p:cTn id="54" dur="1" fill="hold">
                                          <p:stCondLst>
                                            <p:cond delay="0"/>
                                          </p:stCondLst>
                                        </p:cTn>
                                        <p:tgtEl>
                                          <p:spTgt spid="65539">
                                            <p:txEl>
                                              <p:pRg st="8" end="8"/>
                                            </p:txEl>
                                          </p:spTgt>
                                        </p:tgtEl>
                                        <p:attrNameLst>
                                          <p:attrName>style.visibility</p:attrName>
                                        </p:attrNameLst>
                                      </p:cBhvr>
                                      <p:to>
                                        <p:strVal val="visible"/>
                                      </p:to>
                                    </p:set>
                                    <p:anim calcmode="lin" valueType="num">
                                      <p:cBhvr>
                                        <p:cTn id="55" dur="500" fill="hold"/>
                                        <p:tgtEl>
                                          <p:spTgt spid="65539">
                                            <p:txEl>
                                              <p:pRg st="8" end="8"/>
                                            </p:txEl>
                                          </p:spTgt>
                                        </p:tgtEl>
                                        <p:attrNameLst>
                                          <p:attrName>ppt_w</p:attrName>
                                        </p:attrNameLst>
                                      </p:cBhvr>
                                      <p:tavLst>
                                        <p:tav tm="0">
                                          <p:val>
                                            <p:strVal val="2/3*#ppt_w"/>
                                          </p:val>
                                        </p:tav>
                                        <p:tav tm="100000">
                                          <p:val>
                                            <p:strVal val="#ppt_w"/>
                                          </p:val>
                                        </p:tav>
                                      </p:tavLst>
                                    </p:anim>
                                    <p:anim calcmode="lin" valueType="num">
                                      <p:cBhvr>
                                        <p:cTn id="56" dur="500" fill="hold"/>
                                        <p:tgtEl>
                                          <p:spTgt spid="65539">
                                            <p:txEl>
                                              <p:pRg st="8" end="8"/>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144000" cy="1143000"/>
          </a:xfrm>
        </p:spPr>
        <p:txBody>
          <a:bodyPr>
            <a:normAutofit/>
          </a:bodyPr>
          <a:lstStyle/>
          <a:p>
            <a:r>
              <a:rPr lang="en-US" sz="4800" b="1" dirty="0" smtClean="0">
                <a:solidFill>
                  <a:srgbClr val="FFFF00"/>
                </a:solidFill>
                <a:effectLst>
                  <a:outerShdw blurRad="50800" dist="38100" dir="2700000" algn="tl" rotWithShape="0">
                    <a:schemeClr val="tx1">
                      <a:alpha val="43000"/>
                    </a:schemeClr>
                  </a:outerShdw>
                </a:effectLst>
              </a:rPr>
              <a:t>God Is Holiness Personified</a:t>
            </a:r>
            <a:endParaRPr lang="en-US" sz="4800"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76200" y="1143000"/>
            <a:ext cx="9220200" cy="5715000"/>
          </a:xfrm>
          <a:effectLst/>
        </p:spPr>
        <p:txBody>
          <a:bodyPr>
            <a:normAutofit/>
          </a:bodyPr>
          <a:lstStyle/>
          <a:p>
            <a:pPr>
              <a:buClr>
                <a:schemeClr val="bg1"/>
              </a:buClr>
            </a:pPr>
            <a:r>
              <a:rPr lang="en-US" sz="3600" b="1" dirty="0">
                <a:solidFill>
                  <a:srgbClr val="FFFF66"/>
                </a:solidFill>
                <a:effectLst>
                  <a:outerShdw blurRad="38100" dist="38100" dir="2700000" algn="tl">
                    <a:schemeClr val="tx1"/>
                  </a:outerShdw>
                </a:effectLst>
              </a:rPr>
              <a:t>Isaiah 5:</a:t>
            </a:r>
            <a:r>
              <a:rPr lang="en-US" sz="3600" b="1" dirty="0" smtClean="0">
                <a:solidFill>
                  <a:srgbClr val="FFFF66"/>
                </a:solidFill>
                <a:effectLst>
                  <a:outerShdw blurRad="38100" dist="38100" dir="2700000" algn="tl">
                    <a:schemeClr val="tx1"/>
                  </a:outerShdw>
                </a:effectLst>
              </a:rPr>
              <a:t>16</a:t>
            </a:r>
            <a:r>
              <a:rPr lang="en-US" sz="3600" dirty="0" smtClean="0">
                <a:effectLst>
                  <a:outerShdw blurRad="38100" dist="38100" dir="2700000" algn="tl">
                    <a:schemeClr val="tx1"/>
                  </a:outerShdw>
                </a:effectLst>
              </a:rPr>
              <a:t>  </a:t>
            </a:r>
            <a:r>
              <a:rPr lang="en-US" sz="3600" dirty="0" smtClean="0">
                <a:solidFill>
                  <a:srgbClr val="FFFFFF"/>
                </a:solidFill>
                <a:effectLst>
                  <a:outerShdw blurRad="38100" dist="38100" dir="2700000" algn="tl">
                    <a:schemeClr val="tx1"/>
                  </a:outerShdw>
                </a:effectLst>
              </a:rPr>
              <a:t>God Who Is Holy</a:t>
            </a:r>
            <a:endParaRPr lang="en-US" sz="3600" dirty="0">
              <a:solidFill>
                <a:srgbClr val="FFFFFF"/>
              </a:solidFill>
              <a:effectLst>
                <a:outerShdw blurRad="38100" dist="38100" dir="2700000" algn="tl">
                  <a:schemeClr val="tx1"/>
                </a:outerShdw>
              </a:effectLst>
            </a:endParaRPr>
          </a:p>
          <a:p>
            <a:pPr>
              <a:buClr>
                <a:schemeClr val="bg1"/>
              </a:buClr>
            </a:pPr>
            <a:r>
              <a:rPr lang="en-US" sz="3600" b="1" dirty="0" smtClean="0">
                <a:solidFill>
                  <a:srgbClr val="FFFF66"/>
                </a:solidFill>
                <a:effectLst>
                  <a:outerShdw blurRad="38100" dist="38100" dir="2700000" algn="tl">
                    <a:schemeClr val="tx1"/>
                  </a:outerShdw>
                </a:effectLst>
              </a:rPr>
              <a:t>Psalm 89:18</a:t>
            </a:r>
            <a:r>
              <a:rPr lang="en-US" sz="3600" dirty="0" smtClean="0">
                <a:effectLst>
                  <a:outerShdw blurRad="38100" dist="38100" dir="2700000" algn="tl">
                    <a:schemeClr val="tx1"/>
                  </a:outerShdw>
                </a:effectLst>
              </a:rPr>
              <a:t>  </a:t>
            </a:r>
            <a:r>
              <a:rPr lang="en-US" sz="3600" dirty="0" smtClean="0">
                <a:solidFill>
                  <a:srgbClr val="FFFFFF"/>
                </a:solidFill>
                <a:effectLst>
                  <a:outerShdw blurRad="38100" dist="38100" dir="2700000" algn="tl">
                    <a:schemeClr val="tx1"/>
                  </a:outerShdw>
                </a:effectLst>
              </a:rPr>
              <a:t>Holy </a:t>
            </a:r>
            <a:r>
              <a:rPr lang="en-US" sz="3600" dirty="0">
                <a:solidFill>
                  <a:srgbClr val="FFFFFF"/>
                </a:solidFill>
                <a:effectLst>
                  <a:outerShdw blurRad="38100" dist="38100" dir="2700000" algn="tl">
                    <a:schemeClr val="tx1"/>
                  </a:outerShdw>
                </a:effectLst>
              </a:rPr>
              <a:t>One of Israel</a:t>
            </a:r>
          </a:p>
          <a:p>
            <a:pPr marL="911225" lvl="1" indent="-454025">
              <a:buClr>
                <a:schemeClr val="bg1"/>
              </a:buClr>
              <a:buFont typeface="Arial"/>
              <a:buChar char="–"/>
            </a:pPr>
            <a:r>
              <a:rPr lang="en-US" sz="3200" dirty="0" smtClean="0">
                <a:solidFill>
                  <a:srgbClr val="FFFFFF"/>
                </a:solidFill>
                <a:effectLst>
                  <a:outerShdw blurRad="38100" dist="38100" dir="2700000" algn="tl">
                    <a:schemeClr val="tx1"/>
                  </a:outerShdw>
                </a:effectLst>
              </a:rPr>
              <a:t>Same </a:t>
            </a:r>
            <a:r>
              <a:rPr lang="en-US" sz="3200" dirty="0">
                <a:solidFill>
                  <a:srgbClr val="FFFFFF"/>
                </a:solidFill>
                <a:effectLst>
                  <a:outerShdw blurRad="38100" dist="38100" dir="2700000" algn="tl">
                    <a:schemeClr val="tx1"/>
                  </a:outerShdw>
                </a:effectLst>
              </a:rPr>
              <a:t>title </a:t>
            </a:r>
            <a:r>
              <a:rPr lang="en-US" sz="3200" dirty="0" smtClean="0">
                <a:solidFill>
                  <a:srgbClr val="FFFFFF"/>
                </a:solidFill>
                <a:effectLst>
                  <a:outerShdw blurRad="38100" dist="38100" dir="2700000" algn="tl">
                    <a:schemeClr val="tx1"/>
                  </a:outerShdw>
                </a:effectLst>
              </a:rPr>
              <a:t>is used </a:t>
            </a:r>
            <a:r>
              <a:rPr lang="en-US" sz="3200" dirty="0">
                <a:solidFill>
                  <a:srgbClr val="FFFFFF"/>
                </a:solidFill>
                <a:effectLst>
                  <a:outerShdw blurRad="38100" dist="38100" dir="2700000" algn="tl">
                    <a:schemeClr val="tx1"/>
                  </a:outerShdw>
                </a:effectLst>
              </a:rPr>
              <a:t>repeated through the Psalms </a:t>
            </a:r>
            <a:r>
              <a:rPr lang="en-US" sz="3200" dirty="0" smtClean="0">
                <a:solidFill>
                  <a:srgbClr val="FFFFFF"/>
                </a:solidFill>
                <a:effectLst>
                  <a:outerShdw blurRad="38100" dist="38100" dir="2700000" algn="tl">
                    <a:schemeClr val="tx1"/>
                  </a:outerShdw>
                </a:effectLst>
              </a:rPr>
              <a:t>and </a:t>
            </a:r>
            <a:r>
              <a:rPr lang="en-US" sz="3200" dirty="0">
                <a:solidFill>
                  <a:srgbClr val="FFFFFF"/>
                </a:solidFill>
                <a:effectLst>
                  <a:outerShdw blurRad="38100" dist="38100" dir="2700000" algn="tl">
                    <a:schemeClr val="tx1"/>
                  </a:outerShdw>
                </a:effectLst>
              </a:rPr>
              <a:t>Isaiah</a:t>
            </a:r>
          </a:p>
          <a:p>
            <a:pPr>
              <a:buClr>
                <a:schemeClr val="bg1"/>
              </a:buClr>
            </a:pPr>
            <a:r>
              <a:rPr lang="en-US" sz="3600" b="1" dirty="0" smtClean="0">
                <a:solidFill>
                  <a:srgbClr val="FFFF66"/>
                </a:solidFill>
                <a:effectLst>
                  <a:outerShdw blurRad="38100" dist="38100" dir="2700000" algn="tl">
                    <a:schemeClr val="tx1"/>
                  </a:outerShdw>
                </a:effectLst>
              </a:rPr>
              <a:t>Ezekiel </a:t>
            </a:r>
            <a:r>
              <a:rPr lang="en-US" sz="3600" b="1" dirty="0">
                <a:solidFill>
                  <a:srgbClr val="FFFF66"/>
                </a:solidFill>
                <a:effectLst>
                  <a:outerShdw blurRad="38100" dist="38100" dir="2700000" algn="tl">
                    <a:schemeClr val="tx1"/>
                  </a:outerShdw>
                </a:effectLst>
              </a:rPr>
              <a:t>39</a:t>
            </a:r>
            <a:r>
              <a:rPr lang="en-US" sz="3600" b="1" dirty="0" smtClean="0">
                <a:solidFill>
                  <a:srgbClr val="FFFF66"/>
                </a:solidFill>
                <a:effectLst>
                  <a:outerShdw blurRad="38100" dist="38100" dir="2700000" algn="tl">
                    <a:schemeClr val="tx1"/>
                  </a:outerShdw>
                </a:effectLst>
              </a:rPr>
              <a:t>:7</a:t>
            </a:r>
            <a:r>
              <a:rPr lang="en-US" sz="3600" dirty="0" smtClean="0">
                <a:effectLst>
                  <a:outerShdw blurRad="38100" dist="38100" dir="2700000" algn="tl">
                    <a:schemeClr val="tx1"/>
                  </a:outerShdw>
                </a:effectLst>
              </a:rPr>
              <a:t>  </a:t>
            </a:r>
            <a:r>
              <a:rPr lang="en-US" sz="3600" dirty="0" smtClean="0">
                <a:solidFill>
                  <a:schemeClr val="bg1"/>
                </a:solidFill>
                <a:effectLst>
                  <a:outerShdw blurRad="38100" dist="38100" dir="2700000" algn="tl">
                    <a:schemeClr val="tx1"/>
                  </a:outerShdw>
                </a:effectLst>
              </a:rPr>
              <a:t>"</a:t>
            </a:r>
            <a:r>
              <a:rPr lang="en-US" sz="3600" dirty="0" smtClean="0">
                <a:solidFill>
                  <a:srgbClr val="FFFFFF"/>
                </a:solidFill>
                <a:effectLst>
                  <a:outerShdw blurRad="38100" dist="38100" dir="2700000" algn="tl">
                    <a:schemeClr val="tx1"/>
                  </a:outerShdw>
                </a:effectLst>
              </a:rPr>
              <a:t>My Holy Name"</a:t>
            </a:r>
          </a:p>
          <a:p>
            <a:pPr marL="911225" lvl="1" indent="-454025">
              <a:buClr>
                <a:schemeClr val="bg1"/>
              </a:buClr>
            </a:pPr>
            <a:r>
              <a:rPr lang="en-US" sz="3200" dirty="0" smtClean="0">
                <a:solidFill>
                  <a:srgbClr val="FFFFFF"/>
                </a:solidFill>
                <a:effectLst>
                  <a:outerShdw blurRad="38100" dist="38100" dir="2700000" algn="tl">
                    <a:schemeClr val="tx1"/>
                  </a:outerShdw>
                </a:effectLst>
              </a:rPr>
              <a:t>To be made known &amp; not profaned</a:t>
            </a:r>
            <a:endParaRPr lang="en-US" sz="3200" dirty="0">
              <a:solidFill>
                <a:srgbClr val="FFFFFF"/>
              </a:solidFill>
              <a:effectLst>
                <a:outerShdw blurRad="38100" dist="38100" dir="2700000" algn="tl">
                  <a:schemeClr val="tx1"/>
                </a:outerShdw>
              </a:effectLst>
            </a:endParaRPr>
          </a:p>
          <a:p>
            <a:pPr>
              <a:buClr>
                <a:schemeClr val="bg1"/>
              </a:buClr>
            </a:pPr>
            <a:r>
              <a:rPr lang="en-US" sz="3600" b="1" dirty="0" smtClean="0">
                <a:solidFill>
                  <a:srgbClr val="FFFF66"/>
                </a:solidFill>
                <a:effectLst>
                  <a:outerShdw blurRad="38100" dist="38100" dir="2700000" algn="tl">
                    <a:schemeClr val="tx1"/>
                  </a:outerShdw>
                </a:effectLst>
              </a:rPr>
              <a:t>Hab.</a:t>
            </a:r>
            <a:r>
              <a:rPr lang="en-US" b="1" dirty="0" smtClean="0">
                <a:solidFill>
                  <a:srgbClr val="FFFF66"/>
                </a:solidFill>
                <a:effectLst>
                  <a:outerShdw blurRad="38100" dist="38100" dir="2700000" algn="tl">
                    <a:schemeClr val="tx1"/>
                  </a:outerShdw>
                </a:effectLst>
              </a:rPr>
              <a:t> </a:t>
            </a:r>
            <a:r>
              <a:rPr lang="en-US" sz="3600" b="1" dirty="0">
                <a:solidFill>
                  <a:srgbClr val="FFFF66"/>
                </a:solidFill>
                <a:effectLst>
                  <a:outerShdw blurRad="38100" dist="38100" dir="2700000" algn="tl">
                    <a:schemeClr val="tx1"/>
                  </a:outerShdw>
                </a:effectLst>
              </a:rPr>
              <a:t>1:</a:t>
            </a:r>
            <a:r>
              <a:rPr lang="en-US" sz="3600" b="1" dirty="0" smtClean="0">
                <a:solidFill>
                  <a:srgbClr val="FFFF66"/>
                </a:solidFill>
                <a:effectLst>
                  <a:outerShdw blurRad="38100" dist="38100" dir="2700000" algn="tl">
                    <a:schemeClr val="tx1"/>
                  </a:outerShdw>
                </a:effectLst>
              </a:rPr>
              <a:t>13</a:t>
            </a:r>
            <a:r>
              <a:rPr lang="en-US" sz="2000" dirty="0" smtClean="0">
                <a:effectLst>
                  <a:outerShdw blurRad="38100" dist="38100" dir="2700000" algn="tl">
                    <a:schemeClr val="tx1"/>
                  </a:outerShdw>
                </a:effectLst>
              </a:rPr>
              <a:t>  </a:t>
            </a:r>
            <a:r>
              <a:rPr lang="en-US" sz="3600" dirty="0" smtClean="0">
                <a:solidFill>
                  <a:srgbClr val="FFFFFF"/>
                </a:solidFill>
                <a:effectLst>
                  <a:outerShdw blurRad="38100" dist="38100" dir="2700000" algn="tl">
                    <a:schemeClr val="tx1"/>
                  </a:outerShdw>
                </a:effectLst>
              </a:rPr>
              <a:t>"Of  purer </a:t>
            </a:r>
            <a:r>
              <a:rPr lang="en-US" sz="3600" dirty="0">
                <a:solidFill>
                  <a:srgbClr val="FFFFFF"/>
                </a:solidFill>
                <a:effectLst>
                  <a:outerShdw blurRad="38100" dist="38100" dir="2700000" algn="tl">
                    <a:schemeClr val="tx1"/>
                  </a:outerShdw>
                </a:effectLst>
              </a:rPr>
              <a:t>eyes than </a:t>
            </a:r>
            <a:r>
              <a:rPr lang="en-US" sz="3600" dirty="0" smtClean="0">
                <a:solidFill>
                  <a:srgbClr val="FFFFFF"/>
                </a:solidFill>
                <a:effectLst>
                  <a:outerShdw blurRad="38100" dist="38100" dir="2700000" algn="tl">
                    <a:schemeClr val="tx1"/>
                  </a:outerShdw>
                </a:effectLst>
              </a:rPr>
              <a:t>to behold evil"</a:t>
            </a:r>
            <a:endParaRPr lang="en-US" sz="3600" dirty="0">
              <a:solidFill>
                <a:srgbClr val="FFFFFF"/>
              </a:solidFill>
              <a:effectLst>
                <a:outerShdw blurRad="38100" dist="38100" dir="2700000" algn="tl">
                  <a:schemeClr val="tx1"/>
                </a:outerShdw>
              </a:effectLst>
            </a:endParaRPr>
          </a:p>
          <a:p>
            <a:pPr>
              <a:buClr>
                <a:schemeClr val="bg1"/>
              </a:buClr>
            </a:pPr>
            <a:r>
              <a:rPr lang="en-US" sz="3600" b="1" dirty="0">
                <a:solidFill>
                  <a:srgbClr val="FFFF66"/>
                </a:solidFill>
                <a:effectLst>
                  <a:outerShdw blurRad="38100" dist="38100" dir="2700000" algn="tl">
                    <a:schemeClr val="tx1"/>
                  </a:outerShdw>
                </a:effectLst>
              </a:rPr>
              <a:t>Isaiah 6:</a:t>
            </a:r>
            <a:r>
              <a:rPr lang="en-US" sz="3600" b="1" dirty="0" smtClean="0">
                <a:solidFill>
                  <a:srgbClr val="FFFF66"/>
                </a:solidFill>
                <a:effectLst>
                  <a:outerShdw blurRad="38100" dist="38100" dir="2700000" algn="tl">
                    <a:schemeClr val="tx1"/>
                  </a:outerShdw>
                </a:effectLst>
              </a:rPr>
              <a:t>3</a:t>
            </a:r>
            <a:r>
              <a:rPr lang="en-US" sz="3600" dirty="0" smtClean="0">
                <a:effectLst>
                  <a:outerShdw blurRad="38100" dist="38100" dir="2700000" algn="tl">
                    <a:schemeClr val="tx1"/>
                  </a:outerShdw>
                </a:effectLst>
              </a:rPr>
              <a:t>  </a:t>
            </a:r>
            <a:r>
              <a:rPr lang="en-US" sz="3600" dirty="0" smtClean="0">
                <a:solidFill>
                  <a:srgbClr val="FFFFFF"/>
                </a:solidFill>
                <a:effectLst>
                  <a:outerShdw blurRad="38100" dist="38100" dir="2700000" algn="tl">
                    <a:schemeClr val="tx1"/>
                  </a:outerShdw>
                </a:effectLst>
              </a:rPr>
              <a:t>"Holy, Holy, Holy is the Lord..."</a:t>
            </a:r>
          </a:p>
          <a:p>
            <a:pPr marL="911225" lvl="1" indent="-454025">
              <a:buClr>
                <a:schemeClr val="bg1"/>
              </a:buClr>
            </a:pPr>
            <a:r>
              <a:rPr lang="en-US" sz="3200" dirty="0" smtClean="0">
                <a:solidFill>
                  <a:srgbClr val="FFFFFF"/>
                </a:solidFill>
                <a:effectLst>
                  <a:outerShdw blurRad="38100" dist="38100" dir="2700000" algn="tl">
                    <a:schemeClr val="tx1"/>
                  </a:outerShdw>
                </a:effectLst>
              </a:rPr>
              <a:t>Triune statement denotes absolute holiness</a:t>
            </a:r>
          </a:p>
        </p:txBody>
      </p:sp>
    </p:spTree>
    <p:extLst>
      <p:ext uri="{BB962C8B-B14F-4D97-AF65-F5344CB8AC3E}">
        <p14:creationId xmlns:p14="http://schemas.microsoft.com/office/powerpoint/2010/main" val="18652644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90600"/>
          </a:xfrm>
        </p:spPr>
        <p:txBody>
          <a:bodyPr>
            <a:normAutofit/>
          </a:bodyPr>
          <a:lstStyle/>
          <a:p>
            <a:r>
              <a:rPr lang="en-US" sz="4000" b="1" dirty="0" smtClean="0">
                <a:solidFill>
                  <a:srgbClr val="FFFF00"/>
                </a:solidFill>
                <a:effectLst>
                  <a:outerShdw blurRad="50800" dist="38100" dir="2700000" algn="tl" rotWithShape="0">
                    <a:srgbClr val="000000">
                      <a:alpha val="43000"/>
                    </a:srgbClr>
                  </a:outerShdw>
                </a:effectLst>
              </a:rPr>
              <a:t>Principles of Holiness to God Applied</a:t>
            </a:r>
            <a:endParaRPr lang="en-US" sz="4000" b="1" dirty="0">
              <a:solidFill>
                <a:srgbClr val="FFFF00"/>
              </a:solidFill>
              <a:effectLst>
                <a:outerShdw blurRad="50800" dist="38100" dir="2700000" algn="tl" rotWithShape="0">
                  <a:srgbClr val="000000">
                    <a:alpha val="43000"/>
                  </a:srgbClr>
                </a:outerShdw>
              </a:effectLst>
            </a:endParaRPr>
          </a:p>
        </p:txBody>
      </p:sp>
      <p:sp>
        <p:nvSpPr>
          <p:cNvPr id="4" name="Content Placeholder 3"/>
          <p:cNvSpPr>
            <a:spLocks noGrp="1"/>
          </p:cNvSpPr>
          <p:nvPr>
            <p:ph idx="1"/>
          </p:nvPr>
        </p:nvSpPr>
        <p:spPr>
          <a:xfrm>
            <a:off x="76200" y="838200"/>
            <a:ext cx="9220200" cy="6096000"/>
          </a:xfrm>
        </p:spPr>
        <p:txBody>
          <a:bodyPr>
            <a:normAutofit fontScale="92500" lnSpcReduction="20000"/>
          </a:bodyPr>
          <a:lstStyle/>
          <a:p>
            <a:pPr>
              <a:lnSpc>
                <a:spcPct val="105000"/>
              </a:lnSpc>
              <a:spcBef>
                <a:spcPts val="0"/>
              </a:spcBef>
              <a:spcAft>
                <a:spcPts val="300"/>
              </a:spcAft>
              <a:buClr>
                <a:srgbClr val="FFFF00"/>
              </a:buClr>
            </a:pPr>
            <a:r>
              <a:rPr lang="en-US" b="1" dirty="0" smtClean="0">
                <a:solidFill>
                  <a:schemeClr val="bg1"/>
                </a:solidFill>
                <a:effectLst>
                  <a:outerShdw blurRad="50800" dist="38100" dir="2700000" algn="tl" rotWithShape="0">
                    <a:schemeClr val="tx1">
                      <a:alpha val="43000"/>
                    </a:schemeClr>
                  </a:outerShdw>
                </a:effectLst>
              </a:rPr>
              <a:t>Some things were to be kept holy to God</a:t>
            </a:r>
          </a:p>
          <a:p>
            <a:pPr lvl="1">
              <a:lnSpc>
                <a:spcPct val="105000"/>
              </a:lnSpc>
              <a:spcBef>
                <a:spcPts val="0"/>
              </a:spcBef>
              <a:spcAft>
                <a:spcPts val="300"/>
              </a:spcAft>
              <a:buClr>
                <a:schemeClr val="bg1"/>
              </a:buClr>
            </a:pPr>
            <a:r>
              <a:rPr lang="en-US" b="1" i="1" dirty="0" smtClean="0">
                <a:solidFill>
                  <a:srgbClr val="FFFF66"/>
                </a:solidFill>
                <a:effectLst>
                  <a:outerShdw blurRad="50800" dist="38100" dir="2700000" algn="tl" rotWithShape="0">
                    <a:schemeClr val="tx1">
                      <a:alpha val="43000"/>
                    </a:schemeClr>
                  </a:outerShdw>
                </a:effectLst>
              </a:rPr>
              <a:t>Exod. 20:8</a:t>
            </a:r>
            <a:r>
              <a:rPr lang="en-US" dirty="0" smtClean="0">
                <a:solidFill>
                  <a:srgbClr val="FFFF66"/>
                </a:solidFill>
                <a:effectLst>
                  <a:outerShdw blurRad="50800" dist="38100" dir="2700000" algn="tl" rotWithShape="0">
                    <a:schemeClr val="tx1">
                      <a:alpha val="43000"/>
                    </a:schemeClr>
                  </a:outerShdw>
                </a:effectLst>
              </a:rPr>
              <a:t>  </a:t>
            </a:r>
            <a:r>
              <a:rPr lang="en-US" dirty="0" smtClean="0">
                <a:solidFill>
                  <a:schemeClr val="bg1"/>
                </a:solidFill>
                <a:effectLst>
                  <a:outerShdw blurRad="50800" dist="38100" dir="2700000" algn="tl" rotWithShape="0">
                    <a:schemeClr val="tx1">
                      <a:alpha val="43000"/>
                    </a:schemeClr>
                  </a:outerShdw>
                </a:effectLst>
              </a:rPr>
              <a:t>Sabbath to be kept holy to God</a:t>
            </a:r>
          </a:p>
          <a:p>
            <a:pPr lvl="1">
              <a:lnSpc>
                <a:spcPct val="105000"/>
              </a:lnSpc>
              <a:spcBef>
                <a:spcPts val="0"/>
              </a:spcBef>
              <a:spcAft>
                <a:spcPts val="300"/>
              </a:spcAft>
              <a:buClr>
                <a:schemeClr val="bg1"/>
              </a:buClr>
            </a:pPr>
            <a:r>
              <a:rPr lang="en-US" b="1" i="1" dirty="0" smtClean="0">
                <a:solidFill>
                  <a:srgbClr val="FFFF66"/>
                </a:solidFill>
                <a:effectLst>
                  <a:outerShdw blurRad="50800" dist="38100" dir="2700000" algn="tl" rotWithShape="0">
                    <a:schemeClr val="tx1">
                      <a:alpha val="43000"/>
                    </a:schemeClr>
                  </a:outerShdw>
                </a:effectLst>
              </a:rPr>
              <a:t>Exod. 28:2</a:t>
            </a:r>
            <a:r>
              <a:rPr lang="en-US" dirty="0" smtClean="0">
                <a:solidFill>
                  <a:schemeClr val="bg1"/>
                </a:solidFill>
                <a:effectLst>
                  <a:outerShdw blurRad="50800" dist="38100" dir="2700000" algn="tl" rotWithShape="0">
                    <a:schemeClr val="tx1">
                      <a:alpha val="43000"/>
                    </a:schemeClr>
                  </a:outerShdw>
                </a:effectLst>
              </a:rPr>
              <a:t>  Garments of priest kept holy (</a:t>
            </a:r>
            <a:r>
              <a:rPr lang="en-US" b="1" i="1" dirty="0" smtClean="0">
                <a:solidFill>
                  <a:srgbClr val="FFFF66"/>
                </a:solidFill>
                <a:effectLst>
                  <a:outerShdw blurRad="50800" dist="38100" dir="2700000" algn="tl" rotWithShape="0">
                    <a:schemeClr val="tx1">
                      <a:alpha val="43000"/>
                    </a:schemeClr>
                  </a:outerShdw>
                </a:effectLst>
              </a:rPr>
              <a:t>Exod. 39:30</a:t>
            </a:r>
            <a:r>
              <a:rPr lang="en-US" dirty="0" smtClean="0">
                <a:solidFill>
                  <a:schemeClr val="bg1"/>
                </a:solidFill>
                <a:effectLst>
                  <a:outerShdw blurRad="50800" dist="38100" dir="2700000" algn="tl" rotWithShape="0">
                    <a:schemeClr val="tx1">
                      <a:alpha val="43000"/>
                    </a:schemeClr>
                  </a:outerShdw>
                </a:effectLst>
              </a:rPr>
              <a:t>)</a:t>
            </a:r>
          </a:p>
          <a:p>
            <a:pPr lvl="1">
              <a:lnSpc>
                <a:spcPct val="105000"/>
              </a:lnSpc>
              <a:spcBef>
                <a:spcPts val="0"/>
              </a:spcBef>
              <a:spcAft>
                <a:spcPts val="300"/>
              </a:spcAft>
              <a:buClr>
                <a:schemeClr val="bg1"/>
              </a:buClr>
            </a:pPr>
            <a:r>
              <a:rPr lang="en-US" b="1" i="1" dirty="0" smtClean="0">
                <a:solidFill>
                  <a:srgbClr val="FFFF66"/>
                </a:solidFill>
                <a:effectLst>
                  <a:outerShdw blurRad="50800" dist="38100" dir="2700000" algn="tl" rotWithShape="0">
                    <a:schemeClr val="tx1">
                      <a:alpha val="43000"/>
                    </a:schemeClr>
                  </a:outerShdw>
                </a:effectLst>
              </a:rPr>
              <a:t>Exod. 40:9</a:t>
            </a:r>
            <a:r>
              <a:rPr lang="en-US" dirty="0" smtClean="0">
                <a:solidFill>
                  <a:srgbClr val="FFFF66"/>
                </a:solidFill>
                <a:effectLst>
                  <a:outerShdw blurRad="50800" dist="38100" dir="2700000" algn="tl" rotWithShape="0">
                    <a:schemeClr val="tx1">
                      <a:alpha val="43000"/>
                    </a:schemeClr>
                  </a:outerShdw>
                </a:effectLst>
              </a:rPr>
              <a:t>  </a:t>
            </a:r>
            <a:r>
              <a:rPr lang="en-US" dirty="0" smtClean="0">
                <a:solidFill>
                  <a:srgbClr val="FFFFFF"/>
                </a:solidFill>
                <a:effectLst>
                  <a:outerShdw blurRad="50800" dist="38100" dir="2700000" algn="tl" rotWithShape="0">
                    <a:schemeClr val="tx1">
                      <a:alpha val="43000"/>
                    </a:schemeClr>
                  </a:outerShdw>
                </a:effectLst>
              </a:rPr>
              <a:t>Tabernacle to be anointed &amp; seen as holy</a:t>
            </a:r>
            <a:endParaRPr lang="en-US" dirty="0" smtClean="0">
              <a:solidFill>
                <a:srgbClr val="FFFF66"/>
              </a:solidFill>
              <a:effectLst>
                <a:outerShdw blurRad="50800" dist="38100" dir="2700000" algn="tl" rotWithShape="0">
                  <a:schemeClr val="tx1">
                    <a:alpha val="43000"/>
                  </a:schemeClr>
                </a:outerShdw>
              </a:effectLst>
            </a:endParaRPr>
          </a:p>
          <a:p>
            <a:pPr>
              <a:lnSpc>
                <a:spcPct val="105000"/>
              </a:lnSpc>
              <a:spcBef>
                <a:spcPts val="0"/>
              </a:spcBef>
              <a:spcAft>
                <a:spcPts val="300"/>
              </a:spcAft>
              <a:buClr>
                <a:srgbClr val="FFFF00"/>
              </a:buClr>
            </a:pPr>
            <a:r>
              <a:rPr lang="en-US" b="1" dirty="0" smtClean="0">
                <a:solidFill>
                  <a:schemeClr val="bg1"/>
                </a:solidFill>
                <a:effectLst>
                  <a:outerShdw blurRad="50800" dist="38100" dir="2700000" algn="tl" rotWithShape="0">
                    <a:schemeClr val="tx1">
                      <a:alpha val="43000"/>
                    </a:schemeClr>
                  </a:outerShdw>
                </a:effectLst>
              </a:rPr>
              <a:t>Leviticus stresses need to be holy to God</a:t>
            </a:r>
            <a:endParaRPr lang="en-US" b="1" dirty="0">
              <a:solidFill>
                <a:schemeClr val="bg1"/>
              </a:solidFill>
              <a:effectLst>
                <a:outerShdw blurRad="50800" dist="38100" dir="2700000" algn="tl" rotWithShape="0">
                  <a:schemeClr val="tx1">
                    <a:alpha val="43000"/>
                  </a:schemeClr>
                </a:outerShdw>
              </a:effectLst>
            </a:endParaRPr>
          </a:p>
          <a:p>
            <a:pPr lvl="1">
              <a:lnSpc>
                <a:spcPct val="105000"/>
              </a:lnSpc>
              <a:spcBef>
                <a:spcPts val="0"/>
              </a:spcBef>
              <a:spcAft>
                <a:spcPts val="300"/>
              </a:spcAft>
              <a:buClr>
                <a:schemeClr val="bg1"/>
              </a:buClr>
            </a:pPr>
            <a:r>
              <a:rPr lang="en-US" b="1" i="1" dirty="0" smtClean="0">
                <a:solidFill>
                  <a:srgbClr val="FFFF66"/>
                </a:solidFill>
                <a:effectLst>
                  <a:outerShdw blurRad="50800" dist="38100" dir="2700000" algn="tl" rotWithShape="0">
                    <a:schemeClr val="tx1">
                      <a:alpha val="43000"/>
                    </a:schemeClr>
                  </a:outerShdw>
                </a:effectLst>
              </a:rPr>
              <a:t>Lev. 19:1-2</a:t>
            </a:r>
            <a:r>
              <a:rPr lang="en-US" dirty="0">
                <a:solidFill>
                  <a:srgbClr val="FFFF66"/>
                </a:solidFill>
                <a:effectLst>
                  <a:outerShdw blurRad="50800" dist="38100" dir="2700000" algn="tl" rotWithShape="0">
                    <a:schemeClr val="tx1">
                      <a:alpha val="43000"/>
                    </a:schemeClr>
                  </a:outerShdw>
                </a:effectLst>
              </a:rPr>
              <a:t> </a:t>
            </a:r>
            <a:r>
              <a:rPr lang="en-US" dirty="0" smtClean="0">
                <a:solidFill>
                  <a:srgbClr val="FFFF66"/>
                </a:solidFill>
                <a:effectLst>
                  <a:outerShdw blurRad="50800" dist="38100" dir="2700000" algn="tl" rotWithShape="0">
                    <a:schemeClr val="tx1">
                      <a:alpha val="43000"/>
                    </a:schemeClr>
                  </a:outerShdw>
                </a:effectLst>
              </a:rPr>
              <a:t> </a:t>
            </a:r>
            <a:r>
              <a:rPr lang="en-US" dirty="0">
                <a:solidFill>
                  <a:schemeClr val="bg1"/>
                </a:solidFill>
                <a:effectLst>
                  <a:outerShdw blurRad="50800" dist="38100" dir="2700000" algn="tl" rotWithShape="0">
                    <a:schemeClr val="tx1">
                      <a:alpha val="43000"/>
                    </a:schemeClr>
                  </a:outerShdw>
                </a:effectLst>
              </a:rPr>
              <a:t>W</a:t>
            </a:r>
            <a:r>
              <a:rPr lang="en-US" dirty="0" smtClean="0">
                <a:solidFill>
                  <a:schemeClr val="bg1"/>
                </a:solidFill>
                <a:effectLst>
                  <a:outerShdw blurRad="50800" dist="38100" dir="2700000" algn="tl" rotWithShape="0">
                    <a:schemeClr val="tx1">
                      <a:alpha val="43000"/>
                    </a:schemeClr>
                  </a:outerShdw>
                </a:effectLst>
              </a:rPr>
              <a:t>hole congregation must be holy as God is</a:t>
            </a:r>
            <a:endParaRPr lang="en-US" dirty="0">
              <a:solidFill>
                <a:schemeClr val="bg1"/>
              </a:solidFill>
              <a:effectLst>
                <a:outerShdw blurRad="50800" dist="38100" dir="2700000" algn="tl" rotWithShape="0">
                  <a:schemeClr val="tx1">
                    <a:alpha val="43000"/>
                  </a:schemeClr>
                </a:outerShdw>
              </a:effectLst>
            </a:endParaRPr>
          </a:p>
          <a:p>
            <a:pPr lvl="1">
              <a:lnSpc>
                <a:spcPct val="105000"/>
              </a:lnSpc>
              <a:spcBef>
                <a:spcPts val="0"/>
              </a:spcBef>
              <a:spcAft>
                <a:spcPts val="300"/>
              </a:spcAft>
              <a:buClr>
                <a:schemeClr val="bg1"/>
              </a:buClr>
            </a:pPr>
            <a:r>
              <a:rPr lang="en-US" b="1" i="1" dirty="0" smtClean="0">
                <a:solidFill>
                  <a:srgbClr val="FFFF66"/>
                </a:solidFill>
                <a:effectLst>
                  <a:outerShdw blurRad="50800" dist="38100" dir="2700000" algn="tl" rotWithShape="0">
                    <a:schemeClr val="tx1">
                      <a:alpha val="43000"/>
                    </a:schemeClr>
                  </a:outerShdw>
                </a:effectLst>
              </a:rPr>
              <a:t>Lev. 20:6-8</a:t>
            </a:r>
            <a:r>
              <a:rPr lang="en-US" dirty="0" smtClean="0">
                <a:solidFill>
                  <a:schemeClr val="bg1"/>
                </a:solidFill>
                <a:effectLst>
                  <a:outerShdw blurRad="50800" dist="38100" dir="2700000" algn="tl" rotWithShape="0">
                    <a:schemeClr val="tx1">
                      <a:alpha val="43000"/>
                    </a:schemeClr>
                  </a:outerShdw>
                </a:effectLst>
              </a:rPr>
              <a:t>  Turning to another prostitutes self (</a:t>
            </a:r>
            <a:r>
              <a:rPr lang="en-US" b="1" i="1" dirty="0" smtClean="0">
                <a:solidFill>
                  <a:srgbClr val="FFFF66"/>
                </a:solidFill>
                <a:effectLst>
                  <a:outerShdw blurRad="50800" dist="38100" dir="2700000" algn="tl" rotWithShape="0">
                    <a:schemeClr val="tx1">
                      <a:alpha val="43000"/>
                    </a:schemeClr>
                  </a:outerShdw>
                </a:effectLst>
              </a:rPr>
              <a:t>v.</a:t>
            </a:r>
            <a:r>
              <a:rPr lang="en-US" sz="1800" b="1" i="1" dirty="0" smtClean="0">
                <a:solidFill>
                  <a:srgbClr val="FFFF66"/>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10-21</a:t>
            </a:r>
            <a:r>
              <a:rPr lang="en-US" dirty="0" smtClean="0">
                <a:solidFill>
                  <a:schemeClr val="bg1"/>
                </a:solidFill>
                <a:effectLst>
                  <a:outerShdw blurRad="50800" dist="38100" dir="2700000" algn="tl" rotWithShape="0">
                    <a:schemeClr val="tx1">
                      <a:alpha val="43000"/>
                    </a:schemeClr>
                  </a:outerShdw>
                </a:effectLst>
              </a:rPr>
              <a:t>)</a:t>
            </a:r>
            <a:endParaRPr lang="en-US" dirty="0">
              <a:solidFill>
                <a:schemeClr val="bg1"/>
              </a:solidFill>
              <a:effectLst>
                <a:outerShdw blurRad="50800" dist="38100" dir="2700000" algn="tl" rotWithShape="0">
                  <a:schemeClr val="tx1">
                    <a:alpha val="43000"/>
                  </a:schemeClr>
                </a:outerShdw>
              </a:effectLst>
            </a:endParaRPr>
          </a:p>
          <a:p>
            <a:pPr lvl="1">
              <a:lnSpc>
                <a:spcPct val="105000"/>
              </a:lnSpc>
              <a:spcBef>
                <a:spcPts val="0"/>
              </a:spcBef>
              <a:spcAft>
                <a:spcPts val="300"/>
              </a:spcAft>
              <a:buClr>
                <a:schemeClr val="bg1"/>
              </a:buClr>
            </a:pPr>
            <a:r>
              <a:rPr lang="en-US" b="1" i="1" dirty="0" smtClean="0">
                <a:solidFill>
                  <a:srgbClr val="FFFF66"/>
                </a:solidFill>
                <a:effectLst>
                  <a:outerShdw blurRad="50800" dist="38100" dir="2700000" algn="tl" rotWithShape="0">
                    <a:schemeClr val="tx1">
                      <a:alpha val="43000"/>
                    </a:schemeClr>
                  </a:outerShdw>
                </a:effectLst>
              </a:rPr>
              <a:t>Lev. 20:22-26</a:t>
            </a:r>
            <a:r>
              <a:rPr lang="en-US" dirty="0">
                <a:solidFill>
                  <a:srgbClr val="FFFF66"/>
                </a:solidFill>
                <a:effectLst>
                  <a:outerShdw blurRad="50800" dist="38100" dir="2700000" algn="tl" rotWithShape="0">
                    <a:schemeClr val="tx1">
                      <a:alpha val="43000"/>
                    </a:schemeClr>
                  </a:outerShdw>
                </a:effectLst>
              </a:rPr>
              <a:t> </a:t>
            </a:r>
            <a:r>
              <a:rPr lang="en-US" dirty="0" smtClean="0">
                <a:solidFill>
                  <a:srgbClr val="FFFF66"/>
                </a:solidFill>
                <a:effectLst>
                  <a:outerShdw blurRad="50800" dist="38100" dir="2700000" algn="tl" rotWithShape="0">
                    <a:schemeClr val="tx1">
                      <a:alpha val="43000"/>
                    </a:schemeClr>
                  </a:outerShdw>
                </a:effectLst>
              </a:rPr>
              <a:t> </a:t>
            </a:r>
            <a:r>
              <a:rPr lang="en-US" dirty="0" smtClean="0">
                <a:solidFill>
                  <a:srgbClr val="FFFFFF"/>
                </a:solidFill>
                <a:effectLst>
                  <a:outerShdw blurRad="50800" dist="38100" dir="2700000" algn="tl" rotWithShape="0">
                    <a:schemeClr val="tx1">
                      <a:alpha val="43000"/>
                    </a:schemeClr>
                  </a:outerShdw>
                </a:effectLst>
              </a:rPr>
              <a:t>Keeping all the law = Being holy to God </a:t>
            </a:r>
            <a:endParaRPr lang="en-US" dirty="0">
              <a:solidFill>
                <a:srgbClr val="FFFF66"/>
              </a:solidFill>
              <a:effectLst>
                <a:outerShdw blurRad="50800" dist="38100" dir="2700000" algn="tl" rotWithShape="0">
                  <a:schemeClr val="tx1">
                    <a:alpha val="43000"/>
                  </a:schemeClr>
                </a:outerShdw>
              </a:effectLst>
            </a:endParaRPr>
          </a:p>
          <a:p>
            <a:pPr>
              <a:lnSpc>
                <a:spcPct val="105000"/>
              </a:lnSpc>
              <a:spcBef>
                <a:spcPts val="0"/>
              </a:spcBef>
              <a:spcAft>
                <a:spcPts val="300"/>
              </a:spcAft>
              <a:buClr>
                <a:srgbClr val="FFFF00"/>
              </a:buClr>
            </a:pPr>
            <a:r>
              <a:rPr lang="en-US" b="1" dirty="0" smtClean="0">
                <a:solidFill>
                  <a:schemeClr val="bg1"/>
                </a:solidFill>
                <a:effectLst>
                  <a:outerShdw blurRad="50800" dist="38100" dir="2700000" algn="tl" rotWithShape="0">
                    <a:schemeClr val="tx1">
                      <a:alpha val="43000"/>
                    </a:schemeClr>
                  </a:outerShdw>
                </a:effectLst>
              </a:rPr>
              <a:t>Ezekiel commanded a return </a:t>
            </a:r>
            <a:r>
              <a:rPr lang="en-US" b="1" dirty="0">
                <a:solidFill>
                  <a:schemeClr val="bg1"/>
                </a:solidFill>
                <a:effectLst>
                  <a:outerShdw blurRad="50800" dist="38100" dir="2700000" algn="tl" rotWithShape="0">
                    <a:schemeClr val="tx1">
                      <a:alpha val="43000"/>
                    </a:schemeClr>
                  </a:outerShdw>
                </a:effectLst>
              </a:rPr>
              <a:t>to be holy to God</a:t>
            </a:r>
          </a:p>
          <a:p>
            <a:pPr lvl="1">
              <a:lnSpc>
                <a:spcPct val="105000"/>
              </a:lnSpc>
              <a:spcBef>
                <a:spcPts val="0"/>
              </a:spcBef>
              <a:spcAft>
                <a:spcPts val="300"/>
              </a:spcAft>
              <a:buClr>
                <a:schemeClr val="bg1"/>
              </a:buClr>
            </a:pPr>
            <a:r>
              <a:rPr lang="en-US" b="1" i="1" dirty="0" smtClean="0">
                <a:solidFill>
                  <a:srgbClr val="FFFF66"/>
                </a:solidFill>
                <a:effectLst>
                  <a:outerShdw blurRad="50800" dist="38100" dir="2700000" algn="tl" rotWithShape="0">
                    <a:schemeClr val="tx1">
                      <a:alpha val="43000"/>
                    </a:schemeClr>
                  </a:outerShdw>
                </a:effectLst>
              </a:rPr>
              <a:t>Ezek.</a:t>
            </a:r>
            <a:r>
              <a:rPr lang="en-US" sz="1800" b="1" i="1" dirty="0" smtClean="0">
                <a:solidFill>
                  <a:srgbClr val="FFFF66"/>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39:7</a:t>
            </a:r>
            <a:r>
              <a:rPr lang="en-US" sz="1800" dirty="0">
                <a:solidFill>
                  <a:srgbClr val="FFFF66"/>
                </a:solidFill>
                <a:effectLst>
                  <a:outerShdw blurRad="50800" dist="38100" dir="2700000" algn="tl" rotWithShape="0">
                    <a:schemeClr val="tx1">
                      <a:alpha val="43000"/>
                    </a:schemeClr>
                  </a:outerShdw>
                </a:effectLst>
              </a:rPr>
              <a:t> </a:t>
            </a:r>
            <a:r>
              <a:rPr lang="en-US" sz="1800" dirty="0" smtClean="0">
                <a:solidFill>
                  <a:srgbClr val="FFFF66"/>
                </a:solidFill>
                <a:effectLst>
                  <a:outerShdw blurRad="50800" dist="38100" dir="2700000" algn="tl" rotWithShape="0">
                    <a:schemeClr val="tx1">
                      <a:alpha val="43000"/>
                    </a:schemeClr>
                  </a:outerShdw>
                </a:effectLst>
              </a:rPr>
              <a:t> </a:t>
            </a:r>
            <a:r>
              <a:rPr lang="en-US" dirty="0" smtClean="0">
                <a:solidFill>
                  <a:srgbClr val="FFFFFF"/>
                </a:solidFill>
                <a:effectLst>
                  <a:outerShdw blurRad="50800" dist="38100" dir="2700000" algn="tl" rotWithShape="0">
                    <a:schemeClr val="tx1">
                      <a:alpha val="43000"/>
                    </a:schemeClr>
                  </a:outerShdw>
                </a:effectLst>
              </a:rPr>
              <a:t>His judgments show holiness &amp; need to return</a:t>
            </a:r>
            <a:endParaRPr lang="en-US" dirty="0">
              <a:solidFill>
                <a:schemeClr val="bg1"/>
              </a:solidFill>
              <a:effectLst>
                <a:outerShdw blurRad="50800" dist="38100" dir="2700000" algn="tl" rotWithShape="0">
                  <a:schemeClr val="tx1">
                    <a:alpha val="43000"/>
                  </a:schemeClr>
                </a:outerShdw>
              </a:effectLst>
            </a:endParaRPr>
          </a:p>
          <a:p>
            <a:pPr lvl="1">
              <a:lnSpc>
                <a:spcPct val="105000"/>
              </a:lnSpc>
              <a:spcBef>
                <a:spcPts val="0"/>
              </a:spcBef>
              <a:spcAft>
                <a:spcPts val="300"/>
              </a:spcAft>
              <a:buClr>
                <a:schemeClr val="bg1"/>
              </a:buClr>
            </a:pPr>
            <a:r>
              <a:rPr lang="en-US" b="1" i="1" dirty="0" smtClean="0">
                <a:solidFill>
                  <a:srgbClr val="FFFF66"/>
                </a:solidFill>
                <a:effectLst>
                  <a:outerShdw blurRad="50800" dist="38100" dir="2700000" algn="tl" rotWithShape="0">
                    <a:schemeClr val="tx1">
                      <a:alpha val="43000"/>
                    </a:schemeClr>
                  </a:outerShdw>
                </a:effectLst>
              </a:rPr>
              <a:t>Ezek.</a:t>
            </a:r>
            <a:r>
              <a:rPr lang="en-US" sz="1800" b="1" i="1" dirty="0" smtClean="0">
                <a:solidFill>
                  <a:srgbClr val="FFFF66"/>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36:16-31</a:t>
            </a:r>
            <a:r>
              <a:rPr lang="en-US" sz="1800" dirty="0">
                <a:solidFill>
                  <a:schemeClr val="bg1"/>
                </a:solidFill>
                <a:effectLst>
                  <a:outerShdw blurRad="50800" dist="38100" dir="2700000" algn="tl" rotWithShape="0">
                    <a:schemeClr val="tx1">
                      <a:alpha val="43000"/>
                    </a:schemeClr>
                  </a:outerShdw>
                </a:effectLst>
              </a:rPr>
              <a:t> </a:t>
            </a:r>
            <a:r>
              <a:rPr lang="en-US" sz="1800" dirty="0" smtClean="0">
                <a:solidFill>
                  <a:schemeClr val="bg1"/>
                </a:solidFill>
                <a:effectLst>
                  <a:outerShdw blurRad="50800" dist="38100" dir="2700000" algn="tl" rotWithShape="0">
                    <a:schemeClr val="tx1">
                      <a:alpha val="43000"/>
                    </a:schemeClr>
                  </a:outerShdw>
                </a:effectLst>
              </a:rPr>
              <a:t> </a:t>
            </a:r>
            <a:r>
              <a:rPr lang="en-US" dirty="0" smtClean="0">
                <a:solidFill>
                  <a:srgbClr val="FFFFFF"/>
                </a:solidFill>
                <a:effectLst>
                  <a:outerShdw blurRad="50800" dist="38100" dir="2700000" algn="tl" rotWithShape="0">
                    <a:schemeClr val="tx1">
                      <a:alpha val="43000"/>
                    </a:schemeClr>
                  </a:outerShdw>
                </a:effectLst>
              </a:rPr>
              <a:t>Disobedience defiled Israel - need to change</a:t>
            </a:r>
            <a:endParaRPr lang="en-US" dirty="0">
              <a:effectLst>
                <a:outerShdw blurRad="38100" dist="38100" dir="2700000" algn="tl">
                  <a:srgbClr val="000000"/>
                </a:outerShdw>
              </a:effectLst>
            </a:endParaRPr>
          </a:p>
          <a:p>
            <a:pPr lvl="2">
              <a:lnSpc>
                <a:spcPct val="105000"/>
              </a:lnSpc>
              <a:spcBef>
                <a:spcPts val="0"/>
              </a:spcBef>
              <a:spcAft>
                <a:spcPts val="300"/>
              </a:spcAft>
              <a:buClr>
                <a:srgbClr val="FFFF66"/>
              </a:buClr>
              <a:buSzPct val="70000"/>
              <a:buFont typeface="Wingdings" charset="2"/>
              <a:buChar char="§"/>
            </a:pPr>
            <a:r>
              <a:rPr lang="en-US" dirty="0" smtClean="0">
                <a:solidFill>
                  <a:srgbClr val="66FFFF"/>
                </a:solidFill>
                <a:effectLst>
                  <a:outerShdw blurRad="38100" dist="38100" dir="2700000" algn="tl">
                    <a:srgbClr val="000000"/>
                  </a:outerShdw>
                </a:effectLst>
              </a:rPr>
              <a:t>God to be hallowed before their eyes</a:t>
            </a:r>
          </a:p>
          <a:p>
            <a:pPr lvl="2">
              <a:lnSpc>
                <a:spcPct val="105000"/>
              </a:lnSpc>
              <a:spcBef>
                <a:spcPts val="0"/>
              </a:spcBef>
              <a:spcAft>
                <a:spcPts val="300"/>
              </a:spcAft>
              <a:buClr>
                <a:srgbClr val="FFFF66"/>
              </a:buClr>
              <a:buSzPct val="70000"/>
              <a:buFont typeface="Wingdings" charset="2"/>
              <a:buChar char="§"/>
            </a:pPr>
            <a:r>
              <a:rPr lang="en-US" dirty="0" smtClean="0">
                <a:solidFill>
                  <a:srgbClr val="66FFFF"/>
                </a:solidFill>
                <a:effectLst>
                  <a:outerShdw blurRad="38100" dist="38100" dir="2700000" algn="tl">
                    <a:srgbClr val="000000"/>
                  </a:outerShdw>
                </a:effectLst>
              </a:rPr>
              <a:t>Purification to cleanse from filthiness </a:t>
            </a:r>
            <a:endParaRPr lang="en-US" dirty="0">
              <a:solidFill>
                <a:srgbClr val="66FFFF"/>
              </a:solidFill>
              <a:effectLst>
                <a:outerShdw blurRad="38100" dist="38100" dir="2700000" algn="tl">
                  <a:srgbClr val="000000"/>
                </a:outerShdw>
              </a:effectLst>
            </a:endParaRPr>
          </a:p>
          <a:p>
            <a:pPr lvl="2">
              <a:lnSpc>
                <a:spcPct val="105000"/>
              </a:lnSpc>
              <a:spcBef>
                <a:spcPts val="0"/>
              </a:spcBef>
              <a:spcAft>
                <a:spcPts val="300"/>
              </a:spcAft>
              <a:buClr>
                <a:srgbClr val="FFFF66"/>
              </a:buClr>
              <a:buSzPct val="70000"/>
              <a:buFont typeface="Wingdings" charset="2"/>
              <a:buChar char="§"/>
            </a:pPr>
            <a:r>
              <a:rPr lang="en-US" dirty="0" smtClean="0">
                <a:solidFill>
                  <a:srgbClr val="66FFFF"/>
                </a:solidFill>
                <a:effectLst>
                  <a:outerShdw blurRad="38100" dist="38100" dir="2700000" algn="tl">
                    <a:srgbClr val="000000"/>
                  </a:outerShdw>
                </a:effectLst>
              </a:rPr>
              <a:t>New heart &amp; new spirit made within them</a:t>
            </a:r>
            <a:endParaRPr lang="en-US" dirty="0">
              <a:solidFill>
                <a:srgbClr val="66FFFF"/>
              </a:solidFill>
              <a:effectLst>
                <a:outerShdw blurRad="38100" dist="38100" dir="2700000" algn="tl">
                  <a:srgbClr val="000000"/>
                </a:outerShdw>
              </a:effectLst>
            </a:endParaRPr>
          </a:p>
          <a:p>
            <a:pPr lvl="2">
              <a:lnSpc>
                <a:spcPct val="105000"/>
              </a:lnSpc>
              <a:spcBef>
                <a:spcPts val="0"/>
              </a:spcBef>
              <a:spcAft>
                <a:spcPts val="300"/>
              </a:spcAft>
              <a:buClr>
                <a:srgbClr val="FFFF66"/>
              </a:buClr>
              <a:buSzPct val="70000"/>
              <a:buFont typeface="Wingdings" charset="2"/>
              <a:buChar char="§"/>
            </a:pPr>
            <a:r>
              <a:rPr lang="en-US" dirty="0">
                <a:solidFill>
                  <a:srgbClr val="66FFFF"/>
                </a:solidFill>
                <a:effectLst>
                  <a:outerShdw blurRad="38100" dist="38100" dir="2700000" algn="tl">
                    <a:srgbClr val="000000"/>
                  </a:outerShdw>
                </a:effectLst>
              </a:rPr>
              <a:t>Walk in </a:t>
            </a:r>
            <a:r>
              <a:rPr lang="en-US" dirty="0" smtClean="0">
                <a:solidFill>
                  <a:srgbClr val="66FFFF"/>
                </a:solidFill>
                <a:effectLst>
                  <a:outerShdw blurRad="38100" dist="38100" dir="2700000" algn="tl">
                    <a:srgbClr val="000000"/>
                  </a:outerShdw>
                </a:effectLst>
              </a:rPr>
              <a:t>God's statutes </a:t>
            </a:r>
            <a:r>
              <a:rPr lang="en-US" dirty="0">
                <a:solidFill>
                  <a:srgbClr val="66FFFF"/>
                </a:solidFill>
                <a:effectLst>
                  <a:outerShdw blurRad="38100" dist="38100" dir="2700000" algn="tl">
                    <a:srgbClr val="000000"/>
                  </a:outerShdw>
                </a:effectLst>
              </a:rPr>
              <a:t>&amp; keep </a:t>
            </a:r>
            <a:r>
              <a:rPr lang="en-US" dirty="0" smtClean="0">
                <a:solidFill>
                  <a:srgbClr val="66FFFF"/>
                </a:solidFill>
                <a:effectLst>
                  <a:outerShdw blurRad="38100" dist="38100" dir="2700000" algn="tl">
                    <a:srgbClr val="000000"/>
                  </a:outerShdw>
                </a:effectLst>
              </a:rPr>
              <a:t>His judgments &amp; do them</a:t>
            </a:r>
            <a:endParaRPr lang="en-US" dirty="0">
              <a:solidFill>
                <a:srgbClr val="66FFFF"/>
              </a:solidFill>
              <a:effectLst>
                <a:outerShdw blurRad="50800" dist="38100" dir="2700000" algn="tl" rotWithShape="0">
                  <a:schemeClr val="tx1">
                    <a:alpha val="43000"/>
                  </a:schemeClr>
                </a:outerShdw>
              </a:effectLst>
            </a:endParaRPr>
          </a:p>
          <a:p>
            <a:pPr lvl="1">
              <a:lnSpc>
                <a:spcPct val="105000"/>
              </a:lnSpc>
              <a:spcBef>
                <a:spcPts val="0"/>
              </a:spcBef>
              <a:spcAft>
                <a:spcPts val="300"/>
              </a:spcAft>
              <a:buClr>
                <a:schemeClr val="bg1"/>
              </a:buClr>
            </a:pPr>
            <a:r>
              <a:rPr lang="en-US" b="1" i="1" dirty="0" smtClean="0">
                <a:solidFill>
                  <a:srgbClr val="FFFF66"/>
                </a:solidFill>
                <a:effectLst>
                  <a:outerShdw blurRad="50800" dist="38100" dir="2700000" algn="tl" rotWithShape="0">
                    <a:schemeClr val="tx1">
                      <a:alpha val="43000"/>
                    </a:schemeClr>
                  </a:outerShdw>
                </a:effectLst>
              </a:rPr>
              <a:t>Ezek. 39:25-29</a:t>
            </a:r>
            <a:r>
              <a:rPr lang="en-US" dirty="0" smtClean="0">
                <a:solidFill>
                  <a:srgbClr val="FFFF66"/>
                </a:solidFill>
                <a:effectLst>
                  <a:outerShdw blurRad="50800" dist="38100" dir="2700000" algn="tl" rotWithShape="0">
                    <a:schemeClr val="tx1">
                      <a:alpha val="43000"/>
                    </a:schemeClr>
                  </a:outerShdw>
                </a:effectLst>
              </a:rPr>
              <a:t>  </a:t>
            </a:r>
            <a:r>
              <a:rPr lang="en-US" dirty="0" smtClean="0">
                <a:solidFill>
                  <a:schemeClr val="bg1"/>
                </a:solidFill>
                <a:effectLst>
                  <a:outerShdw blurRad="50800" dist="38100" dir="2700000" algn="tl" rotWithShape="0">
                    <a:schemeClr val="tx1">
                      <a:alpha val="43000"/>
                    </a:schemeClr>
                  </a:outerShdw>
                </a:effectLst>
              </a:rPr>
              <a:t>Spiritual Israel to show forth God's holiness</a:t>
            </a:r>
            <a:endParaRPr lang="en-US"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19556049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liness 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274288"/>
          </a:xfrm>
          <a:prstGeom prst="rect">
            <a:avLst/>
          </a:prstGeom>
        </p:spPr>
      </p:pic>
      <p:sp>
        <p:nvSpPr>
          <p:cNvPr id="5" name="TextBox 4"/>
          <p:cNvSpPr txBox="1"/>
          <p:nvPr/>
        </p:nvSpPr>
        <p:spPr>
          <a:xfrm>
            <a:off x="0" y="4648200"/>
            <a:ext cx="9144000" cy="1692771"/>
          </a:xfrm>
          <a:prstGeom prst="rect">
            <a:avLst/>
          </a:prstGeom>
          <a:noFill/>
        </p:spPr>
        <p:txBody>
          <a:bodyPr wrap="square" rtlCol="0">
            <a:spAutoFit/>
          </a:bodyPr>
          <a:lstStyle/>
          <a:p>
            <a:pPr algn="ctr"/>
            <a:r>
              <a:rPr lang="en-US" sz="10400" b="1" i="1" dirty="0" smtClean="0">
                <a:solidFill>
                  <a:srgbClr val="FFFF00"/>
                </a:solidFill>
                <a:latin typeface="Times New Roman"/>
                <a:cs typeface="Times New Roman"/>
              </a:rPr>
              <a:t>Applied in N.T.</a:t>
            </a:r>
            <a:endParaRPr lang="en-US" sz="10400" b="1" i="1" dirty="0">
              <a:solidFill>
                <a:srgbClr val="FFFF00"/>
              </a:solidFill>
              <a:latin typeface="Times New Roman"/>
              <a:cs typeface="Times New Roman"/>
            </a:endParaRPr>
          </a:p>
        </p:txBody>
      </p:sp>
    </p:spTree>
    <p:extLst>
      <p:ext uri="{BB962C8B-B14F-4D97-AF65-F5344CB8AC3E}">
        <p14:creationId xmlns:p14="http://schemas.microsoft.com/office/powerpoint/2010/main" val="18351069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914400" y="0"/>
            <a:ext cx="7315200" cy="1600200"/>
          </a:xfrm>
        </p:spPr>
        <p:txBody>
          <a:bodyPr>
            <a:noAutofit/>
          </a:bodyPr>
          <a:lstStyle/>
          <a:p>
            <a:pPr algn="ctr"/>
            <a:r>
              <a:rPr lang="en-US" sz="4800" b="1" u="none" dirty="0">
                <a:solidFill>
                  <a:srgbClr val="FFFF00"/>
                </a:solidFill>
                <a:effectLst>
                  <a:outerShdw blurRad="50800" dist="38100" dir="2700000" algn="tl" rotWithShape="0">
                    <a:srgbClr val="000000">
                      <a:alpha val="43000"/>
                    </a:srgbClr>
                  </a:outerShdw>
                </a:effectLst>
                <a:latin typeface="Times New Roman"/>
                <a:cs typeface="Times New Roman"/>
              </a:rPr>
              <a:t>Basis of New Testament Appeal to Holiness</a:t>
            </a:r>
            <a:endParaRPr lang="en-US" sz="4800" b="1" dirty="0">
              <a:solidFill>
                <a:srgbClr val="FFFF00"/>
              </a:solidFill>
              <a:effectLst>
                <a:outerShdw blurRad="50800" dist="38100" dir="2700000" algn="tl" rotWithShape="0">
                  <a:srgbClr val="000000">
                    <a:alpha val="43000"/>
                  </a:srgbClr>
                </a:outerShdw>
              </a:effectLst>
              <a:latin typeface="Times New Roman"/>
              <a:cs typeface="Times New Roman"/>
            </a:endParaRPr>
          </a:p>
        </p:txBody>
      </p:sp>
      <p:sp>
        <p:nvSpPr>
          <p:cNvPr id="60419" name="Rectangle 3"/>
          <p:cNvSpPr>
            <a:spLocks noGrp="1" noChangeArrowheads="1"/>
          </p:cNvSpPr>
          <p:nvPr>
            <p:ph type="body" idx="1"/>
          </p:nvPr>
        </p:nvSpPr>
        <p:spPr>
          <a:xfrm>
            <a:off x="228600" y="1676400"/>
            <a:ext cx="8686800" cy="5181600"/>
          </a:xfrm>
        </p:spPr>
        <p:txBody>
          <a:bodyPr>
            <a:normAutofit/>
          </a:bodyPr>
          <a:lstStyle/>
          <a:p>
            <a:pPr>
              <a:lnSpc>
                <a:spcPct val="99000"/>
              </a:lnSpc>
              <a:spcBef>
                <a:spcPts val="0"/>
              </a:spcBef>
              <a:spcAft>
                <a:spcPts val="600"/>
              </a:spcAft>
              <a:buClr>
                <a:schemeClr val="bg1"/>
              </a:buClr>
            </a:pPr>
            <a:r>
              <a:rPr lang="en-US" sz="3600" b="1" i="1" dirty="0">
                <a:solidFill>
                  <a:srgbClr val="FFFF66"/>
                </a:solidFill>
                <a:effectLst>
                  <a:outerShdw blurRad="38100" dist="38100" dir="2700000" algn="tl">
                    <a:schemeClr val="tx1"/>
                  </a:outerShdw>
                </a:effectLst>
                <a:latin typeface="Times New Roman"/>
                <a:cs typeface="Times New Roman"/>
              </a:rPr>
              <a:t>1 </a:t>
            </a:r>
            <a:r>
              <a:rPr lang="en-US" sz="3600" b="1" i="1" dirty="0" smtClean="0">
                <a:solidFill>
                  <a:srgbClr val="FFFF66"/>
                </a:solidFill>
                <a:effectLst>
                  <a:outerShdw blurRad="38100" dist="38100" dir="2700000" algn="tl">
                    <a:schemeClr val="tx1"/>
                  </a:outerShdw>
                </a:effectLst>
                <a:latin typeface="Times New Roman"/>
                <a:cs typeface="Times New Roman"/>
              </a:rPr>
              <a:t>Pet. </a:t>
            </a:r>
            <a:r>
              <a:rPr lang="en-US" sz="3600" b="1" i="1" dirty="0">
                <a:solidFill>
                  <a:srgbClr val="FFFF66"/>
                </a:solidFill>
                <a:effectLst>
                  <a:outerShdw blurRad="38100" dist="38100" dir="2700000" algn="tl">
                    <a:schemeClr val="tx1"/>
                  </a:outerShdw>
                </a:effectLst>
                <a:latin typeface="Times New Roman"/>
                <a:cs typeface="Times New Roman"/>
              </a:rPr>
              <a:t>1:14-</a:t>
            </a:r>
            <a:r>
              <a:rPr lang="en-US" sz="3600" b="1" i="1" dirty="0" smtClean="0">
                <a:solidFill>
                  <a:srgbClr val="FFFF66"/>
                </a:solidFill>
                <a:effectLst>
                  <a:outerShdw blurRad="38100" dist="38100" dir="2700000" algn="tl">
                    <a:schemeClr val="tx1"/>
                  </a:outerShdw>
                </a:effectLst>
                <a:latin typeface="Times New Roman"/>
                <a:cs typeface="Times New Roman"/>
              </a:rPr>
              <a:t>16</a:t>
            </a:r>
            <a:r>
              <a:rPr lang="en-US" sz="3600" dirty="0" smtClean="0">
                <a:solidFill>
                  <a:schemeClr val="bg1"/>
                </a:solidFill>
                <a:effectLst>
                  <a:outerShdw blurRad="38100" dist="38100" dir="2700000" algn="tl">
                    <a:schemeClr val="tx1"/>
                  </a:outerShdw>
                </a:effectLst>
                <a:latin typeface="Times New Roman"/>
                <a:cs typeface="Times New Roman"/>
              </a:rPr>
              <a:t>  Same </a:t>
            </a:r>
            <a:r>
              <a:rPr lang="en-US" sz="3600" dirty="0">
                <a:solidFill>
                  <a:schemeClr val="bg1"/>
                </a:solidFill>
                <a:effectLst>
                  <a:outerShdw blurRad="38100" dist="38100" dir="2700000" algn="tl">
                    <a:schemeClr val="tx1"/>
                  </a:outerShdw>
                </a:effectLst>
                <a:latin typeface="Times New Roman"/>
                <a:cs typeface="Times New Roman"/>
              </a:rPr>
              <a:t>as O.T</a:t>
            </a:r>
            <a:r>
              <a:rPr lang="en-US" sz="3600" dirty="0" smtClean="0">
                <a:solidFill>
                  <a:schemeClr val="bg1"/>
                </a:solidFill>
                <a:effectLst>
                  <a:outerShdw blurRad="38100" dist="38100" dir="2700000" algn="tl">
                    <a:schemeClr val="tx1"/>
                  </a:outerShdw>
                </a:effectLst>
                <a:latin typeface="Times New Roman"/>
                <a:cs typeface="Times New Roman"/>
              </a:rPr>
              <a:t>.</a:t>
            </a:r>
            <a:endParaRPr lang="en-US" sz="3600" dirty="0">
              <a:solidFill>
                <a:schemeClr val="bg1"/>
              </a:solidFill>
              <a:effectLst>
                <a:outerShdw blurRad="38100" dist="38100" dir="2700000" algn="tl">
                  <a:schemeClr val="tx1"/>
                </a:outerShdw>
              </a:effectLst>
              <a:latin typeface="Times New Roman"/>
              <a:cs typeface="Times New Roman"/>
            </a:endParaRPr>
          </a:p>
          <a:p>
            <a:pPr marL="906463" lvl="1" indent="-449263">
              <a:lnSpc>
                <a:spcPct val="99000"/>
              </a:lnSpc>
              <a:spcBef>
                <a:spcPts val="0"/>
              </a:spcBef>
              <a:spcAft>
                <a:spcPts val="600"/>
              </a:spcAft>
              <a:buClr>
                <a:srgbClr val="FFFF00"/>
              </a:buClr>
            </a:pPr>
            <a:r>
              <a:rPr lang="en-US" sz="3200" dirty="0">
                <a:solidFill>
                  <a:schemeClr val="bg1"/>
                </a:solidFill>
                <a:effectLst>
                  <a:outerShdw blurRad="38100" dist="38100" dir="2700000" algn="tl">
                    <a:schemeClr val="tx1"/>
                  </a:outerShdw>
                </a:effectLst>
                <a:latin typeface="Times New Roman"/>
                <a:cs typeface="Times New Roman"/>
              </a:rPr>
              <a:t>Based on &amp; measured by </a:t>
            </a:r>
            <a:r>
              <a:rPr lang="en-US" sz="3200" dirty="0" smtClean="0">
                <a:solidFill>
                  <a:schemeClr val="bg1"/>
                </a:solidFill>
                <a:effectLst>
                  <a:outerShdw blurRad="38100" dist="38100" dir="2700000" algn="tl">
                    <a:schemeClr val="tx1"/>
                  </a:outerShdw>
                </a:effectLst>
                <a:latin typeface="Times New Roman"/>
                <a:cs typeface="Times New Roman"/>
              </a:rPr>
              <a:t>God’s </a:t>
            </a:r>
            <a:r>
              <a:rPr lang="en-US" sz="3200" dirty="0">
                <a:solidFill>
                  <a:schemeClr val="bg1"/>
                </a:solidFill>
                <a:effectLst>
                  <a:outerShdw blurRad="38100" dist="38100" dir="2700000" algn="tl">
                    <a:schemeClr val="tx1"/>
                  </a:outerShdw>
                </a:effectLst>
                <a:latin typeface="Times New Roman"/>
                <a:cs typeface="Times New Roman"/>
              </a:rPr>
              <a:t>holy nature, not </a:t>
            </a:r>
            <a:r>
              <a:rPr lang="en-US" sz="3200" dirty="0" smtClean="0">
                <a:solidFill>
                  <a:schemeClr val="bg1"/>
                </a:solidFill>
                <a:effectLst>
                  <a:outerShdw blurRad="38100" dist="38100" dir="2700000" algn="tl">
                    <a:schemeClr val="tx1"/>
                  </a:outerShdw>
                </a:effectLst>
                <a:latin typeface="Times New Roman"/>
                <a:cs typeface="Times New Roman"/>
              </a:rPr>
              <a:t>man’s </a:t>
            </a:r>
            <a:r>
              <a:rPr lang="en-US" sz="3200" dirty="0">
                <a:solidFill>
                  <a:schemeClr val="bg1"/>
                </a:solidFill>
                <a:effectLst>
                  <a:outerShdw blurRad="38100" dist="38100" dir="2700000" algn="tl">
                    <a:schemeClr val="tx1"/>
                  </a:outerShdw>
                </a:effectLst>
                <a:latin typeface="Times New Roman"/>
                <a:cs typeface="Times New Roman"/>
              </a:rPr>
              <a:t>customs</a:t>
            </a:r>
          </a:p>
          <a:p>
            <a:pPr marL="906463" lvl="1" indent="-449263">
              <a:lnSpc>
                <a:spcPct val="99000"/>
              </a:lnSpc>
              <a:spcBef>
                <a:spcPts val="0"/>
              </a:spcBef>
              <a:spcAft>
                <a:spcPts val="600"/>
              </a:spcAft>
              <a:buClr>
                <a:srgbClr val="FFFF00"/>
              </a:buClr>
            </a:pPr>
            <a:r>
              <a:rPr lang="en-US" sz="3200" dirty="0">
                <a:solidFill>
                  <a:schemeClr val="bg1"/>
                </a:solidFill>
                <a:effectLst>
                  <a:outerShdw blurRad="38100" dist="38100" dir="2700000" algn="tl">
                    <a:schemeClr val="tx1"/>
                  </a:outerShdw>
                </a:effectLst>
                <a:latin typeface="Times New Roman"/>
                <a:cs typeface="Times New Roman"/>
              </a:rPr>
              <a:t>Growth based on </a:t>
            </a:r>
            <a:r>
              <a:rPr lang="en-US" sz="3200" dirty="0" smtClean="0">
                <a:solidFill>
                  <a:schemeClr val="bg1"/>
                </a:solidFill>
                <a:effectLst>
                  <a:outerShdw blurRad="38100" dist="38100" dir="2700000" algn="tl">
                    <a:schemeClr val="tx1"/>
                  </a:outerShdw>
                </a:effectLst>
                <a:latin typeface="Times New Roman"/>
                <a:cs typeface="Times New Roman"/>
              </a:rPr>
              <a:t>God’s </a:t>
            </a:r>
            <a:r>
              <a:rPr lang="en-US" sz="3200" dirty="0">
                <a:solidFill>
                  <a:schemeClr val="bg1"/>
                </a:solidFill>
                <a:effectLst>
                  <a:outerShdw blurRad="38100" dist="38100" dir="2700000" algn="tl">
                    <a:schemeClr val="tx1"/>
                  </a:outerShdw>
                </a:effectLst>
                <a:latin typeface="Times New Roman"/>
                <a:cs typeface="Times New Roman"/>
              </a:rPr>
              <a:t>word causes us to be holy (</a:t>
            </a:r>
            <a:r>
              <a:rPr lang="en-US" sz="3200" b="1" i="1" dirty="0">
                <a:solidFill>
                  <a:srgbClr val="FFFF66"/>
                </a:solidFill>
                <a:effectLst>
                  <a:outerShdw blurRad="38100" dist="38100" dir="2700000" algn="tl">
                    <a:schemeClr val="tx1"/>
                  </a:outerShdw>
                </a:effectLst>
                <a:latin typeface="Times New Roman"/>
                <a:cs typeface="Times New Roman"/>
              </a:rPr>
              <a:t>2:1-9</a:t>
            </a:r>
            <a:r>
              <a:rPr lang="en-US" sz="3200" dirty="0">
                <a:solidFill>
                  <a:schemeClr val="bg1"/>
                </a:solidFill>
                <a:effectLst>
                  <a:outerShdw blurRad="38100" dist="38100" dir="2700000" algn="tl">
                    <a:schemeClr val="tx1"/>
                  </a:outerShdw>
                </a:effectLst>
                <a:latin typeface="Times New Roman"/>
                <a:cs typeface="Times New Roman"/>
              </a:rPr>
              <a:t>)</a:t>
            </a:r>
          </a:p>
          <a:p>
            <a:pPr marL="906463" lvl="1" indent="-449263">
              <a:lnSpc>
                <a:spcPct val="99000"/>
              </a:lnSpc>
              <a:spcBef>
                <a:spcPts val="0"/>
              </a:spcBef>
              <a:spcAft>
                <a:spcPts val="600"/>
              </a:spcAft>
              <a:buClr>
                <a:srgbClr val="FFFF00"/>
              </a:buClr>
            </a:pPr>
            <a:r>
              <a:rPr lang="en-US" sz="3200" dirty="0">
                <a:solidFill>
                  <a:schemeClr val="bg1"/>
                </a:solidFill>
                <a:effectLst>
                  <a:outerShdw blurRad="38100" dist="38100" dir="2700000" algn="tl">
                    <a:schemeClr val="tx1"/>
                  </a:outerShdw>
                </a:effectLst>
                <a:latin typeface="Times New Roman"/>
                <a:cs typeface="Times New Roman"/>
              </a:rPr>
              <a:t>Learn from O.T. holy ones (</a:t>
            </a:r>
            <a:r>
              <a:rPr lang="en-US" sz="3200" b="1" i="1" dirty="0">
                <a:solidFill>
                  <a:srgbClr val="FFFF66"/>
                </a:solidFill>
                <a:effectLst>
                  <a:outerShdw blurRad="38100" dist="38100" dir="2700000" algn="tl">
                    <a:schemeClr val="tx1"/>
                  </a:outerShdw>
                </a:effectLst>
                <a:latin typeface="Times New Roman"/>
                <a:cs typeface="Times New Roman"/>
              </a:rPr>
              <a:t>3:5</a:t>
            </a:r>
            <a:r>
              <a:rPr lang="en-US" sz="3200" dirty="0">
                <a:solidFill>
                  <a:schemeClr val="bg1"/>
                </a:solidFill>
                <a:effectLst>
                  <a:outerShdw blurRad="38100" dist="38100" dir="2700000" algn="tl">
                    <a:schemeClr val="tx1"/>
                  </a:outerShdw>
                </a:effectLst>
                <a:latin typeface="Times New Roman"/>
                <a:cs typeface="Times New Roman"/>
              </a:rPr>
              <a:t>)</a:t>
            </a:r>
          </a:p>
          <a:p>
            <a:pPr>
              <a:lnSpc>
                <a:spcPct val="99000"/>
              </a:lnSpc>
              <a:spcBef>
                <a:spcPts val="0"/>
              </a:spcBef>
              <a:spcAft>
                <a:spcPts val="600"/>
              </a:spcAft>
              <a:buClr>
                <a:schemeClr val="bg1"/>
              </a:buClr>
            </a:pPr>
            <a:r>
              <a:rPr lang="en-US" sz="3600" b="1" i="1" dirty="0" smtClean="0">
                <a:solidFill>
                  <a:srgbClr val="FFFF66"/>
                </a:solidFill>
                <a:effectLst>
                  <a:outerShdw blurRad="38100" dist="38100" dir="2700000" algn="tl">
                    <a:schemeClr val="tx1"/>
                  </a:outerShdw>
                </a:effectLst>
                <a:latin typeface="Times New Roman"/>
                <a:cs typeface="Times New Roman"/>
              </a:rPr>
              <a:t>Hebrews </a:t>
            </a:r>
            <a:r>
              <a:rPr lang="en-US" sz="3600" b="1" i="1" dirty="0">
                <a:solidFill>
                  <a:srgbClr val="FFFF66"/>
                </a:solidFill>
                <a:effectLst>
                  <a:outerShdw blurRad="38100" dist="38100" dir="2700000" algn="tl">
                    <a:schemeClr val="tx1"/>
                  </a:outerShdw>
                </a:effectLst>
                <a:latin typeface="Times New Roman"/>
                <a:cs typeface="Times New Roman"/>
              </a:rPr>
              <a:t>12:</a:t>
            </a:r>
            <a:r>
              <a:rPr lang="en-US" sz="3600" b="1" i="1" dirty="0" smtClean="0">
                <a:solidFill>
                  <a:srgbClr val="FFFF66"/>
                </a:solidFill>
                <a:effectLst>
                  <a:outerShdw blurRad="38100" dist="38100" dir="2700000" algn="tl">
                    <a:schemeClr val="tx1"/>
                  </a:outerShdw>
                </a:effectLst>
                <a:latin typeface="Times New Roman"/>
                <a:cs typeface="Times New Roman"/>
              </a:rPr>
              <a:t>10</a:t>
            </a:r>
            <a:r>
              <a:rPr lang="en-US" sz="3600" dirty="0" smtClean="0">
                <a:solidFill>
                  <a:schemeClr val="bg1"/>
                </a:solidFill>
                <a:effectLst>
                  <a:outerShdw blurRad="38100" dist="38100" dir="2700000" algn="tl">
                    <a:schemeClr val="tx1"/>
                  </a:outerShdw>
                </a:effectLst>
                <a:latin typeface="Times New Roman"/>
                <a:cs typeface="Times New Roman"/>
              </a:rPr>
              <a:t>  Learned </a:t>
            </a:r>
            <a:r>
              <a:rPr lang="en-US" sz="3600" dirty="0">
                <a:solidFill>
                  <a:schemeClr val="bg1"/>
                </a:solidFill>
                <a:effectLst>
                  <a:outerShdw blurRad="38100" dist="38100" dir="2700000" algn="tl">
                    <a:schemeClr val="tx1"/>
                  </a:outerShdw>
                </a:effectLst>
                <a:latin typeface="Times New Roman"/>
                <a:cs typeface="Times New Roman"/>
              </a:rPr>
              <a:t>from God</a:t>
            </a:r>
          </a:p>
          <a:p>
            <a:pPr>
              <a:lnSpc>
                <a:spcPct val="99000"/>
              </a:lnSpc>
              <a:spcBef>
                <a:spcPts val="0"/>
              </a:spcBef>
              <a:spcAft>
                <a:spcPts val="600"/>
              </a:spcAft>
              <a:buClr>
                <a:schemeClr val="bg1"/>
              </a:buClr>
            </a:pPr>
            <a:r>
              <a:rPr lang="en-US" sz="3600" dirty="0">
                <a:solidFill>
                  <a:schemeClr val="bg1"/>
                </a:solidFill>
                <a:effectLst>
                  <a:outerShdw blurRad="38100" dist="38100" dir="2700000" algn="tl">
                    <a:schemeClr val="tx1"/>
                  </a:outerShdw>
                </a:effectLst>
                <a:latin typeface="Times New Roman"/>
                <a:cs typeface="Times New Roman"/>
              </a:rPr>
              <a:t>Without that holiness, we cannot see God (</a:t>
            </a:r>
            <a:r>
              <a:rPr lang="en-US" sz="3600" b="1" i="1" dirty="0">
                <a:solidFill>
                  <a:srgbClr val="FFFF66"/>
                </a:solidFill>
                <a:effectLst>
                  <a:outerShdw blurRad="38100" dist="38100" dir="2700000" algn="tl">
                    <a:schemeClr val="tx1"/>
                  </a:outerShdw>
                </a:effectLst>
                <a:latin typeface="Times New Roman"/>
                <a:cs typeface="Times New Roman"/>
              </a:rPr>
              <a:t>Heb. 12:14</a:t>
            </a:r>
            <a:r>
              <a:rPr lang="en-US" sz="3600" dirty="0">
                <a:solidFill>
                  <a:schemeClr val="bg1"/>
                </a:solidFill>
                <a:effectLst>
                  <a:outerShdw blurRad="38100" dist="38100" dir="2700000" algn="tl">
                    <a:schemeClr val="tx1"/>
                  </a:outerShdw>
                </a:effectLst>
                <a:latin typeface="Times New Roman"/>
                <a:cs typeface="Times New Roman"/>
              </a:rPr>
              <a:t>)</a:t>
            </a:r>
          </a:p>
        </p:txBody>
      </p:sp>
    </p:spTree>
    <p:extLst>
      <p:ext uri="{BB962C8B-B14F-4D97-AF65-F5344CB8AC3E}">
        <p14:creationId xmlns:p14="http://schemas.microsoft.com/office/powerpoint/2010/main" val="31517769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500" fill="hold"/>
                                        <p:tgtEl>
                                          <p:spTgt spid="604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04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60419">
                                            <p:txEl>
                                              <p:pRg st="2" end="2"/>
                                            </p:txEl>
                                          </p:spTgt>
                                        </p:tgtEl>
                                        <p:attrNameLst>
                                          <p:attrName>style.visibility</p:attrName>
                                        </p:attrNameLst>
                                      </p:cBhvr>
                                      <p:to>
                                        <p:strVal val="visible"/>
                                      </p:to>
                                    </p:set>
                                    <p:anim calcmode="lin" valueType="num">
                                      <p:cBhvr additive="base">
                                        <p:cTn id="19" dur="500" fill="hold"/>
                                        <p:tgtEl>
                                          <p:spTgt spid="604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04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60419">
                                            <p:txEl>
                                              <p:pRg st="3" end="3"/>
                                            </p:txEl>
                                          </p:spTgt>
                                        </p:tgtEl>
                                        <p:attrNameLst>
                                          <p:attrName>style.visibility</p:attrName>
                                        </p:attrNameLst>
                                      </p:cBhvr>
                                      <p:to>
                                        <p:strVal val="visible"/>
                                      </p:to>
                                    </p:set>
                                    <p:anim calcmode="lin" valueType="num">
                                      <p:cBhvr additive="base">
                                        <p:cTn id="25" dur="500" fill="hold"/>
                                        <p:tgtEl>
                                          <p:spTgt spid="6041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04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60419">
                                            <p:txEl>
                                              <p:pRg st="4" end="4"/>
                                            </p:txEl>
                                          </p:spTgt>
                                        </p:tgtEl>
                                        <p:attrNameLst>
                                          <p:attrName>style.visibility</p:attrName>
                                        </p:attrNameLst>
                                      </p:cBhvr>
                                      <p:to>
                                        <p:strVal val="visible"/>
                                      </p:to>
                                    </p:set>
                                    <p:anim calcmode="lin" valueType="num">
                                      <p:cBhvr additive="base">
                                        <p:cTn id="31" dur="500" fill="hold"/>
                                        <p:tgtEl>
                                          <p:spTgt spid="6041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04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60419">
                                            <p:txEl>
                                              <p:pRg st="5" end="5"/>
                                            </p:txEl>
                                          </p:spTgt>
                                        </p:tgtEl>
                                        <p:attrNameLst>
                                          <p:attrName>style.visibility</p:attrName>
                                        </p:attrNameLst>
                                      </p:cBhvr>
                                      <p:to>
                                        <p:strVal val="visible"/>
                                      </p:to>
                                    </p:set>
                                    <p:anim calcmode="lin" valueType="num">
                                      <p:cBhvr additive="base">
                                        <p:cTn id="37" dur="500" fill="hold"/>
                                        <p:tgtEl>
                                          <p:spTgt spid="6041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04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3"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4800" b="1" dirty="0" smtClean="0">
                <a:solidFill>
                  <a:srgbClr val="FFFF00"/>
                </a:solidFill>
                <a:effectLst>
                  <a:outerShdw blurRad="50800" dist="38100" dir="2700000" algn="tl" rotWithShape="0">
                    <a:schemeClr val="tx1">
                      <a:alpha val="43000"/>
                    </a:schemeClr>
                  </a:outerShdw>
                </a:effectLst>
              </a:rPr>
              <a:t>The Demands of Holiness on Us</a:t>
            </a:r>
            <a:endParaRPr lang="en-US" sz="4800" b="1" dirty="0">
              <a:solidFill>
                <a:srgbClr val="FFFF00"/>
              </a:solidFill>
              <a:effectLst>
                <a:outerShdw blurRad="50800" dist="38100" dir="2700000" algn="tl" rotWithShape="0">
                  <a:schemeClr val="tx1">
                    <a:alpha val="43000"/>
                  </a:schemeClr>
                </a:outerShdw>
              </a:effectLst>
            </a:endParaRPr>
          </a:p>
        </p:txBody>
      </p:sp>
      <p:sp>
        <p:nvSpPr>
          <p:cNvPr id="3" name="Content Placeholder 2"/>
          <p:cNvSpPr>
            <a:spLocks noGrp="1"/>
          </p:cNvSpPr>
          <p:nvPr>
            <p:ph idx="1"/>
          </p:nvPr>
        </p:nvSpPr>
        <p:spPr>
          <a:xfrm>
            <a:off x="152400" y="990600"/>
            <a:ext cx="8991600" cy="5867400"/>
          </a:xfrm>
        </p:spPr>
        <p:txBody>
          <a:bodyPr>
            <a:normAutofit/>
          </a:bodyPr>
          <a:lstStyle/>
          <a:p>
            <a:pPr>
              <a:spcBef>
                <a:spcPts val="0"/>
              </a:spcBef>
              <a:spcAft>
                <a:spcPts val="1200"/>
              </a:spcAft>
              <a:buClr>
                <a:srgbClr val="FFFF00"/>
              </a:buClr>
            </a:pPr>
            <a:r>
              <a:rPr lang="en-US" sz="3500" dirty="0" smtClean="0">
                <a:solidFill>
                  <a:schemeClr val="bg1"/>
                </a:solidFill>
                <a:effectLst>
                  <a:outerShdw blurRad="38100" dist="38100" dir="2700000" algn="tl">
                    <a:srgbClr val="000000"/>
                  </a:outerShdw>
                </a:effectLst>
              </a:rPr>
              <a:t>Holiness of new man created by truth of Christ (</a:t>
            </a:r>
            <a:r>
              <a:rPr lang="en-US" sz="3500" b="1" i="1" dirty="0" smtClean="0">
                <a:solidFill>
                  <a:srgbClr val="FFFF66"/>
                </a:solidFill>
                <a:effectLst>
                  <a:outerShdw blurRad="38100" dist="38100" dir="2700000" algn="tl">
                    <a:srgbClr val="000000"/>
                  </a:outerShdw>
                </a:effectLst>
              </a:rPr>
              <a:t>Eph. 4:17-24</a:t>
            </a:r>
            <a:r>
              <a:rPr lang="en-US" sz="3500" dirty="0" smtClean="0">
                <a:solidFill>
                  <a:schemeClr val="bg1"/>
                </a:solidFill>
                <a:effectLst>
                  <a:outerShdw blurRad="38100" dist="38100" dir="2700000" algn="tl">
                    <a:srgbClr val="000000"/>
                  </a:outerShdw>
                </a:effectLst>
              </a:rPr>
              <a:t>)</a:t>
            </a:r>
            <a:endParaRPr lang="en-US" sz="3500"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40015255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47103</TotalTime>
  <Words>1458</Words>
  <Application>Microsoft Macintosh PowerPoint</Application>
  <PresentationFormat>On-screen Show (4:3)</PresentationFormat>
  <Paragraphs>141</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Holiness: Applied in N.T.</vt:lpstr>
      <vt:lpstr>Ephesians 4:17-24</vt:lpstr>
      <vt:lpstr>Ephesians 4:17-24</vt:lpstr>
      <vt:lpstr>What Is Holiness &amp; How Does It Apply to Me?</vt:lpstr>
      <vt:lpstr>God Is Holiness Personified</vt:lpstr>
      <vt:lpstr>Principles of Holiness to God Applied</vt:lpstr>
      <vt:lpstr>PowerPoint Presentation</vt:lpstr>
      <vt:lpstr>Basis of New Testament Appeal to Holiness</vt:lpstr>
      <vt:lpstr>The Demands of Holiness on Us</vt:lpstr>
      <vt:lpstr>Ephesians 4:17-24</vt:lpstr>
      <vt:lpstr>Ephesians 4:17-24</vt:lpstr>
      <vt:lpstr>Ephesians 4:17-24</vt:lpstr>
      <vt:lpstr>Ephesians 4:17-24</vt:lpstr>
      <vt:lpstr>Ephesians 4:17-24</vt:lpstr>
      <vt:lpstr>Ephesians 4:17-24</vt:lpstr>
      <vt:lpstr>Ephesians 4:17-24</vt:lpstr>
      <vt:lpstr>Ephesians 4:17-24</vt:lpstr>
      <vt:lpstr>Ephesians 4:17-24</vt:lpstr>
      <vt:lpstr>The Demands of Holiness on Us</vt:lpstr>
      <vt:lpstr>2nd Corinthians 6:14 – 7:1</vt:lpstr>
      <vt:lpstr>2nd Corinthians 6:14 – 7:1</vt:lpstr>
      <vt:lpstr>2nd Corinthians 6:14 – 7:1</vt:lpstr>
      <vt:lpstr>2nd Corinthians 6:14 – 7:1</vt:lpstr>
      <vt:lpstr>2nd Corinthians 6:14 – 7:1</vt:lpstr>
      <vt:lpstr>2nd Corinthians 6:14 – 7:1</vt:lpstr>
      <vt:lpstr>2nd Corinthians 6:14 – 7:1</vt:lpstr>
      <vt:lpstr>The Demands of Holiness on Us</vt:lpstr>
      <vt:lpstr>1st Thessalonians 4:1-7</vt:lpstr>
      <vt:lpstr>1st Thessalonians 4:1-7</vt:lpstr>
      <vt:lpstr>1st Thessalonians 4:1-7</vt:lpstr>
      <vt:lpstr>1st Thessalonians 4:1-7</vt:lpstr>
      <vt:lpstr>1st Thessalonians 4:1-7</vt:lpstr>
      <vt:lpstr>1st Thessalonians 4:1-7</vt:lpstr>
      <vt:lpstr>1st Thessalonians 4:1-7</vt:lpstr>
      <vt:lpstr>1st Thessalonians 4:1-7</vt:lpstr>
      <vt:lpstr>The Demands of Holiness on Us</vt:lpstr>
      <vt:lpstr>1st Peter 3:1-5</vt:lpstr>
      <vt:lpstr>1st Peter 3:1-5</vt:lpstr>
      <vt:lpstr>1st Peter 3:1-5</vt:lpstr>
      <vt:lpstr>1st Peter 3:1-5</vt:lpstr>
      <vt:lpstr>1st Peter 3:1-5</vt:lpstr>
      <vt:lpstr>1st Peter 3:1-5</vt:lpstr>
      <vt:lpstr>The Demands of Holiness on Us</vt:lpstr>
      <vt:lpstr>2nd Peter 3:10-13</vt:lpstr>
      <vt:lpstr>2nd Peter 3:10-13</vt:lpstr>
      <vt:lpstr>2nd Peter 3:10-13</vt:lpstr>
      <vt:lpstr>2nd Peter 3:10-13</vt:lpstr>
      <vt:lpstr>2nd Peter 3:10-13</vt:lpstr>
      <vt:lpstr>Christians Have a Higher Calling as Examples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53</cp:revision>
  <dcterms:created xsi:type="dcterms:W3CDTF">2017-02-11T14:18:26Z</dcterms:created>
  <dcterms:modified xsi:type="dcterms:W3CDTF">2018-03-25T12:02:26Z</dcterms:modified>
</cp:coreProperties>
</file>