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34" r:id="rId2"/>
    <p:sldId id="335" r:id="rId3"/>
    <p:sldId id="259" r:id="rId4"/>
    <p:sldId id="261" r:id="rId5"/>
    <p:sldId id="336" r:id="rId6"/>
    <p:sldId id="258"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403521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46171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8667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7010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1303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17520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8766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970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91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1900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87353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0"/>
              </a:schemeClr>
            </a:gs>
            <a:gs pos="50000">
              <a:srgbClr val="16263A"/>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7/8/2018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30950888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04800"/>
            <a:ext cx="4572000" cy="4572000"/>
          </a:xfrm>
        </p:spPr>
        <p:txBody>
          <a:bodyPr>
            <a:noAutofit/>
          </a:bodyPr>
          <a:lstStyle/>
          <a:p>
            <a:r>
              <a:rPr lang="en-US" sz="7200" b="1" dirty="0">
                <a:solidFill>
                  <a:srgbClr val="FFFF00"/>
                </a:solidFill>
                <a:effectLst>
                  <a:outerShdw blurRad="50800" dist="38100" dir="2700000" algn="tl" rotWithShape="0">
                    <a:schemeClr val="tx1">
                      <a:alpha val="43000"/>
                    </a:schemeClr>
                  </a:outerShdw>
                </a:effectLst>
              </a:rPr>
              <a:t>How to Cleanse a Defiled Temple</a:t>
            </a:r>
          </a:p>
        </p:txBody>
      </p:sp>
      <p:sp>
        <p:nvSpPr>
          <p:cNvPr id="3" name="Subtitle 2"/>
          <p:cNvSpPr>
            <a:spLocks noGrp="1"/>
          </p:cNvSpPr>
          <p:nvPr>
            <p:ph type="subTitle" idx="1"/>
          </p:nvPr>
        </p:nvSpPr>
        <p:spPr>
          <a:xfrm>
            <a:off x="4572000" y="5181600"/>
            <a:ext cx="4572000" cy="1143000"/>
          </a:xfrm>
        </p:spPr>
        <p:txBody>
          <a:bodyPr>
            <a:normAutofit fontScale="92500"/>
          </a:bodyPr>
          <a:lstStyle/>
          <a:p>
            <a:r>
              <a:rPr lang="en-US" sz="4800" b="1" i="1" dirty="0">
                <a:solidFill>
                  <a:schemeClr val="bg1"/>
                </a:solidFill>
                <a:effectLst>
                  <a:outerShdw blurRad="50800" dist="38100" dir="2700000" algn="tl" rotWithShape="0">
                    <a:schemeClr val="tx1">
                      <a:alpha val="43000"/>
                    </a:schemeClr>
                  </a:outerShdw>
                </a:effectLst>
              </a:rPr>
              <a:t>2</a:t>
            </a:r>
            <a:r>
              <a:rPr lang="en-US" sz="4800" b="1" i="1" baseline="30000" dirty="0">
                <a:solidFill>
                  <a:schemeClr val="bg1"/>
                </a:solidFill>
                <a:effectLst>
                  <a:outerShdw blurRad="50800" dist="38100" dir="2700000" algn="tl" rotWithShape="0">
                    <a:schemeClr val="tx1">
                      <a:alpha val="43000"/>
                    </a:schemeClr>
                  </a:outerShdw>
                </a:effectLst>
              </a:rPr>
              <a:t>nd</a:t>
            </a:r>
            <a:r>
              <a:rPr lang="en-US" sz="4800" b="1" i="1" dirty="0">
                <a:solidFill>
                  <a:schemeClr val="bg1"/>
                </a:solidFill>
                <a:effectLst>
                  <a:outerShdw blurRad="50800" dist="38100" dir="2700000" algn="tl" rotWithShape="0">
                    <a:schemeClr val="tx1">
                      <a:alpha val="43000"/>
                    </a:schemeClr>
                  </a:outerShdw>
                </a:effectLst>
              </a:rPr>
              <a:t> Chronicles 29</a:t>
            </a:r>
          </a:p>
        </p:txBody>
      </p:sp>
      <p:pic>
        <p:nvPicPr>
          <p:cNvPr id="4" name="Picture 3" descr="Hezekiah - Cleanse Templ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9" y="0"/>
            <a:ext cx="4648200" cy="6858000"/>
          </a:xfrm>
          <a:prstGeom prst="rect">
            <a:avLst/>
          </a:prstGeom>
        </p:spPr>
      </p:pic>
      <p:sp>
        <p:nvSpPr>
          <p:cNvPr id="8" name="TextBox 7">
            <a:extLst>
              <a:ext uri="{FF2B5EF4-FFF2-40B4-BE49-F238E27FC236}">
                <a16:creationId xmlns:a16="http://schemas.microsoft.com/office/drawing/2014/main" id="{E550536A-27C1-41A5-B519-F8A4CC03DFF5}"/>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800" b="1" dirty="0">
                <a:solidFill>
                  <a:srgbClr val="FFFF00"/>
                </a:solidFill>
                <a:effectLst>
                  <a:outerShdw blurRad="50800" dist="38100" dir="2700000" algn="tl" rotWithShape="0">
                    <a:schemeClr val="tx1">
                      <a:alpha val="43000"/>
                    </a:schemeClr>
                  </a:outerShdw>
                </a:effectLst>
              </a:rPr>
              <a:t>2</a:t>
            </a:r>
            <a:r>
              <a:rPr lang="en-US" sz="4800" b="1" baseline="30000" dirty="0">
                <a:solidFill>
                  <a:srgbClr val="FFFF00"/>
                </a:solidFill>
                <a:effectLst>
                  <a:outerShdw blurRad="50800" dist="38100" dir="2700000" algn="tl" rotWithShape="0">
                    <a:schemeClr val="tx1">
                      <a:alpha val="43000"/>
                    </a:schemeClr>
                  </a:outerShdw>
                </a:effectLst>
              </a:rPr>
              <a:t>nd</a:t>
            </a:r>
            <a:r>
              <a:rPr lang="en-US" sz="4800" b="1" dirty="0">
                <a:solidFill>
                  <a:srgbClr val="FFFF00"/>
                </a:solidFill>
                <a:effectLst>
                  <a:outerShdw blurRad="50800" dist="38100" dir="2700000" algn="tl" rotWithShape="0">
                    <a:schemeClr val="tx1">
                      <a:alpha val="43000"/>
                    </a:schemeClr>
                  </a:outerShdw>
                </a:effectLst>
              </a:rPr>
              <a:t> Chronicles 29:1-10</a:t>
            </a:r>
          </a:p>
        </p:txBody>
      </p:sp>
      <p:sp>
        <p:nvSpPr>
          <p:cNvPr id="4" name="TextBox 3"/>
          <p:cNvSpPr txBox="1"/>
          <p:nvPr/>
        </p:nvSpPr>
        <p:spPr>
          <a:xfrm>
            <a:off x="4114800" y="990600"/>
            <a:ext cx="5029200" cy="58477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b="1" i="0" u="none" strike="noStrike" kern="1200" cap="none" spc="0" normalizeH="0" baseline="30000" noProof="0" dirty="0">
                <a:ln>
                  <a:noFill/>
                </a:ln>
                <a:solidFill>
                  <a:prstClr val="white"/>
                </a:solidFill>
                <a:effectLst>
                  <a:outerShdw blurRad="50800" dist="38100" dir="2700000" algn="tl" rotWithShape="0">
                    <a:srgbClr val="000000">
                      <a:alpha val="43000"/>
                    </a:srgbClr>
                  </a:outerShdw>
                </a:effectLst>
                <a:uLnTx/>
                <a:uFillTx/>
                <a:latin typeface="Times New Roman"/>
                <a:ea typeface="+mn-ea"/>
                <a:cs typeface="Times New Roman"/>
              </a:rPr>
              <a:t>1 </a:t>
            </a:r>
            <a:r>
              <a:rPr kumimoji="0" lang="en-US" sz="3400" b="0" i="0" u="none" strike="noStrike" kern="1200" cap="none" spc="0" normalizeH="0" baseline="0" noProof="0" dirty="0">
                <a:ln>
                  <a:noFill/>
                </a:ln>
                <a:solidFill>
                  <a:prstClr val="white"/>
                </a:solidFill>
                <a:effectLst>
                  <a:outerShdw blurRad="50800" dist="38100" dir="2700000" algn="tl" rotWithShape="0">
                    <a:srgbClr val="000000">
                      <a:alpha val="43000"/>
                    </a:srgbClr>
                  </a:outerShdw>
                </a:effectLst>
                <a:uLnTx/>
                <a:uFillTx/>
                <a:latin typeface="Times New Roman"/>
                <a:ea typeface="+mn-ea"/>
                <a:cs typeface="Times New Roman"/>
              </a:rPr>
              <a:t>Hezekiah became king when he was twenty-five years old, and he reigned twenty-nine years in Jerusalem. His mother’s name was </a:t>
            </a:r>
            <a:r>
              <a:rPr kumimoji="0" lang="en-US" sz="3400" b="0" i="0" u="none" strike="noStrike" kern="1200" cap="none" spc="0" normalizeH="0" baseline="0" noProof="0" dirty="0" err="1">
                <a:ln>
                  <a:noFill/>
                </a:ln>
                <a:solidFill>
                  <a:prstClr val="white"/>
                </a:solidFill>
                <a:effectLst>
                  <a:outerShdw blurRad="50800" dist="38100" dir="2700000" algn="tl" rotWithShape="0">
                    <a:srgbClr val="000000">
                      <a:alpha val="43000"/>
                    </a:srgbClr>
                  </a:outerShdw>
                </a:effectLst>
                <a:uLnTx/>
                <a:uFillTx/>
                <a:latin typeface="Times New Roman"/>
                <a:ea typeface="+mn-ea"/>
                <a:cs typeface="Times New Roman"/>
              </a:rPr>
              <a:t>Abijah</a:t>
            </a:r>
            <a:r>
              <a:rPr kumimoji="0" lang="en-US" sz="3400" b="0" i="0" u="none" strike="noStrike" kern="1200" cap="none" spc="0" normalizeH="0" baseline="0" noProof="0" dirty="0">
                <a:ln>
                  <a:noFill/>
                </a:ln>
                <a:solidFill>
                  <a:prstClr val="white"/>
                </a:solidFill>
                <a:effectLst>
                  <a:outerShdw blurRad="50800" dist="38100" dir="2700000" algn="tl" rotWithShape="0">
                    <a:srgbClr val="000000">
                      <a:alpha val="43000"/>
                    </a:srgbClr>
                  </a:outerShdw>
                </a:effectLst>
                <a:uLnTx/>
                <a:uFillTx/>
                <a:latin typeface="Times New Roman"/>
                <a:ea typeface="+mn-ea"/>
                <a:cs typeface="Times New Roman"/>
              </a:rPr>
              <a:t> the daughter of Zechariah. </a:t>
            </a:r>
            <a:r>
              <a:rPr kumimoji="0" lang="en-US" sz="3400" b="1" i="0" u="none" strike="noStrike" kern="1200" cap="none" spc="0" normalizeH="0" baseline="30000" noProof="0" dirty="0">
                <a:ln>
                  <a:noFill/>
                </a:ln>
                <a:solidFill>
                  <a:prstClr val="white"/>
                </a:solidFill>
                <a:effectLst>
                  <a:outerShdw blurRad="50800" dist="38100" dir="2700000" algn="tl" rotWithShape="0">
                    <a:srgbClr val="000000">
                      <a:alpha val="43000"/>
                    </a:srgbClr>
                  </a:outerShdw>
                </a:effectLst>
                <a:uLnTx/>
                <a:uFillTx/>
                <a:latin typeface="Times New Roman"/>
                <a:ea typeface="+mn-ea"/>
                <a:cs typeface="Times New Roman"/>
              </a:rPr>
              <a:t>2 </a:t>
            </a:r>
            <a:r>
              <a:rPr kumimoji="0" lang="en-US" sz="3400" b="0" i="0" u="none" strike="noStrike" kern="1200" cap="none" spc="0" normalizeH="0" baseline="0" noProof="0" dirty="0">
                <a:ln>
                  <a:noFill/>
                </a:ln>
                <a:solidFill>
                  <a:prstClr val="white"/>
                </a:solidFill>
                <a:effectLst>
                  <a:outerShdw blurRad="50800" dist="38100" dir="2700000" algn="tl" rotWithShape="0">
                    <a:srgbClr val="000000">
                      <a:alpha val="43000"/>
                    </a:srgbClr>
                  </a:outerShdw>
                </a:effectLst>
                <a:uLnTx/>
                <a:uFillTx/>
                <a:latin typeface="Times New Roman"/>
                <a:ea typeface="+mn-ea"/>
                <a:cs typeface="Times New Roman"/>
              </a:rPr>
              <a:t>And he did what was right in the sight of the Lord, according to all that his father David had done.</a:t>
            </a:r>
          </a:p>
        </p:txBody>
      </p:sp>
      <p:pic>
        <p:nvPicPr>
          <p:cNvPr id="3" name="Picture 2" descr="Hezekiah-you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799"/>
            <a:ext cx="4138356" cy="4419601"/>
          </a:xfrm>
          <a:prstGeom prst="rect">
            <a:avLst/>
          </a:prstGeom>
        </p:spPr>
      </p:pic>
      <p:sp>
        <p:nvSpPr>
          <p:cNvPr id="8" name="TextBox 7">
            <a:extLst>
              <a:ext uri="{FF2B5EF4-FFF2-40B4-BE49-F238E27FC236}">
                <a16:creationId xmlns:a16="http://schemas.microsoft.com/office/drawing/2014/main" id="{F88DE9E6-FC80-4008-921C-F795C4B36340}"/>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0"/>
            <a:ext cx="9144000" cy="6891631"/>
          </a:xfrm>
          <a:prstGeom prst="rect">
            <a:avLst/>
          </a:prstGeom>
          <a:noFill/>
        </p:spPr>
        <p:txBody>
          <a:bodyPr wrap="square" rtlCol="0">
            <a:spAutoFit/>
          </a:bodyPr>
          <a:lstStyle/>
          <a:p>
            <a:pPr marL="0" marR="0" lvl="0" indent="0" algn="l" defTabSz="914400" rtl="0" eaLnBrk="1" fontAlgn="auto" latinLnBrk="0" hangingPunct="1">
              <a:lnSpc>
                <a:spcPct val="104000"/>
              </a:lnSpc>
              <a:spcBef>
                <a:spcPts val="0"/>
              </a:spcBef>
              <a:spcAft>
                <a:spcPts val="0"/>
              </a:spcAft>
              <a:buClrTx/>
              <a:buSzTx/>
              <a:buFontTx/>
              <a:buNone/>
              <a:tabLst/>
              <a:defRPr/>
            </a:pP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3 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In the first year of his reign, in the first month, he opened the doors of the house of the Lord and repaired them.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4 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Then he brought in the priests and the Levites, and gathered them in the East Square,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5 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and said to them: “Hear me, Levites! Now sanctify yourselves, sanctify the house of the Lord God of your fathers, and carry out the rubbish from the holy place.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6 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For our fathers have trespassed and done evil in the eyes of the Lord our God; they have forsaken Him, have turned their faces away from the dwelling place of the Lord, and turned their backs on Him.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7 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They have also shut up the doors of the vestibule, put out the lamps, and have not burned incense or offered burnt offerings in the holy place to the God of Israel.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8 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Therefore the wrath of the Lord fell upon Judah and Jerusalem, and He has given them up to trouble, to desolation, and to jeering, as you see with your eyes.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9 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For indeed, because of this our fathers have fallen by the sword; and our sons, our daughters, and our wives are in captivity.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10 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Now it is in my heart to make a covenant with the Lord God of Israel, that His fierce wrath may turn away from us…”</a:t>
            </a:r>
          </a:p>
        </p:txBody>
      </p:sp>
      <p:sp>
        <p:nvSpPr>
          <p:cNvPr id="6" name="TextBox 5"/>
          <p:cNvSpPr txBox="1"/>
          <p:nvPr/>
        </p:nvSpPr>
        <p:spPr>
          <a:xfrm>
            <a:off x="4405329" y="6338139"/>
            <a:ext cx="4800600"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a:ln>
                  <a:noFill/>
                </a:ln>
                <a:solidFill>
                  <a:srgbClr val="FFFF66"/>
                </a:solidFill>
                <a:effectLst>
                  <a:outerShdw blurRad="50800" dist="38100" dir="2700000" algn="tl" rotWithShape="0">
                    <a:prstClr val="black">
                      <a:alpha val="43000"/>
                    </a:prstClr>
                  </a:outerShdw>
                </a:effectLst>
                <a:uLnTx/>
                <a:uFillTx/>
                <a:latin typeface="Times New Roman"/>
                <a:ea typeface="+mn-ea"/>
                <a:cs typeface="Times New Roman"/>
              </a:rPr>
              <a:t>Action opposite of his father, </a:t>
            </a:r>
            <a:r>
              <a:rPr kumimoji="0" lang="en-US" sz="2500" b="0" i="0" u="none" strike="noStrike" kern="1200" cap="none" spc="0" normalizeH="0" baseline="0" noProof="0" dirty="0" err="1">
                <a:ln>
                  <a:noFill/>
                </a:ln>
                <a:solidFill>
                  <a:srgbClr val="FFFF66"/>
                </a:solidFill>
                <a:effectLst>
                  <a:outerShdw blurRad="50800" dist="38100" dir="2700000" algn="tl" rotWithShape="0">
                    <a:prstClr val="black">
                      <a:alpha val="43000"/>
                    </a:prstClr>
                  </a:outerShdw>
                </a:effectLst>
                <a:uLnTx/>
                <a:uFillTx/>
                <a:latin typeface="Times New Roman"/>
                <a:ea typeface="+mn-ea"/>
                <a:cs typeface="Times New Roman"/>
              </a:rPr>
              <a:t>Ahaz</a:t>
            </a:r>
            <a:endParaRPr kumimoji="0" lang="en-US" sz="2500" b="0" i="0" u="none" strike="noStrike" kern="1200" cap="none" spc="0" normalizeH="0" baseline="0" noProof="0" dirty="0">
              <a:ln>
                <a:noFill/>
              </a:ln>
              <a:solidFill>
                <a:srgbClr val="FFFF66"/>
              </a:solidFill>
              <a:effectLst>
                <a:outerShdw blurRad="50800" dist="38100" dir="2700000" algn="tl" rotWithShape="0">
                  <a:prstClr val="black">
                    <a:alpha val="43000"/>
                  </a:prstClr>
                </a:outerShdw>
              </a:effectLst>
              <a:uLnTx/>
              <a:uFillTx/>
              <a:latin typeface="Times New Roman"/>
              <a:ea typeface="+mn-ea"/>
              <a:cs typeface="Times New Roman"/>
            </a:endParaRPr>
          </a:p>
        </p:txBody>
      </p:sp>
      <p:sp>
        <p:nvSpPr>
          <p:cNvPr id="7" name="TextBox 6">
            <a:extLst>
              <a:ext uri="{FF2B5EF4-FFF2-40B4-BE49-F238E27FC236}">
                <a16:creationId xmlns:a16="http://schemas.microsoft.com/office/drawing/2014/main" id="{951A40BC-87F7-44C9-9C23-D67110518412}"/>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383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524000"/>
          </a:xfrm>
        </p:spPr>
        <p:txBody>
          <a:bodyPr>
            <a:normAutofit/>
          </a:bodyPr>
          <a:lstStyle/>
          <a:p>
            <a:r>
              <a:rPr lang="en-US" sz="4200" b="1" dirty="0">
                <a:solidFill>
                  <a:srgbClr val="FFFF00"/>
                </a:solidFill>
                <a:effectLst>
                  <a:outerShdw blurRad="50800" dist="38100" dir="2700000" algn="tl" rotWithShape="0">
                    <a:srgbClr val="000000">
                      <a:alpha val="43000"/>
                    </a:srgbClr>
                  </a:outerShdw>
                </a:effectLst>
              </a:rPr>
              <a:t>Hezekiah Instructed Priests &amp; Levites Regarding Cleansing of the Temple </a:t>
            </a:r>
          </a:p>
        </p:txBody>
      </p:sp>
      <p:pic>
        <p:nvPicPr>
          <p:cNvPr id="4" name="Picture 3" descr="Hezekia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1" y="1524000"/>
            <a:ext cx="5341188" cy="4718050"/>
          </a:xfrm>
          <a:prstGeom prst="rect">
            <a:avLst/>
          </a:prstGeom>
        </p:spPr>
      </p:pic>
      <p:sp>
        <p:nvSpPr>
          <p:cNvPr id="5" name="TextBox 4"/>
          <p:cNvSpPr txBox="1"/>
          <p:nvPr/>
        </p:nvSpPr>
        <p:spPr>
          <a:xfrm>
            <a:off x="-14271" y="6200738"/>
            <a:ext cx="9144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Then priests &amp; Levites took action as instructed</a:t>
            </a:r>
          </a:p>
        </p:txBody>
      </p:sp>
      <p:sp>
        <p:nvSpPr>
          <p:cNvPr id="8" name="TextBox 7">
            <a:extLst>
              <a:ext uri="{FF2B5EF4-FFF2-40B4-BE49-F238E27FC236}">
                <a16:creationId xmlns:a16="http://schemas.microsoft.com/office/drawing/2014/main" id="{DAE1E2A5-58B4-4709-A947-81C425599D49}"/>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195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b="1" dirty="0">
                <a:solidFill>
                  <a:srgbClr val="FFFF00"/>
                </a:solidFill>
                <a:effectLst>
                  <a:outerShdw blurRad="50800" dist="38100" dir="2700000" algn="tl" rotWithShape="0">
                    <a:schemeClr val="tx1">
                      <a:alpha val="43000"/>
                    </a:schemeClr>
                  </a:outerShdw>
                </a:effectLst>
              </a:rPr>
              <a:t>2</a:t>
            </a:r>
            <a:r>
              <a:rPr lang="en-US" sz="3600" b="1" baseline="30000" dirty="0">
                <a:solidFill>
                  <a:srgbClr val="FFFF00"/>
                </a:solidFill>
                <a:effectLst>
                  <a:outerShdw blurRad="50800" dist="38100" dir="2700000" algn="tl" rotWithShape="0">
                    <a:schemeClr val="tx1">
                      <a:alpha val="43000"/>
                    </a:schemeClr>
                  </a:outerShdw>
                </a:effectLst>
              </a:rPr>
              <a:t>nd</a:t>
            </a:r>
            <a:r>
              <a:rPr lang="en-US" sz="3600" b="1" dirty="0">
                <a:solidFill>
                  <a:srgbClr val="FFFF00"/>
                </a:solidFill>
                <a:effectLst>
                  <a:outerShdw blurRad="50800" dist="38100" dir="2700000" algn="tl" rotWithShape="0">
                    <a:schemeClr val="tx1">
                      <a:alpha val="43000"/>
                    </a:schemeClr>
                  </a:outerShdw>
                </a:effectLst>
              </a:rPr>
              <a:t> Chronicles 29:15-19</a:t>
            </a:r>
          </a:p>
        </p:txBody>
      </p:sp>
      <p:sp>
        <p:nvSpPr>
          <p:cNvPr id="5" name="Rectangle 4"/>
          <p:cNvSpPr/>
          <p:nvPr/>
        </p:nvSpPr>
        <p:spPr>
          <a:xfrm>
            <a:off x="152400" y="609600"/>
            <a:ext cx="8991600" cy="62478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15 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And they gathered their brethren, sanctified themselves, and went according to the commandment of the king, at the words of the Lord, to cleanse the house of the Lord.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16 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Then the priests went into the inner part of the house of the Lord to cleanse it, and brought out all the debris that they found in the temple of the Lord to the court of the house of the Lord. And the Levites took it out and carried it to the Brook </a:t>
            </a:r>
            <a:r>
              <a:rPr kumimoji="0" lang="en-US" sz="2500" b="0" i="0" u="none" strike="noStrike" kern="1200" cap="none" spc="0" normalizeH="0" baseline="0" noProof="0" dirty="0" err="1">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Kidron</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17 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Now they began to sanctify on the first day of the first month, and on the eighth day of the month they came to the vestibule of the Lord. So they sanctified the house of the Lord in eight days, and on the sixteenth day of the first month they finished.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18 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Then they went in to King Hezekiah and said, “We have cleansed all the house of the Lord, the altar of burnt offerings with all its articles, and the table of the showbread with all its articles.  </a:t>
            </a:r>
            <a:r>
              <a:rPr kumimoji="0" lang="en-US" sz="2500" b="1" i="0" u="none" strike="noStrike" kern="1200" cap="none" spc="0" normalizeH="0" baseline="3000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19 </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Moreover all the articles which King </a:t>
            </a:r>
            <a:r>
              <a:rPr kumimoji="0" lang="en-US" sz="2500" b="0" i="0" u="none" strike="noStrike" kern="1200" cap="none" spc="0" normalizeH="0" baseline="0" noProof="0" dirty="0" err="1">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Ahaz</a:t>
            </a:r>
            <a:r>
              <a:rPr kumimoji="0" lang="en-US" sz="25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 in his reign had cast aside in his transgression we have prepared and sanctified; and there they are, before the altar of the Lord.” </a:t>
            </a:r>
          </a:p>
        </p:txBody>
      </p:sp>
      <p:sp>
        <p:nvSpPr>
          <p:cNvPr id="7" name="TextBox 6">
            <a:extLst>
              <a:ext uri="{FF2B5EF4-FFF2-40B4-BE49-F238E27FC236}">
                <a16:creationId xmlns:a16="http://schemas.microsoft.com/office/drawing/2014/main" id="{A8CD5CC3-DEAF-4C8E-B34C-2C4F992A7C97}"/>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682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295400"/>
          </a:xfrm>
        </p:spPr>
        <p:txBody>
          <a:bodyPr>
            <a:normAutofit/>
          </a:bodyPr>
          <a:lstStyle/>
          <a:p>
            <a:r>
              <a:rPr lang="en-US" b="1" dirty="0">
                <a:solidFill>
                  <a:srgbClr val="FFFF00"/>
                </a:solidFill>
                <a:effectLst>
                  <a:outerShdw blurRad="50800" dist="38100" dir="2700000" algn="tl" rotWithShape="0">
                    <a:schemeClr val="tx1">
                      <a:alpha val="43000"/>
                    </a:schemeClr>
                  </a:outerShdw>
                </a:effectLst>
              </a:rPr>
              <a:t>Steps to Cleansing a Defiled Temple</a:t>
            </a:r>
          </a:p>
        </p:txBody>
      </p:sp>
      <p:sp>
        <p:nvSpPr>
          <p:cNvPr id="4" name="Content Placeholder 3"/>
          <p:cNvSpPr>
            <a:spLocks noGrp="1"/>
          </p:cNvSpPr>
          <p:nvPr>
            <p:ph idx="1"/>
          </p:nvPr>
        </p:nvSpPr>
        <p:spPr>
          <a:xfrm>
            <a:off x="0" y="1066800"/>
            <a:ext cx="9144000" cy="5715000"/>
          </a:xfrm>
        </p:spPr>
        <p:txBody>
          <a:bodyPr>
            <a:noAutofit/>
          </a:bodyPr>
          <a:lstStyle/>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Identify the problem (</a:t>
            </a:r>
            <a:r>
              <a:rPr lang="en-US" sz="3300" b="1" i="1" dirty="0">
                <a:solidFill>
                  <a:srgbClr val="FFFF66"/>
                </a:solidFill>
                <a:effectLst>
                  <a:outerShdw blurRad="50800" dist="38100" dir="2700000" algn="tl" rotWithShape="0">
                    <a:schemeClr val="tx1">
                      <a:alpha val="43000"/>
                    </a:schemeClr>
                  </a:outerShdw>
                </a:effectLst>
              </a:rPr>
              <a:t>vs. 3-9</a:t>
            </a:r>
            <a:r>
              <a:rPr lang="en-US" sz="34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Set the mind to the task (</a:t>
            </a:r>
            <a:r>
              <a:rPr lang="en-US" sz="3300" b="1" i="1" dirty="0">
                <a:solidFill>
                  <a:srgbClr val="FFFF66"/>
                </a:solidFill>
                <a:effectLst>
                  <a:outerShdw blurRad="50800" dist="38100" dir="2700000" algn="tl" rotWithShape="0">
                    <a:schemeClr val="tx1">
                      <a:alpha val="43000"/>
                    </a:schemeClr>
                  </a:outerShdw>
                </a:effectLst>
              </a:rPr>
              <a:t>v. 10</a:t>
            </a:r>
            <a:r>
              <a:rPr lang="en-US" sz="34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Seek out the Lord’s will to cleanse (</a:t>
            </a:r>
            <a:r>
              <a:rPr lang="en-US" sz="3300" b="1" i="1" dirty="0">
                <a:solidFill>
                  <a:srgbClr val="FFFF66"/>
                </a:solidFill>
                <a:effectLst>
                  <a:outerShdw blurRad="50800" dist="38100" dir="2700000" algn="tl" rotWithShape="0">
                    <a:schemeClr val="tx1">
                      <a:alpha val="43000"/>
                    </a:schemeClr>
                  </a:outerShdw>
                </a:effectLst>
              </a:rPr>
              <a:t>v. 15</a:t>
            </a:r>
            <a:r>
              <a:rPr lang="en-US" sz="34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Carry the rubbish out of temple (</a:t>
            </a:r>
            <a:r>
              <a:rPr lang="en-US" sz="3300" b="1" i="1" dirty="0">
                <a:solidFill>
                  <a:srgbClr val="FFFF66"/>
                </a:solidFill>
                <a:effectLst>
                  <a:outerShdw blurRad="50800" dist="38100" dir="2700000" algn="tl" rotWithShape="0">
                    <a:schemeClr val="tx1">
                      <a:alpha val="43000"/>
                    </a:schemeClr>
                  </a:outerShdw>
                </a:effectLst>
              </a:rPr>
              <a:t>v. 16a</a:t>
            </a:r>
            <a:r>
              <a:rPr lang="en-US" sz="34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Put it far from the holy place (</a:t>
            </a:r>
            <a:r>
              <a:rPr lang="en-US" sz="3300" b="1" i="1" dirty="0">
                <a:solidFill>
                  <a:srgbClr val="FFFF66"/>
                </a:solidFill>
                <a:effectLst>
                  <a:outerShdw blurRad="50800" dist="38100" dir="2700000" algn="tl" rotWithShape="0">
                    <a:schemeClr val="tx1">
                      <a:alpha val="43000"/>
                    </a:schemeClr>
                  </a:outerShdw>
                </a:effectLst>
              </a:rPr>
              <a:t>v. 16b</a:t>
            </a:r>
            <a:r>
              <a:rPr lang="en-US" sz="34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Replace trash with holy things of Lord (</a:t>
            </a:r>
            <a:r>
              <a:rPr lang="en-US" sz="3300" b="1" i="1" dirty="0">
                <a:solidFill>
                  <a:srgbClr val="FFFF66"/>
                </a:solidFill>
                <a:effectLst>
                  <a:outerShdw blurRad="50800" dist="38100" dir="2700000" algn="tl" rotWithShape="0">
                    <a:schemeClr val="tx1">
                      <a:alpha val="43000"/>
                    </a:schemeClr>
                  </a:outerShdw>
                </a:effectLst>
              </a:rPr>
              <a:t>vs. 18-19</a:t>
            </a:r>
            <a:r>
              <a:rPr lang="en-US" sz="3400" dirty="0">
                <a:solidFill>
                  <a:schemeClr val="bg1"/>
                </a:solidFill>
                <a:effectLst>
                  <a:outerShdw blurRad="50800" dist="38100" dir="2700000" algn="tl" rotWithShape="0">
                    <a:schemeClr val="tx1">
                      <a:alpha val="43000"/>
                    </a:schemeClr>
                  </a:outerShdw>
                </a:effectLst>
              </a:rPr>
              <a:t>) </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Seek the forgiveness of God (</a:t>
            </a:r>
            <a:r>
              <a:rPr lang="en-US" sz="3300" b="1" i="1" dirty="0">
                <a:solidFill>
                  <a:srgbClr val="FFFF66"/>
                </a:solidFill>
                <a:effectLst>
                  <a:outerShdw blurRad="50800" dist="38100" dir="2700000" algn="tl" rotWithShape="0">
                    <a:schemeClr val="tx1">
                      <a:alpha val="43000"/>
                    </a:schemeClr>
                  </a:outerShdw>
                </a:effectLst>
              </a:rPr>
              <a:t>2 Chron. 29:20-24</a:t>
            </a:r>
            <a:r>
              <a:rPr lang="en-US" sz="34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400" dirty="0">
                <a:solidFill>
                  <a:schemeClr val="bg1"/>
                </a:solidFill>
                <a:effectLst>
                  <a:outerShdw blurRad="50800" dist="38100" dir="2700000" algn="tl" rotWithShape="0">
                    <a:schemeClr val="tx1">
                      <a:alpha val="43000"/>
                    </a:schemeClr>
                  </a:outerShdw>
                </a:effectLst>
              </a:rPr>
              <a:t>Do it all quickly (</a:t>
            </a:r>
            <a:r>
              <a:rPr lang="en-US" sz="3300" b="1" i="1" dirty="0">
                <a:solidFill>
                  <a:srgbClr val="FFFF66"/>
                </a:solidFill>
                <a:effectLst>
                  <a:outerShdw blurRad="50800" dist="38100" dir="2700000" algn="tl" rotWithShape="0">
                    <a:schemeClr val="tx1">
                      <a:alpha val="43000"/>
                    </a:schemeClr>
                  </a:outerShdw>
                </a:effectLst>
              </a:rPr>
              <a:t>2 Chron. 29:36</a:t>
            </a:r>
            <a:r>
              <a:rPr lang="en-US" sz="3400" dirty="0">
                <a:solidFill>
                  <a:schemeClr val="bg1"/>
                </a:solidFill>
                <a:effectLst>
                  <a:outerShdw blurRad="50800" dist="38100" dir="2700000" algn="tl" rotWithShape="0">
                    <a:schemeClr val="tx1">
                      <a:alpha val="43000"/>
                    </a:schemeClr>
                  </a:outerShdw>
                </a:effectLst>
              </a:rPr>
              <a:t>)</a:t>
            </a:r>
          </a:p>
        </p:txBody>
      </p:sp>
      <p:sp>
        <p:nvSpPr>
          <p:cNvPr id="7" name="TextBox 6">
            <a:extLst>
              <a:ext uri="{FF2B5EF4-FFF2-40B4-BE49-F238E27FC236}">
                <a16:creationId xmlns:a16="http://schemas.microsoft.com/office/drawing/2014/main" id="{93D93087-F4AE-4CBC-9895-7D5275E25F1D}"/>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81200"/>
          </a:xfrm>
        </p:spPr>
        <p:txBody>
          <a:bodyPr>
            <a:noAutofit/>
          </a:bodyPr>
          <a:lstStyle/>
          <a:p>
            <a:r>
              <a:rPr lang="en-US" sz="5400" b="1" dirty="0">
                <a:solidFill>
                  <a:srgbClr val="FFFF00"/>
                </a:solidFill>
                <a:effectLst>
                  <a:outerShdw blurRad="50800" dist="38100" dir="2700000" algn="tl" rotWithShape="0">
                    <a:srgbClr val="000000">
                      <a:alpha val="43000"/>
                    </a:srgbClr>
                  </a:outerShdw>
                </a:effectLst>
              </a:rPr>
              <a:t>What Temple Must Be Cleansed Today? </a:t>
            </a:r>
          </a:p>
        </p:txBody>
      </p:sp>
      <p:sp>
        <p:nvSpPr>
          <p:cNvPr id="3" name="TextBox 2"/>
          <p:cNvSpPr txBox="1"/>
          <p:nvPr/>
        </p:nvSpPr>
        <p:spPr>
          <a:xfrm>
            <a:off x="2362200" y="1915267"/>
            <a:ext cx="6553200" cy="3875933"/>
          </a:xfrm>
          <a:prstGeom prst="rect">
            <a:avLst/>
          </a:prstGeom>
          <a:noFill/>
        </p:spPr>
        <p:txBody>
          <a:bodyPr wrap="square"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“Or do you not know that your body is the temple of the Holy Spirit who is in you, whom you have from God, and you are not your own? For you were bought at a price; therefore glorify God in your body and in your spirit, which are God’s” (</a:t>
            </a:r>
            <a:r>
              <a:rPr kumimoji="0" lang="en-US" sz="3200" b="1" i="1"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1 Cor. 6:19-20</a:t>
            </a:r>
            <a:r>
              <a:rPr kumimoji="0" lang="en-US" sz="3200" b="0" i="0" u="none" strike="noStrike" kern="1200" cap="none" spc="0" normalizeH="0" baseline="0" noProof="0" dirty="0">
                <a:ln>
                  <a:noFill/>
                </a:ln>
                <a:solidFill>
                  <a:prstClr val="white"/>
                </a:solidFill>
                <a:effectLst>
                  <a:outerShdw blurRad="50800" dist="38100" dir="2700000" algn="tl" rotWithShape="0">
                    <a:prstClr val="black">
                      <a:alpha val="43000"/>
                    </a:prstClr>
                  </a:outerShdw>
                </a:effectLst>
                <a:uLnTx/>
                <a:uFillTx/>
                <a:latin typeface="Times New Roman"/>
                <a:ea typeface="+mn-ea"/>
                <a:cs typeface="Times New Roman"/>
              </a:rPr>
              <a:t>).</a:t>
            </a:r>
          </a:p>
        </p:txBody>
      </p:sp>
      <p:sp>
        <p:nvSpPr>
          <p:cNvPr id="5" name="TextBox 4"/>
          <p:cNvSpPr txBox="1"/>
          <p:nvPr/>
        </p:nvSpPr>
        <p:spPr>
          <a:xfrm>
            <a:off x="0" y="5791200"/>
            <a:ext cx="9144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1" u="none" strike="noStrike" kern="1200" cap="none" spc="0" normalizeH="0" baseline="0" noProof="0" dirty="0">
                <a:ln>
                  <a:noFill/>
                </a:ln>
                <a:solidFill>
                  <a:srgbClr val="FFFF00"/>
                </a:solidFill>
                <a:effectLst>
                  <a:outerShdw blurRad="50800" dist="38100" dir="2700000" algn="tl" rotWithShape="0">
                    <a:prstClr val="black">
                      <a:alpha val="43000"/>
                    </a:prstClr>
                  </a:outerShdw>
                </a:effectLst>
                <a:uLnTx/>
                <a:uFillTx/>
                <a:latin typeface="Times New Roman"/>
                <a:ea typeface="+mn-ea"/>
                <a:cs typeface="Times New Roman"/>
              </a:rPr>
              <a:t>Each Individual Person</a:t>
            </a:r>
          </a:p>
        </p:txBody>
      </p:sp>
      <p:pic>
        <p:nvPicPr>
          <p:cNvPr id="6" name="Picture 5" descr="Man standing 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219200"/>
            <a:ext cx="1701800" cy="4546600"/>
          </a:xfrm>
          <a:prstGeom prst="rect">
            <a:avLst/>
          </a:prstGeom>
        </p:spPr>
      </p:pic>
      <p:sp>
        <p:nvSpPr>
          <p:cNvPr id="9" name="TextBox 8">
            <a:extLst>
              <a:ext uri="{FF2B5EF4-FFF2-40B4-BE49-F238E27FC236}">
                <a16:creationId xmlns:a16="http://schemas.microsoft.com/office/drawing/2014/main" id="{B3B213CC-C3DF-4DEC-834A-67F3737F23F6}"/>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506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2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90600"/>
          </a:xfrm>
        </p:spPr>
        <p:txBody>
          <a:bodyPr>
            <a:noAutofit/>
          </a:bodyPr>
          <a:lstStyle/>
          <a:p>
            <a:r>
              <a:rPr lang="en-US" sz="4200" b="1" dirty="0">
                <a:solidFill>
                  <a:srgbClr val="FFFF00"/>
                </a:solidFill>
                <a:effectLst>
                  <a:outerShdw blurRad="50800" dist="38100" dir="2700000" algn="tl" rotWithShape="0">
                    <a:schemeClr val="tx1">
                      <a:alpha val="43000"/>
                    </a:schemeClr>
                  </a:outerShdw>
                </a:effectLst>
              </a:rPr>
              <a:t>Steps to Cleansing Our Defiled Temple</a:t>
            </a:r>
          </a:p>
        </p:txBody>
      </p:sp>
      <p:sp>
        <p:nvSpPr>
          <p:cNvPr id="4" name="Content Placeholder 3"/>
          <p:cNvSpPr>
            <a:spLocks noGrp="1"/>
          </p:cNvSpPr>
          <p:nvPr>
            <p:ph idx="1"/>
          </p:nvPr>
        </p:nvSpPr>
        <p:spPr>
          <a:xfrm>
            <a:off x="76200" y="990600"/>
            <a:ext cx="9144000" cy="5867400"/>
          </a:xfrm>
        </p:spPr>
        <p:txBody>
          <a:bodyPr>
            <a:normAutofit/>
          </a:bodyPr>
          <a:lstStyle/>
          <a:p>
            <a:pPr>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Identify the problem (</a:t>
            </a:r>
            <a:r>
              <a:rPr lang="en-US" sz="3300" b="1" i="1" dirty="0">
                <a:solidFill>
                  <a:srgbClr val="FFFF66"/>
                </a:solidFill>
                <a:effectLst>
                  <a:outerShdw blurRad="50800" dist="38100" dir="2700000" algn="tl" rotWithShape="0">
                    <a:schemeClr val="tx1">
                      <a:alpha val="43000"/>
                    </a:schemeClr>
                  </a:outerShdw>
                </a:effectLst>
              </a:rPr>
              <a:t>Matt. 7:3-5</a:t>
            </a:r>
            <a:r>
              <a:rPr lang="en-US" sz="33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Set the mind to the task (</a:t>
            </a:r>
            <a:r>
              <a:rPr lang="en-US" sz="3300" b="1" i="1" dirty="0">
                <a:solidFill>
                  <a:srgbClr val="FFFF66"/>
                </a:solidFill>
                <a:effectLst>
                  <a:outerShdw blurRad="50800" dist="38100" dir="2700000" algn="tl" rotWithShape="0">
                    <a:schemeClr val="tx1">
                      <a:alpha val="43000"/>
                    </a:schemeClr>
                  </a:outerShdw>
                </a:effectLst>
              </a:rPr>
              <a:t>Matt. 5:6</a:t>
            </a:r>
            <a:r>
              <a:rPr lang="en-US" sz="33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Seek out the Lord’s will to cleanse (</a:t>
            </a:r>
            <a:r>
              <a:rPr lang="en-US" sz="3300" b="1" i="1" dirty="0">
                <a:solidFill>
                  <a:srgbClr val="FFFF66"/>
                </a:solidFill>
                <a:effectLst>
                  <a:outerShdw blurRad="50800" dist="38100" dir="2700000" algn="tl" rotWithShape="0">
                    <a:schemeClr val="tx1">
                      <a:alpha val="43000"/>
                    </a:schemeClr>
                  </a:outerShdw>
                </a:effectLst>
              </a:rPr>
              <a:t>Acts 26:19-20</a:t>
            </a:r>
            <a:r>
              <a:rPr lang="en-US" sz="33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Put the evil out of our life (</a:t>
            </a:r>
            <a:r>
              <a:rPr lang="en-US" sz="3300" b="1" i="1" dirty="0">
                <a:solidFill>
                  <a:srgbClr val="FFFF66"/>
                </a:solidFill>
                <a:effectLst>
                  <a:outerShdw blurRad="50800" dist="38100" dir="2700000" algn="tl" rotWithShape="0">
                    <a:schemeClr val="tx1">
                      <a:alpha val="43000"/>
                    </a:schemeClr>
                  </a:outerShdw>
                </a:effectLst>
              </a:rPr>
              <a:t>Rom. 13:11-14</a:t>
            </a:r>
            <a:r>
              <a:rPr lang="en-US" sz="33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Put sin far from our presence (</a:t>
            </a:r>
            <a:r>
              <a:rPr lang="en-US" sz="3300" b="1" i="1" dirty="0">
                <a:solidFill>
                  <a:srgbClr val="FFFF66"/>
                </a:solidFill>
                <a:effectLst>
                  <a:outerShdw blurRad="50800" dist="38100" dir="2700000" algn="tl" rotWithShape="0">
                    <a:schemeClr val="tx1">
                      <a:alpha val="43000"/>
                    </a:schemeClr>
                  </a:outerShdw>
                </a:effectLst>
              </a:rPr>
              <a:t>Prov. 5:1-8</a:t>
            </a:r>
            <a:r>
              <a:rPr lang="en-US" sz="33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Replace evil with holy things of Lord (</a:t>
            </a:r>
            <a:r>
              <a:rPr lang="en-US" sz="3300" b="1" i="1" dirty="0">
                <a:solidFill>
                  <a:srgbClr val="FFFF66"/>
                </a:solidFill>
                <a:effectLst>
                  <a:outerShdw blurRad="50800" dist="38100" dir="2700000" algn="tl" rotWithShape="0">
                    <a:schemeClr val="tx1">
                      <a:alpha val="43000"/>
                    </a:schemeClr>
                  </a:outerShdw>
                </a:effectLst>
              </a:rPr>
              <a:t>Rom. 12:9</a:t>
            </a:r>
            <a:r>
              <a:rPr lang="en-US" sz="3300" dirty="0">
                <a:solidFill>
                  <a:schemeClr val="bg1"/>
                </a:solidFill>
                <a:effectLst>
                  <a:outerShdw blurRad="50800" dist="38100" dir="2700000" algn="tl" rotWithShape="0">
                    <a:schemeClr val="tx1">
                      <a:alpha val="43000"/>
                    </a:schemeClr>
                  </a:outerShdw>
                </a:effectLst>
              </a:rPr>
              <a:t>)</a:t>
            </a:r>
          </a:p>
          <a:p>
            <a:pPr lvl="1">
              <a:lnSpc>
                <a:spcPct val="130000"/>
              </a:lnSpc>
              <a:spcBef>
                <a:spcPts val="0"/>
              </a:spcBef>
              <a:buClr>
                <a:srgbClr val="FFFF00"/>
              </a:buClr>
            </a:pPr>
            <a:r>
              <a:rPr lang="en-US" sz="2900" dirty="0">
                <a:solidFill>
                  <a:schemeClr val="bg1"/>
                </a:solidFill>
                <a:effectLst>
                  <a:outerShdw blurRad="50800" dist="38100" dir="2700000" algn="tl" rotWithShape="0">
                    <a:schemeClr val="tx1">
                      <a:alpha val="43000"/>
                    </a:schemeClr>
                  </a:outerShdw>
                </a:effectLst>
              </a:rPr>
              <a:t> </a:t>
            </a:r>
            <a:r>
              <a:rPr lang="en-US" sz="3000" dirty="0">
                <a:solidFill>
                  <a:schemeClr val="bg1"/>
                </a:solidFill>
                <a:effectLst>
                  <a:outerShdw blurRad="50800" dist="38100" dir="2700000" algn="tl" rotWithShape="0">
                    <a:schemeClr val="tx1">
                      <a:alpha val="43000"/>
                    </a:schemeClr>
                  </a:outerShdw>
                </a:effectLst>
              </a:rPr>
              <a:t>Remember man after demon cast out (</a:t>
            </a:r>
            <a:r>
              <a:rPr lang="en-US" sz="3000" b="1" i="1" dirty="0" err="1">
                <a:solidFill>
                  <a:srgbClr val="FFFF66"/>
                </a:solidFill>
                <a:effectLst>
                  <a:outerShdw blurRad="50800" dist="38100" dir="2700000" algn="tl" rotWithShape="0">
                    <a:schemeClr val="tx1">
                      <a:alpha val="43000"/>
                    </a:schemeClr>
                  </a:outerShdw>
                </a:effectLst>
              </a:rPr>
              <a:t>Lk</a:t>
            </a:r>
            <a:r>
              <a:rPr lang="en-US" sz="3000" b="1" i="1" dirty="0">
                <a:solidFill>
                  <a:srgbClr val="FFFF66"/>
                </a:solidFill>
                <a:effectLst>
                  <a:outerShdw blurRad="50800" dist="38100" dir="2700000" algn="tl" rotWithShape="0">
                    <a:schemeClr val="tx1">
                      <a:alpha val="43000"/>
                    </a:schemeClr>
                  </a:outerShdw>
                </a:effectLst>
              </a:rPr>
              <a:t>. 11:24-26</a:t>
            </a:r>
            <a:r>
              <a:rPr lang="en-US" sz="30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Seek the forgiveness of God (</a:t>
            </a:r>
            <a:r>
              <a:rPr lang="en-US" sz="3300" b="1" i="1" dirty="0">
                <a:solidFill>
                  <a:srgbClr val="FFFF66"/>
                </a:solidFill>
                <a:effectLst>
                  <a:outerShdw blurRad="50800" dist="38100" dir="2700000" algn="tl" rotWithShape="0">
                    <a:schemeClr val="tx1">
                      <a:alpha val="43000"/>
                    </a:schemeClr>
                  </a:outerShdw>
                </a:effectLst>
              </a:rPr>
              <a:t>1 Jn. 1:8-10</a:t>
            </a:r>
            <a:r>
              <a:rPr lang="en-US" sz="3300" dirty="0">
                <a:solidFill>
                  <a:schemeClr val="bg1"/>
                </a:solidFill>
                <a:effectLst>
                  <a:outerShdw blurRad="50800" dist="38100" dir="2700000" algn="tl" rotWithShape="0">
                    <a:schemeClr val="tx1">
                      <a:alpha val="43000"/>
                    </a:schemeClr>
                  </a:outerShdw>
                </a:effectLst>
              </a:rPr>
              <a:t>)</a:t>
            </a:r>
          </a:p>
          <a:p>
            <a:pPr>
              <a:lnSpc>
                <a:spcPct val="130000"/>
              </a:lnSpc>
              <a:spcBef>
                <a:spcPts val="0"/>
              </a:spcBef>
              <a:buClr>
                <a:srgbClr val="FFFF00"/>
              </a:buClr>
            </a:pPr>
            <a:r>
              <a:rPr lang="en-US" sz="3300" dirty="0">
                <a:solidFill>
                  <a:schemeClr val="bg1"/>
                </a:solidFill>
                <a:effectLst>
                  <a:outerShdw blurRad="50800" dist="38100" dir="2700000" algn="tl" rotWithShape="0">
                    <a:schemeClr val="tx1">
                      <a:alpha val="43000"/>
                    </a:schemeClr>
                  </a:outerShdw>
                </a:effectLst>
              </a:rPr>
              <a:t>Do it all quickly (</a:t>
            </a:r>
            <a:r>
              <a:rPr lang="en-US" sz="3300" b="1" i="1" dirty="0">
                <a:solidFill>
                  <a:srgbClr val="FFFF66"/>
                </a:solidFill>
                <a:effectLst>
                  <a:outerShdw blurRad="50800" dist="38100" dir="2700000" algn="tl" rotWithShape="0">
                    <a:schemeClr val="tx1">
                      <a:alpha val="43000"/>
                    </a:schemeClr>
                  </a:outerShdw>
                </a:effectLst>
              </a:rPr>
              <a:t>Acts 16:32-33; </a:t>
            </a:r>
            <a:r>
              <a:rPr lang="en-US" sz="3300" b="1" i="1" dirty="0" err="1">
                <a:solidFill>
                  <a:srgbClr val="FFFF66"/>
                </a:solidFill>
                <a:effectLst>
                  <a:outerShdw blurRad="50800" dist="38100" dir="2700000" algn="tl" rotWithShape="0">
                    <a:schemeClr val="tx1">
                      <a:alpha val="43000"/>
                    </a:schemeClr>
                  </a:outerShdw>
                </a:effectLst>
              </a:rPr>
              <a:t>Lk</a:t>
            </a:r>
            <a:r>
              <a:rPr lang="en-US" sz="3300" b="1" i="1" dirty="0">
                <a:solidFill>
                  <a:srgbClr val="FFFF66"/>
                </a:solidFill>
                <a:effectLst>
                  <a:outerShdw blurRad="50800" dist="38100" dir="2700000" algn="tl" rotWithShape="0">
                    <a:schemeClr val="tx1">
                      <a:alpha val="43000"/>
                    </a:schemeClr>
                  </a:outerShdw>
                </a:effectLst>
              </a:rPr>
              <a:t>. 19:1-10</a:t>
            </a:r>
            <a:r>
              <a:rPr lang="en-US" sz="3300" dirty="0">
                <a:solidFill>
                  <a:schemeClr val="bg1"/>
                </a:solidFill>
                <a:effectLst>
                  <a:outerShdw blurRad="50800" dist="38100" dir="2700000" algn="tl" rotWithShape="0">
                    <a:schemeClr val="tx1">
                      <a:alpha val="43000"/>
                    </a:schemeClr>
                  </a:outerShdw>
                </a:effectLst>
              </a:rPr>
              <a:t>)</a:t>
            </a:r>
          </a:p>
        </p:txBody>
      </p:sp>
      <p:sp>
        <p:nvSpPr>
          <p:cNvPr id="7" name="TextBox 6">
            <a:extLst>
              <a:ext uri="{FF2B5EF4-FFF2-40B4-BE49-F238E27FC236}">
                <a16:creationId xmlns:a16="http://schemas.microsoft.com/office/drawing/2014/main" id="{80BFFA4D-9582-459C-8EE9-8417A2429D16}"/>
              </a:ext>
            </a:extLst>
          </p:cNvPr>
          <p:cNvSpPr txBox="1"/>
          <p:nvPr>
            <p:custDataLst>
              <p:tags r:id="rId1"/>
            </p:custDataLst>
          </p:nvPr>
        </p:nvSpPr>
        <p:spPr>
          <a:xfrm>
            <a:off x="6146800" y="0"/>
            <a:ext cx="635000" cy="63500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163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ags/tag1.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2.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3.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4.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5.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6.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7.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8.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TotalTime>
  <Words>255</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2_Office Theme</vt:lpstr>
      <vt:lpstr>How to Cleanse a Defiled Temple</vt:lpstr>
      <vt:lpstr>2nd Chronicles 29:1-10</vt:lpstr>
      <vt:lpstr>PowerPoint Presentation</vt:lpstr>
      <vt:lpstr>Hezekiah Instructed Priests &amp; Levites Regarding Cleansing of the Temple </vt:lpstr>
      <vt:lpstr>2nd Chronicles 29:15-19</vt:lpstr>
      <vt:lpstr>Steps to Cleansing a Defiled Temple</vt:lpstr>
      <vt:lpstr>What Temple Must Be Cleansed Today? </vt:lpstr>
      <vt:lpstr>Steps to Cleansing Our Defiled Temple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Cleanse a Defiled Temple</dc:title>
  <dc:creator>84th Street Church Of Christ</dc:creator>
  <cp:lastModifiedBy>84th Street Church Of Christ</cp:lastModifiedBy>
  <cp:revision>1</cp:revision>
  <dcterms:created xsi:type="dcterms:W3CDTF">2018-07-08T23:16:28Z</dcterms:created>
  <dcterms:modified xsi:type="dcterms:W3CDTF">2018-07-08T23:18:02Z</dcterms:modified>
</cp:coreProperties>
</file>