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0" r:id="rId8"/>
    <p:sldId id="266" r:id="rId9"/>
    <p:sldId id="267" r:id="rId10"/>
    <p:sldId id="268" r:id="rId11"/>
    <p:sldId id="269" r:id="rId12"/>
    <p:sldId id="261" r:id="rId13"/>
    <p:sldId id="270" r:id="rId14"/>
    <p:sldId id="273" r:id="rId15"/>
    <p:sldId id="272" r:id="rId16"/>
    <p:sldId id="262" r:id="rId17"/>
    <p:sldId id="274" r:id="rId18"/>
    <p:sldId id="275" r:id="rId19"/>
    <p:sldId id="276" r:id="rId20"/>
    <p:sldId id="25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F91D13-10A2-436E-AABA-430EE3AFDB3D}" v="35" dt="2018-07-22T04:14:08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ry Fite" userId="5c817e7aab5c3f9a" providerId="LiveId" clId="{50F91D13-10A2-436E-AABA-430EE3AFDB3D}"/>
    <pc:docChg chg="undo modSld">
      <pc:chgData name="Jerry Fite" userId="5c817e7aab5c3f9a" providerId="LiveId" clId="{50F91D13-10A2-436E-AABA-430EE3AFDB3D}" dt="2018-07-22T04:14:08.442" v="34" actId="20577"/>
      <pc:docMkLst>
        <pc:docMk/>
      </pc:docMkLst>
      <pc:sldChg chg="modSp">
        <pc:chgData name="Jerry Fite" userId="5c817e7aab5c3f9a" providerId="LiveId" clId="{50F91D13-10A2-436E-AABA-430EE3AFDB3D}" dt="2018-07-21T10:44:59.523" v="9" actId="20577"/>
        <pc:sldMkLst>
          <pc:docMk/>
          <pc:sldMk cId="1743972099" sldId="263"/>
        </pc:sldMkLst>
        <pc:spChg chg="mod">
          <ac:chgData name="Jerry Fite" userId="5c817e7aab5c3f9a" providerId="LiveId" clId="{50F91D13-10A2-436E-AABA-430EE3AFDB3D}" dt="2018-07-21T10:44:59.523" v="9" actId="20577"/>
          <ac:spMkLst>
            <pc:docMk/>
            <pc:sldMk cId="1743972099" sldId="263"/>
            <ac:spMk id="3" creationId="{49E6A6EE-30D5-4790-8AA9-772196CA6EAF}"/>
          </ac:spMkLst>
        </pc:spChg>
      </pc:sldChg>
      <pc:sldChg chg="modSp">
        <pc:chgData name="Jerry Fite" userId="5c817e7aab5c3f9a" providerId="LiveId" clId="{50F91D13-10A2-436E-AABA-430EE3AFDB3D}" dt="2018-07-21T10:45:27.344" v="22" actId="20577"/>
        <pc:sldMkLst>
          <pc:docMk/>
          <pc:sldMk cId="2974251001" sldId="264"/>
        </pc:sldMkLst>
        <pc:spChg chg="mod">
          <ac:chgData name="Jerry Fite" userId="5c817e7aab5c3f9a" providerId="LiveId" clId="{50F91D13-10A2-436E-AABA-430EE3AFDB3D}" dt="2018-07-21T10:45:27.344" v="22" actId="20577"/>
          <ac:spMkLst>
            <pc:docMk/>
            <pc:sldMk cId="2974251001" sldId="264"/>
            <ac:spMk id="3" creationId="{49E6A6EE-30D5-4790-8AA9-772196CA6EAF}"/>
          </ac:spMkLst>
        </pc:spChg>
      </pc:sldChg>
      <pc:sldChg chg="modSp">
        <pc:chgData name="Jerry Fite" userId="5c817e7aab5c3f9a" providerId="LiveId" clId="{50F91D13-10A2-436E-AABA-430EE3AFDB3D}" dt="2018-07-22T04:13:33.263" v="26" actId="20577"/>
        <pc:sldMkLst>
          <pc:docMk/>
          <pc:sldMk cId="1072468737" sldId="274"/>
        </pc:sldMkLst>
        <pc:spChg chg="mod">
          <ac:chgData name="Jerry Fite" userId="5c817e7aab5c3f9a" providerId="LiveId" clId="{50F91D13-10A2-436E-AABA-430EE3AFDB3D}" dt="2018-07-22T04:13:33.263" v="26" actId="20577"/>
          <ac:spMkLst>
            <pc:docMk/>
            <pc:sldMk cId="1072468737" sldId="274"/>
            <ac:spMk id="5" creationId="{5FD828CB-862A-4E45-B045-AD1AC5EADBF1}"/>
          </ac:spMkLst>
        </pc:spChg>
      </pc:sldChg>
      <pc:sldChg chg="modSp">
        <pc:chgData name="Jerry Fite" userId="5c817e7aab5c3f9a" providerId="LiveId" clId="{50F91D13-10A2-436E-AABA-430EE3AFDB3D}" dt="2018-07-22T04:13:56.023" v="30" actId="20577"/>
        <pc:sldMkLst>
          <pc:docMk/>
          <pc:sldMk cId="2899134649" sldId="275"/>
        </pc:sldMkLst>
        <pc:spChg chg="mod">
          <ac:chgData name="Jerry Fite" userId="5c817e7aab5c3f9a" providerId="LiveId" clId="{50F91D13-10A2-436E-AABA-430EE3AFDB3D}" dt="2018-07-22T04:13:56.023" v="30" actId="20577"/>
          <ac:spMkLst>
            <pc:docMk/>
            <pc:sldMk cId="2899134649" sldId="275"/>
            <ac:spMk id="5" creationId="{5FD828CB-862A-4E45-B045-AD1AC5EADBF1}"/>
          </ac:spMkLst>
        </pc:spChg>
      </pc:sldChg>
      <pc:sldChg chg="modSp">
        <pc:chgData name="Jerry Fite" userId="5c817e7aab5c3f9a" providerId="LiveId" clId="{50F91D13-10A2-436E-AABA-430EE3AFDB3D}" dt="2018-07-22T04:14:08.442" v="34" actId="20577"/>
        <pc:sldMkLst>
          <pc:docMk/>
          <pc:sldMk cId="3264272831" sldId="276"/>
        </pc:sldMkLst>
        <pc:spChg chg="mod">
          <ac:chgData name="Jerry Fite" userId="5c817e7aab5c3f9a" providerId="LiveId" clId="{50F91D13-10A2-436E-AABA-430EE3AFDB3D}" dt="2018-07-22T04:14:08.442" v="34" actId="20577"/>
          <ac:spMkLst>
            <pc:docMk/>
            <pc:sldMk cId="3264272831" sldId="276"/>
            <ac:spMk id="5" creationId="{5FD828CB-862A-4E45-B045-AD1AC5EADB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9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645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3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43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5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53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43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6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7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FF37-EF07-4AB0-A348-1285D471D0A1}" type="datetimeFigureOut">
              <a:rPr lang="en-US" smtClean="0"/>
              <a:t>7/21/2018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615DB-9CB1-4A08-AE29-CEA8635A52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8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8EF3C-C281-466D-84F2-04CF9BCAB4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D2B9B-C1B3-443B-AD7D-FFF045869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50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74AD-AD47-4D4B-BDA6-2601A9F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God works on man’s heart – But  HOW?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6B6A1-9FBD-4C30-A422-93D105CFC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the Spirit’s Word – when revealed to man’s heart (Jn. 3:5, I Pet. 1:23-25, Jn. 20:30-31) </a:t>
            </a:r>
          </a:p>
          <a:p>
            <a:r>
              <a:rPr lang="en-US" dirty="0"/>
              <a:t>God changes hearts through His discipline and revelation: </a:t>
            </a:r>
          </a:p>
          <a:p>
            <a:pPr lvl="1"/>
            <a:r>
              <a:rPr lang="en-US" sz="2800" dirty="0"/>
              <a:t>Disciplined heart</a:t>
            </a:r>
            <a:r>
              <a:rPr lang="en-US" sz="2800" dirty="0">
                <a:solidFill>
                  <a:srgbClr val="0070C0"/>
                </a:solidFill>
              </a:rPr>
              <a:t> (Ezek. 11:19, Lk. 15:17) </a:t>
            </a:r>
          </a:p>
          <a:p>
            <a:pPr lvl="1"/>
            <a:r>
              <a:rPr lang="en-US" sz="2800" dirty="0"/>
              <a:t>Humbled heart </a:t>
            </a:r>
            <a:r>
              <a:rPr lang="en-US" sz="2800" dirty="0">
                <a:solidFill>
                  <a:srgbClr val="0070C0"/>
                </a:solidFill>
              </a:rPr>
              <a:t>(Ezek. 36:25-31) </a:t>
            </a:r>
          </a:p>
        </p:txBody>
      </p:sp>
    </p:spTree>
    <p:extLst>
      <p:ext uri="{BB962C8B-B14F-4D97-AF65-F5344CB8AC3E}">
        <p14:creationId xmlns:p14="http://schemas.microsoft.com/office/powerpoint/2010/main" val="309078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74AD-AD47-4D4B-BDA6-2601A9F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God works on man’s heart – But  HOW?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6B6A1-9FBD-4C30-A422-93D105CFC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the Spirit’s Word – when revealed to man’s heart (Jn. 3:5, I Pet. 1:23-25, Jn. 20:30-31) </a:t>
            </a:r>
          </a:p>
          <a:p>
            <a:r>
              <a:rPr lang="en-US" dirty="0"/>
              <a:t>God changes hearts through His discipline and revelation: </a:t>
            </a:r>
          </a:p>
          <a:p>
            <a:pPr lvl="1"/>
            <a:r>
              <a:rPr lang="en-US" sz="2800" dirty="0"/>
              <a:t>Disciplined heart</a:t>
            </a:r>
            <a:r>
              <a:rPr lang="en-US" sz="2800" dirty="0">
                <a:solidFill>
                  <a:srgbClr val="0070C0"/>
                </a:solidFill>
              </a:rPr>
              <a:t> (Ezek. 11:19, Lk. 15:17) </a:t>
            </a:r>
          </a:p>
          <a:p>
            <a:pPr lvl="1"/>
            <a:r>
              <a:rPr lang="en-US" sz="2800" dirty="0"/>
              <a:t>Humbled heart </a:t>
            </a:r>
            <a:r>
              <a:rPr lang="en-US" sz="2800" dirty="0">
                <a:solidFill>
                  <a:srgbClr val="0070C0"/>
                </a:solidFill>
              </a:rPr>
              <a:t>(Ezek. 36:25-31) </a:t>
            </a:r>
          </a:p>
          <a:p>
            <a:pPr lvl="1"/>
            <a:r>
              <a:rPr lang="en-US" sz="2800" dirty="0"/>
              <a:t>Persuaded heart</a:t>
            </a:r>
            <a:r>
              <a:rPr lang="en-US" sz="2800" dirty="0">
                <a:solidFill>
                  <a:srgbClr val="0070C0"/>
                </a:solidFill>
              </a:rPr>
              <a:t> (Heb. 10:10-11, 12-14, 16-18) </a:t>
            </a:r>
          </a:p>
        </p:txBody>
      </p:sp>
    </p:spTree>
    <p:extLst>
      <p:ext uri="{BB962C8B-B14F-4D97-AF65-F5344CB8AC3E}">
        <p14:creationId xmlns:p14="http://schemas.microsoft.com/office/powerpoint/2010/main" val="2223806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Sought because God found fault… (Heb. 8:7-8, 9)</a:t>
            </a:r>
          </a:p>
          <a:p>
            <a:r>
              <a:rPr lang="en-US" dirty="0"/>
              <a:t>Written into the heart of man  (Heb. 8:10, 2 Cor. 3:3,5, Rom. 8:2)</a:t>
            </a:r>
          </a:p>
          <a:p>
            <a:r>
              <a:rPr lang="en-US" b="1" dirty="0"/>
              <a:t>Based upon knowing the Lord (Heb. 8:11)</a:t>
            </a:r>
          </a:p>
        </p:txBody>
      </p:sp>
    </p:spTree>
    <p:extLst>
      <p:ext uri="{BB962C8B-B14F-4D97-AF65-F5344CB8AC3E}">
        <p14:creationId xmlns:p14="http://schemas.microsoft.com/office/powerpoint/2010/main" val="1743232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4E05-9D2F-4C31-ABEA-A5B6D097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“All will Know the Lord” (Jer. 31:27-34)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541C-F29A-47F1-A40A-4539428D0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Jeremiah’s day: neighbor and brother were leading others away  with their lies – </a:t>
            </a:r>
            <a:r>
              <a:rPr lang="en-US" u="sng" dirty="0"/>
              <a:t>they refuse to know Jehovah </a:t>
            </a:r>
            <a:r>
              <a:rPr lang="en-US" dirty="0">
                <a:solidFill>
                  <a:srgbClr val="00B0F0"/>
                </a:solidFill>
              </a:rPr>
              <a:t>(Jer. 9:1-6)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4E05-9D2F-4C31-ABEA-A5B6D097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“All will Know the Lord”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541C-F29A-47F1-A40A-4539428D0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Jeremiah’s day: neighbor and brother were leading others away  with their lies – </a:t>
            </a:r>
            <a:r>
              <a:rPr lang="en-US" u="sng" dirty="0"/>
              <a:t>they refuse to know Jehovah </a:t>
            </a:r>
            <a:r>
              <a:rPr lang="en-US" dirty="0"/>
              <a:t>(Jer. 9:1-6) </a:t>
            </a:r>
          </a:p>
          <a:p>
            <a:r>
              <a:rPr lang="en-US" dirty="0"/>
              <a:t>All will know Jehovah through the truth of the Gospel </a:t>
            </a:r>
            <a:r>
              <a:rPr lang="en-US" dirty="0">
                <a:solidFill>
                  <a:schemeClr val="accent1"/>
                </a:solidFill>
              </a:rPr>
              <a:t>(Jn. 1:18) </a:t>
            </a:r>
          </a:p>
        </p:txBody>
      </p:sp>
    </p:spTree>
    <p:extLst>
      <p:ext uri="{BB962C8B-B14F-4D97-AF65-F5344CB8AC3E}">
        <p14:creationId xmlns:p14="http://schemas.microsoft.com/office/powerpoint/2010/main" val="1435028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4E05-9D2F-4C31-ABEA-A5B6D0971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“All will Know the Lord”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D541C-F29A-47F1-A40A-4539428D0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Jeremiah’s day: neighbor and brother were leading others away  with their lies – </a:t>
            </a:r>
            <a:r>
              <a:rPr lang="en-US" u="sng" dirty="0"/>
              <a:t>they refuse to know Jehovah </a:t>
            </a:r>
            <a:r>
              <a:rPr lang="en-US" dirty="0"/>
              <a:t>(Jer. 9:1-6) </a:t>
            </a:r>
          </a:p>
          <a:p>
            <a:r>
              <a:rPr lang="en-US" dirty="0"/>
              <a:t>All will know Jehovah through the truth of the Gospel (Jn. 1:18) </a:t>
            </a:r>
          </a:p>
          <a:p>
            <a:r>
              <a:rPr lang="en-US" dirty="0"/>
              <a:t>Knowing God’s mercy and grace in forgiveness </a:t>
            </a:r>
            <a:r>
              <a:rPr lang="en-US" dirty="0">
                <a:solidFill>
                  <a:schemeClr val="accent1"/>
                </a:solidFill>
              </a:rPr>
              <a:t>(Heb. 8:11-12) </a:t>
            </a:r>
            <a:r>
              <a:rPr lang="en-US" dirty="0"/>
              <a:t>– contrast with remembrance of sins every year </a:t>
            </a:r>
            <a:r>
              <a:rPr lang="en-US" dirty="0">
                <a:solidFill>
                  <a:schemeClr val="accent1"/>
                </a:solidFill>
              </a:rPr>
              <a:t>(Lev. 16:33-34, Heb. 10:1-3)</a:t>
            </a:r>
          </a:p>
        </p:txBody>
      </p:sp>
    </p:spTree>
    <p:extLst>
      <p:ext uri="{BB962C8B-B14F-4D97-AF65-F5344CB8AC3E}">
        <p14:creationId xmlns:p14="http://schemas.microsoft.com/office/powerpoint/2010/main" val="255742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Sought because God found fault… (Heb. 8:7-8, 9)</a:t>
            </a:r>
          </a:p>
          <a:p>
            <a:r>
              <a:rPr lang="en-US" dirty="0"/>
              <a:t>Written into the heart of man  (Heb. 8:10, 2 Cor. 3:3,5, Rom. 8:2)</a:t>
            </a:r>
          </a:p>
          <a:p>
            <a:r>
              <a:rPr lang="en-US" dirty="0"/>
              <a:t>Based upon knowing the Lord (Heb. 8:11)</a:t>
            </a:r>
          </a:p>
          <a:p>
            <a:r>
              <a:rPr lang="en-US" b="1" dirty="0"/>
              <a:t>Has better promises (Heb. 8:12; 9:15; 2 Cor. 3:3,6)</a:t>
            </a:r>
          </a:p>
          <a:p>
            <a:pPr lvl="1"/>
            <a:r>
              <a:rPr lang="en-US" dirty="0"/>
              <a:t>Sins remembered no more – forgiveness! </a:t>
            </a:r>
          </a:p>
          <a:p>
            <a:pPr lvl="1"/>
            <a:r>
              <a:rPr lang="en-US" dirty="0"/>
              <a:t>Eternal Inheritance!</a:t>
            </a:r>
          </a:p>
          <a:p>
            <a:pPr lvl="1"/>
            <a:r>
              <a:rPr lang="en-US" dirty="0"/>
              <a:t>First Covenant could only condemn and minister death when disobeyed !</a:t>
            </a:r>
          </a:p>
        </p:txBody>
      </p:sp>
    </p:spTree>
    <p:extLst>
      <p:ext uri="{BB962C8B-B14F-4D97-AF65-F5344CB8AC3E}">
        <p14:creationId xmlns:p14="http://schemas.microsoft.com/office/powerpoint/2010/main" val="478817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1CCD36-6D5C-464C-9772-0F64EDE37C4C}"/>
              </a:ext>
            </a:extLst>
          </p:cNvPr>
          <p:cNvSpPr/>
          <p:nvPr/>
        </p:nvSpPr>
        <p:spPr>
          <a:xfrm>
            <a:off x="1455286" y="2967335"/>
            <a:ext cx="6233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The Better Covenant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DC2BF-2239-41C2-99A2-EEB2EB1A1F21}"/>
              </a:ext>
            </a:extLst>
          </p:cNvPr>
          <p:cNvSpPr txBox="1"/>
          <p:nvPr/>
        </p:nvSpPr>
        <p:spPr>
          <a:xfrm>
            <a:off x="2870461" y="3909518"/>
            <a:ext cx="340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8:6-13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828CB-862A-4E45-B045-AD1AC5EADBF1}"/>
              </a:ext>
            </a:extLst>
          </p:cNvPr>
          <p:cNvSpPr txBox="1"/>
          <p:nvPr/>
        </p:nvSpPr>
        <p:spPr>
          <a:xfrm>
            <a:off x="216818" y="377072"/>
            <a:ext cx="312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Second Covenant is not “Better”  than the First Covenant because it is merely different?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2468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1CCD36-6D5C-464C-9772-0F64EDE37C4C}"/>
              </a:ext>
            </a:extLst>
          </p:cNvPr>
          <p:cNvSpPr/>
          <p:nvPr/>
        </p:nvSpPr>
        <p:spPr>
          <a:xfrm>
            <a:off x="1455286" y="2967335"/>
            <a:ext cx="6233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The Better Covenant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DC2BF-2239-41C2-99A2-EEB2EB1A1F21}"/>
              </a:ext>
            </a:extLst>
          </p:cNvPr>
          <p:cNvSpPr txBox="1"/>
          <p:nvPr/>
        </p:nvSpPr>
        <p:spPr>
          <a:xfrm>
            <a:off x="2870461" y="3909518"/>
            <a:ext cx="340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8:6-13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04D276-4D6A-4FCD-BEE6-EFA466CCE6D9}"/>
              </a:ext>
            </a:extLst>
          </p:cNvPr>
          <p:cNvSpPr txBox="1"/>
          <p:nvPr/>
        </p:nvSpPr>
        <p:spPr>
          <a:xfrm>
            <a:off x="5269583" y="377072"/>
            <a:ext cx="31956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Second Covenant is better because it is enacted upon “Better Promises”</a:t>
            </a:r>
          </a:p>
          <a:p>
            <a:pPr algn="ctr"/>
            <a:r>
              <a:rPr lang="en-US" sz="2800" b="1" dirty="0"/>
              <a:t>Heb. 8:6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828CB-862A-4E45-B045-AD1AC5EADBF1}"/>
              </a:ext>
            </a:extLst>
          </p:cNvPr>
          <p:cNvSpPr txBox="1"/>
          <p:nvPr/>
        </p:nvSpPr>
        <p:spPr>
          <a:xfrm>
            <a:off x="216818" y="377072"/>
            <a:ext cx="312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Second Covenant is not “Better”  than the First Covenant because it is merely different?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99134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1CCD36-6D5C-464C-9772-0F64EDE37C4C}"/>
              </a:ext>
            </a:extLst>
          </p:cNvPr>
          <p:cNvSpPr/>
          <p:nvPr/>
        </p:nvSpPr>
        <p:spPr>
          <a:xfrm>
            <a:off x="1455286" y="2967335"/>
            <a:ext cx="6233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The Better Covenant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DC2BF-2239-41C2-99A2-EEB2EB1A1F21}"/>
              </a:ext>
            </a:extLst>
          </p:cNvPr>
          <p:cNvSpPr txBox="1"/>
          <p:nvPr/>
        </p:nvSpPr>
        <p:spPr>
          <a:xfrm>
            <a:off x="2870461" y="3909518"/>
            <a:ext cx="340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8:6-13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04D276-4D6A-4FCD-BEE6-EFA466CCE6D9}"/>
              </a:ext>
            </a:extLst>
          </p:cNvPr>
          <p:cNvSpPr txBox="1"/>
          <p:nvPr/>
        </p:nvSpPr>
        <p:spPr>
          <a:xfrm>
            <a:off x="5269583" y="377072"/>
            <a:ext cx="31956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Second Covenant is better because it is enacted upon “Better Promises”</a:t>
            </a:r>
          </a:p>
          <a:p>
            <a:pPr algn="ctr"/>
            <a:r>
              <a:rPr lang="en-US" sz="2800" b="1" dirty="0"/>
              <a:t>Heb. 8:6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828CB-862A-4E45-B045-AD1AC5EADBF1}"/>
              </a:ext>
            </a:extLst>
          </p:cNvPr>
          <p:cNvSpPr txBox="1"/>
          <p:nvPr/>
        </p:nvSpPr>
        <p:spPr>
          <a:xfrm>
            <a:off x="216818" y="377072"/>
            <a:ext cx="3120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Second Covenant is not “Better”  than the First Covenant because it is merely different? 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60BA5-3EC0-4B63-BD5D-5EE5B1A98647}"/>
              </a:ext>
            </a:extLst>
          </p:cNvPr>
          <p:cNvSpPr txBox="1"/>
          <p:nvPr/>
        </p:nvSpPr>
        <p:spPr>
          <a:xfrm>
            <a:off x="2031475" y="5044826"/>
            <a:ext cx="50810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WHY NEGLECT SO   GREAT A SALVATION? </a:t>
            </a:r>
          </a:p>
        </p:txBody>
      </p:sp>
    </p:spTree>
    <p:extLst>
      <p:ext uri="{BB962C8B-B14F-4D97-AF65-F5344CB8AC3E}">
        <p14:creationId xmlns:p14="http://schemas.microsoft.com/office/powerpoint/2010/main" val="326427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31CCD36-6D5C-464C-9772-0F64EDE37C4C}"/>
              </a:ext>
            </a:extLst>
          </p:cNvPr>
          <p:cNvSpPr/>
          <p:nvPr/>
        </p:nvSpPr>
        <p:spPr>
          <a:xfrm>
            <a:off x="1455286" y="2967335"/>
            <a:ext cx="62334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The Better Covenant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ADC2BF-2239-41C2-99A2-EEB2EB1A1F21}"/>
              </a:ext>
            </a:extLst>
          </p:cNvPr>
          <p:cNvSpPr txBox="1"/>
          <p:nvPr/>
        </p:nvSpPr>
        <p:spPr>
          <a:xfrm>
            <a:off x="2870461" y="3909518"/>
            <a:ext cx="340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Hebrews 8:6-13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04D276-4D6A-4FCD-BEE6-EFA466CCE6D9}"/>
              </a:ext>
            </a:extLst>
          </p:cNvPr>
          <p:cNvSpPr txBox="1"/>
          <p:nvPr/>
        </p:nvSpPr>
        <p:spPr>
          <a:xfrm>
            <a:off x="556181" y="561268"/>
            <a:ext cx="31956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Enacted upon “Better Promises”</a:t>
            </a:r>
          </a:p>
          <a:p>
            <a:pPr algn="ctr"/>
            <a:r>
              <a:rPr lang="en-US" sz="2800" b="1" dirty="0"/>
              <a:t>Heb. 8:6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828CB-862A-4E45-B045-AD1AC5EADBF1}"/>
              </a:ext>
            </a:extLst>
          </p:cNvPr>
          <p:cNvSpPr txBox="1"/>
          <p:nvPr/>
        </p:nvSpPr>
        <p:spPr>
          <a:xfrm>
            <a:off x="5062195" y="443060"/>
            <a:ext cx="3120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Old Covenant Distinguished From New Covenant </a:t>
            </a:r>
            <a:r>
              <a:rPr lang="en-US" sz="2800" b="1" dirty="0"/>
              <a:t>(Heb. 8:9,13)</a:t>
            </a:r>
          </a:p>
        </p:txBody>
      </p:sp>
    </p:spTree>
    <p:extLst>
      <p:ext uri="{BB962C8B-B14F-4D97-AF65-F5344CB8AC3E}">
        <p14:creationId xmlns:p14="http://schemas.microsoft.com/office/powerpoint/2010/main" val="1053528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8EF3C-C281-466D-84F2-04CF9BCAB4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D2B9B-C1B3-443B-AD7D-FFF045869E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3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Sought because God found fault…          (Heb. 8:7-8, 9)</a:t>
            </a:r>
          </a:p>
          <a:p>
            <a:pPr lvl="1"/>
            <a:r>
              <a:rPr lang="en-US" sz="2800" dirty="0"/>
              <a:t>With “it” or “them”? </a:t>
            </a:r>
          </a:p>
        </p:txBody>
      </p:sp>
    </p:spTree>
    <p:extLst>
      <p:ext uri="{BB962C8B-B14F-4D97-AF65-F5344CB8AC3E}">
        <p14:creationId xmlns:p14="http://schemas.microsoft.com/office/powerpoint/2010/main" val="80669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Sought because God found fault…          (Heb. 8:7-8, 9)</a:t>
            </a:r>
          </a:p>
          <a:p>
            <a:pPr lvl="1"/>
            <a:r>
              <a:rPr lang="en-US" sz="2800" dirty="0"/>
              <a:t>With “it” or “them”? </a:t>
            </a:r>
          </a:p>
          <a:p>
            <a:pPr lvl="1"/>
            <a:r>
              <a:rPr lang="en-US" sz="2800" dirty="0"/>
              <a:t>People not continuing in the covenant’s requirements </a:t>
            </a:r>
            <a:r>
              <a:rPr lang="en-US" sz="2800" dirty="0">
                <a:solidFill>
                  <a:schemeClr val="accent1"/>
                </a:solidFill>
              </a:rPr>
              <a:t>(</a:t>
            </a:r>
            <a:r>
              <a:rPr lang="en-US" sz="2800" dirty="0">
                <a:solidFill>
                  <a:srgbClr val="0070C0"/>
                </a:solidFill>
              </a:rPr>
              <a:t>Gal. 3:10, 19; Rom. 7:12, 13,     24-25, 8:1) </a:t>
            </a:r>
          </a:p>
        </p:txBody>
      </p:sp>
    </p:spTree>
    <p:extLst>
      <p:ext uri="{BB962C8B-B14F-4D97-AF65-F5344CB8AC3E}">
        <p14:creationId xmlns:p14="http://schemas.microsoft.com/office/powerpoint/2010/main" val="174397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Sought because God found fault…          (Heb. 8:7-8, 9)</a:t>
            </a:r>
          </a:p>
          <a:p>
            <a:pPr lvl="1"/>
            <a:r>
              <a:rPr lang="en-US" sz="2800" dirty="0"/>
              <a:t>With “it” or “them”? </a:t>
            </a:r>
          </a:p>
          <a:p>
            <a:pPr lvl="1"/>
            <a:r>
              <a:rPr lang="en-US" sz="2800" dirty="0"/>
              <a:t>People not continuing in the covenant’s requirements (Gal. 3:10, 19; Rom. 7:12</a:t>
            </a:r>
            <a:r>
              <a:rPr lang="en-US" sz="2800"/>
              <a:t>, 13,     </a:t>
            </a:r>
            <a:r>
              <a:rPr lang="en-US" sz="2800" dirty="0"/>
              <a:t>24-25, 8:1) </a:t>
            </a:r>
          </a:p>
          <a:p>
            <a:pPr lvl="1"/>
            <a:r>
              <a:rPr lang="en-US" sz="2800" dirty="0"/>
              <a:t>Consequences: God regards them not </a:t>
            </a:r>
          </a:p>
        </p:txBody>
      </p:sp>
    </p:spTree>
    <p:extLst>
      <p:ext uri="{BB962C8B-B14F-4D97-AF65-F5344CB8AC3E}">
        <p14:creationId xmlns:p14="http://schemas.microsoft.com/office/powerpoint/2010/main" val="297425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Sought because God found fault…          (Heb. 8:7-8, 9)</a:t>
            </a:r>
          </a:p>
          <a:p>
            <a:pPr lvl="1"/>
            <a:r>
              <a:rPr lang="en-US" sz="2800" dirty="0"/>
              <a:t>With “it” or “them”? </a:t>
            </a:r>
          </a:p>
          <a:p>
            <a:pPr lvl="1"/>
            <a:r>
              <a:rPr lang="en-US" sz="2800" dirty="0"/>
              <a:t>People not continuing in the covenant’s requirements (Gal. 3:10, 19; Rom. 7:12, 13, 24-25, 8:1) </a:t>
            </a:r>
          </a:p>
          <a:p>
            <a:pPr lvl="1"/>
            <a:r>
              <a:rPr lang="en-US" sz="2800" dirty="0"/>
              <a:t>Consequences: God regards them not </a:t>
            </a:r>
          </a:p>
          <a:p>
            <a:pPr lvl="1"/>
            <a:r>
              <a:rPr lang="en-US" sz="2800" dirty="0"/>
              <a:t>Better because Jesus’ effectual one time offering for sin, Christian can continue to be cleansed – being justified by faith in Christ </a:t>
            </a:r>
            <a:r>
              <a:rPr lang="en-US" sz="2800" dirty="0">
                <a:solidFill>
                  <a:schemeClr val="accent1"/>
                </a:solidFill>
              </a:rPr>
              <a:t>(Rom. 3:23-26;   I Jn. 1:7,9; Acts 8:22)</a:t>
            </a:r>
          </a:p>
        </p:txBody>
      </p:sp>
    </p:spTree>
    <p:extLst>
      <p:ext uri="{BB962C8B-B14F-4D97-AF65-F5344CB8AC3E}">
        <p14:creationId xmlns:p14="http://schemas.microsoft.com/office/powerpoint/2010/main" val="921758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CCF0-CB4B-4262-9863-8E8EE9A52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Covenant Better…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A6EE-30D5-4790-8AA9-772196C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Sought because God found fault… (Heb. 8:7-8, 9)</a:t>
            </a:r>
          </a:p>
          <a:p>
            <a:r>
              <a:rPr lang="en-US" b="1" dirty="0"/>
              <a:t>Written into the heart of man  (Heb. 8:10, 2 Cor. 3:3,5, Rom. 8:2)</a:t>
            </a:r>
          </a:p>
        </p:txBody>
      </p:sp>
    </p:spTree>
    <p:extLst>
      <p:ext uri="{BB962C8B-B14F-4D97-AF65-F5344CB8AC3E}">
        <p14:creationId xmlns:p14="http://schemas.microsoft.com/office/powerpoint/2010/main" val="206592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74AD-AD47-4D4B-BDA6-2601A9F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God works on man’s heart – But  HOW?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6B6A1-9FBD-4C30-A422-93D105CFC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the Spirit’s Word – when revealed to man’s heart </a:t>
            </a:r>
            <a:r>
              <a:rPr lang="en-US" dirty="0">
                <a:solidFill>
                  <a:srgbClr val="0070C0"/>
                </a:solidFill>
              </a:rPr>
              <a:t>(Jn. 3:5, I Pet. 1:23-25, Jn. 20:30-31) 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4011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974AD-AD47-4D4B-BDA6-2601A9F2F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God works on man’s heart – But  HOW?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6B6A1-9FBD-4C30-A422-93D105CFC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the Spirit’s Word – when revealed to man’s heart (Jn. 3:5, I Pet. 1:23-25, Jn. 20:30-31) </a:t>
            </a:r>
          </a:p>
          <a:p>
            <a:r>
              <a:rPr lang="en-US" dirty="0"/>
              <a:t>God changes hearts through His discipline and revelation: </a:t>
            </a:r>
          </a:p>
          <a:p>
            <a:pPr lvl="1"/>
            <a:r>
              <a:rPr lang="en-US" sz="2800" dirty="0"/>
              <a:t>Disciplined heart</a:t>
            </a:r>
            <a:r>
              <a:rPr lang="en-US" sz="2800" dirty="0">
                <a:solidFill>
                  <a:srgbClr val="0070C0"/>
                </a:solidFill>
              </a:rPr>
              <a:t> (Ezek. 11:19, Lk. 15:17) </a:t>
            </a:r>
          </a:p>
        </p:txBody>
      </p:sp>
    </p:spTree>
    <p:extLst>
      <p:ext uri="{BB962C8B-B14F-4D97-AF65-F5344CB8AC3E}">
        <p14:creationId xmlns:p14="http://schemas.microsoft.com/office/powerpoint/2010/main" val="1633247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898</Words>
  <Application>Microsoft Office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New Covenant Better…</vt:lpstr>
      <vt:lpstr>New Covenant Better…</vt:lpstr>
      <vt:lpstr>New Covenant Better…</vt:lpstr>
      <vt:lpstr>New Covenant Better…</vt:lpstr>
      <vt:lpstr>New Covenant Better…</vt:lpstr>
      <vt:lpstr>God works on man’s heart – But  HOW? </vt:lpstr>
      <vt:lpstr>God works on man’s heart – But  HOW? </vt:lpstr>
      <vt:lpstr>God works on man’s heart – But  HOW? </vt:lpstr>
      <vt:lpstr>God works on man’s heart – But  HOW? </vt:lpstr>
      <vt:lpstr>New Covenant Better…</vt:lpstr>
      <vt:lpstr>“All will Know the Lord” (Jer. 31:27-34)</vt:lpstr>
      <vt:lpstr>“All will Know the Lord”</vt:lpstr>
      <vt:lpstr>“All will Know the Lord”</vt:lpstr>
      <vt:lpstr>New Covenant Better…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Fite</dc:creator>
  <cp:lastModifiedBy>Jerry Fite</cp:lastModifiedBy>
  <cp:revision>11</cp:revision>
  <dcterms:created xsi:type="dcterms:W3CDTF">2018-07-20T15:53:52Z</dcterms:created>
  <dcterms:modified xsi:type="dcterms:W3CDTF">2018-07-22T04:14:14Z</dcterms:modified>
</cp:coreProperties>
</file>