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22"/>
  </p:notesMasterIdLst>
  <p:sldIdLst>
    <p:sldId id="27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95"/>
    <p:restoredTop sz="94612"/>
  </p:normalViewPr>
  <p:slideViewPr>
    <p:cSldViewPr snapToGrid="0" snapToObjects="1">
      <p:cViewPr varScale="1">
        <p:scale>
          <a:sx n="108" d="100"/>
          <a:sy n="108" d="100"/>
        </p:scale>
        <p:origin x="153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8B3E68-A67B-B847-9B82-5312759A7757}" type="datetimeFigureOut">
              <a:rPr lang="en-US" smtClean="0"/>
              <a:t>8/12/2018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F7EC47-4382-BD49-A9B1-0697655878D3}" type="slidenum">
              <a:rPr lang="en-US" smtClean="0"/>
              <a:t>‹#›</a:t>
            </a:fld>
            <a:endParaRPr lang="en-US"/>
          </a:p>
        </p:txBody>
      </p:sp>
    </p:spTree>
    <p:extLst>
      <p:ext uri="{BB962C8B-B14F-4D97-AF65-F5344CB8AC3E}">
        <p14:creationId xmlns:p14="http://schemas.microsoft.com/office/powerpoint/2010/main" val="1653815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8/12/2018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8/12/2018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8/12/2018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8/12/2018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8/12/2018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8/12/2018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8/12/2018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8/12/2018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8/12/2018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2ABBEA6-7C60-4B02-AE87-00D78D8422AF}" type="datetimeFigureOut">
              <a:rPr lang="en-US" smtClean="0"/>
              <a:t>8/12/2018</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accent2"/>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8/12/2018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8/12/2018</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185964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7871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chor="ctr">
            <a:normAutofit/>
          </a:bodyPr>
          <a:lstStyle/>
          <a:p>
            <a:r>
              <a:rPr lang="en-US" sz="3200" dirty="0">
                <a:solidFill>
                  <a:schemeClr val="tx1"/>
                </a:solidFill>
              </a:rPr>
              <a:t>The Result </a:t>
            </a:r>
          </a:p>
        </p:txBody>
      </p:sp>
      <p:sp>
        <p:nvSpPr>
          <p:cNvPr id="3" name="Content Placeholder 2"/>
          <p:cNvSpPr>
            <a:spLocks noGrp="1"/>
          </p:cNvSpPr>
          <p:nvPr>
            <p:ph idx="1"/>
          </p:nvPr>
        </p:nvSpPr>
        <p:spPr/>
        <p:txBody>
          <a:bodyPr anchor="t">
            <a:normAutofit/>
          </a:bodyPr>
          <a:lstStyle/>
          <a:p>
            <a:pPr marL="342900" indent="-342900">
              <a:buFont typeface="+mj-lt"/>
              <a:buAutoNum type="alphaUcPeriod"/>
            </a:pPr>
            <a:r>
              <a:rPr lang="en-US" sz="2400" dirty="0"/>
              <a:t>Walk Worthy (</a:t>
            </a:r>
            <a:r>
              <a:rPr lang="en-US" sz="2400" dirty="0">
                <a:solidFill>
                  <a:srgbClr val="FF0000"/>
                </a:solidFill>
              </a:rPr>
              <a:t>v.10</a:t>
            </a:r>
            <a:r>
              <a:rPr lang="en-US" sz="2400" dirty="0"/>
              <a:t>)</a:t>
            </a:r>
          </a:p>
          <a:p>
            <a:pPr marL="562356" lvl="1" indent="-342900">
              <a:buFont typeface="+mj-lt"/>
              <a:buAutoNum type="arabicPeriod"/>
            </a:pPr>
            <a:r>
              <a:rPr lang="en-US" sz="2000" dirty="0"/>
              <a:t>The Idea of “Walk Worthy” is Commonly Used Throughout the New Testament.</a:t>
            </a:r>
          </a:p>
          <a:p>
            <a:pPr marL="699516" lvl="2" indent="-342900">
              <a:buFont typeface="+mj-lt"/>
              <a:buAutoNum type="alphaLcPeriod"/>
            </a:pPr>
            <a:r>
              <a:rPr lang="en-US" sz="1800" dirty="0">
                <a:solidFill>
                  <a:srgbClr val="FF0000"/>
                </a:solidFill>
              </a:rPr>
              <a:t>Colossians 1:10</a:t>
            </a:r>
          </a:p>
          <a:p>
            <a:pPr marL="699516" lvl="2" indent="-342900">
              <a:buFont typeface="+mj-lt"/>
              <a:buAutoNum type="alphaLcPeriod"/>
            </a:pPr>
            <a:r>
              <a:rPr lang="en-US" sz="1800" dirty="0">
                <a:solidFill>
                  <a:srgbClr val="FF0000"/>
                </a:solidFill>
              </a:rPr>
              <a:t>Ephesians 4:1</a:t>
            </a:r>
          </a:p>
          <a:p>
            <a:pPr marL="699516" lvl="2" indent="-342900">
              <a:buFont typeface="+mj-lt"/>
              <a:buAutoNum type="alphaLcPeriod"/>
            </a:pPr>
            <a:r>
              <a:rPr lang="en-US" sz="1800" dirty="0">
                <a:solidFill>
                  <a:srgbClr val="FF0000"/>
                </a:solidFill>
              </a:rPr>
              <a:t>1 Thessalonians 2:12</a:t>
            </a:r>
          </a:p>
          <a:p>
            <a:pPr marL="516636" lvl="1" indent="-342900">
              <a:buFont typeface="+mj-lt"/>
              <a:buAutoNum type="arabicPeriod"/>
            </a:pPr>
            <a:r>
              <a:rPr lang="en-US" sz="2000" dirty="0"/>
              <a:t>Since We Need to “Walk Worthy,” We Need to Ask How It Is We Do This. </a:t>
            </a:r>
          </a:p>
          <a:p>
            <a:pPr marL="516636" lvl="1" indent="-342900">
              <a:buFont typeface="+mj-lt"/>
              <a:buAutoNum type="arabicPeriod"/>
            </a:pPr>
            <a:r>
              <a:rPr lang="en-US" sz="2000" dirty="0"/>
              <a:t>In </a:t>
            </a:r>
            <a:r>
              <a:rPr lang="en-US" sz="2000" dirty="0">
                <a:solidFill>
                  <a:srgbClr val="FF0000"/>
                </a:solidFill>
              </a:rPr>
              <a:t>Ephesians 4-6</a:t>
            </a:r>
            <a:r>
              <a:rPr lang="en-US" sz="2000" dirty="0"/>
              <a:t>, a Parallel to Colossians, Paul Deals Extensively With This Idea.</a:t>
            </a:r>
          </a:p>
          <a:p>
            <a:pPr marL="516636" lvl="1" indent="-342900">
              <a:buFont typeface="+mj-lt"/>
              <a:buAutoNum type="arabicPeriod"/>
            </a:pPr>
            <a:r>
              <a:rPr lang="en-US" sz="2000" dirty="0"/>
              <a:t>Let’s Look At How We Walk Worthy From </a:t>
            </a:r>
            <a:r>
              <a:rPr lang="en-US" sz="2000" dirty="0">
                <a:solidFill>
                  <a:srgbClr val="FF0000"/>
                </a:solidFill>
              </a:rPr>
              <a:t>Ephesians 4-6</a:t>
            </a:r>
            <a:r>
              <a:rPr lang="en-US" sz="2000" dirty="0"/>
              <a:t>.</a:t>
            </a:r>
          </a:p>
          <a:p>
            <a:pPr marL="699516" lvl="2" indent="-342900">
              <a:buFont typeface="+mj-lt"/>
              <a:buAutoNum type="alphaLcPeriod"/>
            </a:pPr>
            <a:endParaRPr lang="en-US" sz="1500" dirty="0"/>
          </a:p>
        </p:txBody>
      </p:sp>
    </p:spTree>
    <p:extLst>
      <p:ext uri="{BB962C8B-B14F-4D97-AF65-F5344CB8AC3E}">
        <p14:creationId xmlns:p14="http://schemas.microsoft.com/office/powerpoint/2010/main" val="277434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chor="ctr">
            <a:normAutofit/>
          </a:bodyPr>
          <a:lstStyle/>
          <a:p>
            <a:r>
              <a:rPr lang="en-US" sz="3200" dirty="0">
                <a:solidFill>
                  <a:schemeClr val="tx1"/>
                </a:solidFill>
              </a:rPr>
              <a:t>How We Walk Worthy (</a:t>
            </a:r>
            <a:r>
              <a:rPr lang="en-US" sz="3200" dirty="0">
                <a:solidFill>
                  <a:schemeClr val="bg1"/>
                </a:solidFill>
              </a:rPr>
              <a:t>Ephesians 4-6</a:t>
            </a:r>
            <a:r>
              <a:rPr lang="en-US" sz="3200" dirty="0">
                <a:solidFill>
                  <a:schemeClr val="tx1"/>
                </a:solidFill>
              </a:rPr>
              <a:t>)</a:t>
            </a:r>
          </a:p>
        </p:txBody>
      </p:sp>
      <p:sp>
        <p:nvSpPr>
          <p:cNvPr id="3" name="Content Placeholder 2"/>
          <p:cNvSpPr>
            <a:spLocks noGrp="1"/>
          </p:cNvSpPr>
          <p:nvPr>
            <p:ph idx="1"/>
          </p:nvPr>
        </p:nvSpPr>
        <p:spPr/>
        <p:txBody>
          <a:bodyPr/>
          <a:lstStyle/>
          <a:p>
            <a:pPr marL="457200" indent="-457200">
              <a:buFont typeface="+mj-lt"/>
              <a:buAutoNum type="alphaLcPeriod"/>
            </a:pPr>
            <a:r>
              <a:rPr lang="en-US" sz="2400" dirty="0"/>
              <a:t>By Keeping Unity (</a:t>
            </a:r>
            <a:r>
              <a:rPr lang="en-US" sz="2400" dirty="0">
                <a:solidFill>
                  <a:srgbClr val="FF0000"/>
                </a:solidFill>
              </a:rPr>
              <a:t>4:1-6</a:t>
            </a:r>
            <a:r>
              <a:rPr lang="en-US" sz="2400" dirty="0"/>
              <a:t>)</a:t>
            </a:r>
          </a:p>
          <a:p>
            <a:pPr marL="457200" indent="-457200">
              <a:buFont typeface="+mj-lt"/>
              <a:buAutoNum type="alphaLcPeriod"/>
            </a:pPr>
            <a:r>
              <a:rPr lang="en-US" sz="2400" dirty="0"/>
              <a:t>By Doing Our Part (</a:t>
            </a:r>
            <a:r>
              <a:rPr lang="en-US" sz="2400" dirty="0">
                <a:solidFill>
                  <a:srgbClr val="FF0000"/>
                </a:solidFill>
              </a:rPr>
              <a:t>4:7-16</a:t>
            </a:r>
            <a:r>
              <a:rPr lang="en-US" sz="2400" dirty="0"/>
              <a:t>)</a:t>
            </a:r>
          </a:p>
          <a:p>
            <a:pPr marL="457200" indent="-457200">
              <a:buFont typeface="+mj-lt"/>
              <a:buAutoNum type="alphaLcPeriod"/>
            </a:pPr>
            <a:r>
              <a:rPr lang="en-US" sz="2400" dirty="0"/>
              <a:t>By Being Different From the World (</a:t>
            </a:r>
            <a:r>
              <a:rPr lang="en-US" sz="2400" dirty="0">
                <a:solidFill>
                  <a:srgbClr val="FF0000"/>
                </a:solidFill>
              </a:rPr>
              <a:t>4:17-24</a:t>
            </a:r>
            <a:r>
              <a:rPr lang="en-US" sz="2400" dirty="0"/>
              <a:t>)</a:t>
            </a:r>
          </a:p>
          <a:p>
            <a:pPr marL="749808" lvl="1" indent="-457200">
              <a:buFont typeface="+mj-lt"/>
              <a:buAutoNum type="romanLcPeriod"/>
            </a:pPr>
            <a:r>
              <a:rPr lang="en-US" sz="2000" dirty="0"/>
              <a:t>Not Like Others (</a:t>
            </a:r>
            <a:r>
              <a:rPr lang="en-US" sz="2000" dirty="0">
                <a:solidFill>
                  <a:srgbClr val="FF0000"/>
                </a:solidFill>
              </a:rPr>
              <a:t>4:17-24</a:t>
            </a:r>
            <a:r>
              <a:rPr lang="en-US" sz="2000" dirty="0"/>
              <a:t>)</a:t>
            </a:r>
          </a:p>
          <a:p>
            <a:pPr marL="749808" lvl="1" indent="-457200">
              <a:buFont typeface="+mj-lt"/>
              <a:buAutoNum type="romanLcPeriod"/>
            </a:pPr>
            <a:r>
              <a:rPr lang="en-US" sz="2000" dirty="0"/>
              <a:t>But A New Man (</a:t>
            </a:r>
            <a:r>
              <a:rPr lang="en-US" sz="2000" dirty="0">
                <a:solidFill>
                  <a:srgbClr val="FF0000"/>
                </a:solidFill>
              </a:rPr>
              <a:t>4:25-32</a:t>
            </a:r>
            <a:r>
              <a:rPr lang="en-US" sz="2000" dirty="0"/>
              <a:t>)</a:t>
            </a:r>
          </a:p>
        </p:txBody>
      </p:sp>
    </p:spTree>
    <p:extLst>
      <p:ext uri="{BB962C8B-B14F-4D97-AF65-F5344CB8AC3E}">
        <p14:creationId xmlns:p14="http://schemas.microsoft.com/office/powerpoint/2010/main" val="120527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chor="ctr">
            <a:normAutofit/>
          </a:bodyPr>
          <a:lstStyle/>
          <a:p>
            <a:r>
              <a:rPr lang="en-US" sz="3200" dirty="0">
                <a:solidFill>
                  <a:schemeClr val="tx1"/>
                </a:solidFill>
              </a:rPr>
              <a:t>How We Walk Worthy (</a:t>
            </a:r>
            <a:r>
              <a:rPr lang="en-US" sz="3200" dirty="0">
                <a:solidFill>
                  <a:schemeClr val="bg1"/>
                </a:solidFill>
              </a:rPr>
              <a:t>Ephesians 4:6</a:t>
            </a:r>
            <a:r>
              <a:rPr lang="en-US" sz="3200" dirty="0">
                <a:solidFill>
                  <a:schemeClr val="tx1"/>
                </a:solidFill>
              </a:rPr>
              <a:t>) </a:t>
            </a:r>
          </a:p>
        </p:txBody>
      </p:sp>
      <p:sp>
        <p:nvSpPr>
          <p:cNvPr id="3" name="Content Placeholder 2"/>
          <p:cNvSpPr>
            <a:spLocks noGrp="1"/>
          </p:cNvSpPr>
          <p:nvPr>
            <p:ph idx="1"/>
          </p:nvPr>
        </p:nvSpPr>
        <p:spPr/>
        <p:txBody>
          <a:bodyPr>
            <a:normAutofit/>
          </a:bodyPr>
          <a:lstStyle/>
          <a:p>
            <a:pPr marL="457200" indent="-457200">
              <a:buFont typeface="+mj-lt"/>
              <a:buAutoNum type="alphaLcPeriod"/>
            </a:pPr>
            <a:r>
              <a:rPr lang="en-US" sz="2400" dirty="0"/>
              <a:t>By Keeping Unity (</a:t>
            </a:r>
            <a:r>
              <a:rPr lang="en-US" sz="2400" dirty="0">
                <a:solidFill>
                  <a:srgbClr val="FF0000"/>
                </a:solidFill>
              </a:rPr>
              <a:t>4:1-6</a:t>
            </a:r>
            <a:r>
              <a:rPr lang="en-US" sz="2400" dirty="0"/>
              <a:t>)</a:t>
            </a:r>
          </a:p>
          <a:p>
            <a:pPr marL="457200" indent="-457200">
              <a:buFont typeface="+mj-lt"/>
              <a:buAutoNum type="alphaLcPeriod"/>
            </a:pPr>
            <a:r>
              <a:rPr lang="en-US" sz="2400" dirty="0"/>
              <a:t>By Doing Our Part (</a:t>
            </a:r>
            <a:r>
              <a:rPr lang="en-US" sz="2400" dirty="0">
                <a:solidFill>
                  <a:srgbClr val="FF0000"/>
                </a:solidFill>
              </a:rPr>
              <a:t>4:7-16</a:t>
            </a:r>
            <a:r>
              <a:rPr lang="en-US" sz="2400" dirty="0"/>
              <a:t>)</a:t>
            </a:r>
          </a:p>
          <a:p>
            <a:pPr marL="457200" indent="-457200">
              <a:buFont typeface="+mj-lt"/>
              <a:buAutoNum type="alphaLcPeriod"/>
            </a:pPr>
            <a:r>
              <a:rPr lang="en-US" sz="2400" dirty="0"/>
              <a:t>By Being Different From the World (</a:t>
            </a:r>
            <a:r>
              <a:rPr lang="en-US" sz="2400" dirty="0">
                <a:solidFill>
                  <a:srgbClr val="FF0000"/>
                </a:solidFill>
              </a:rPr>
              <a:t>4:17-24</a:t>
            </a:r>
            <a:r>
              <a:rPr lang="en-US" sz="2400" dirty="0"/>
              <a:t>)</a:t>
            </a:r>
          </a:p>
          <a:p>
            <a:pPr marL="457200" indent="-457200">
              <a:buFont typeface="+mj-lt"/>
              <a:buAutoNum type="alphaLcPeriod"/>
            </a:pPr>
            <a:r>
              <a:rPr lang="en-US" sz="2400" dirty="0"/>
              <a:t>By Being Imitators of God (</a:t>
            </a:r>
            <a:r>
              <a:rPr lang="en-US" sz="2400" dirty="0">
                <a:solidFill>
                  <a:srgbClr val="FF0000"/>
                </a:solidFill>
              </a:rPr>
              <a:t>5:1-21</a:t>
            </a:r>
            <a:r>
              <a:rPr lang="en-US" sz="2400" dirty="0"/>
              <a:t>)</a:t>
            </a:r>
          </a:p>
          <a:p>
            <a:pPr marL="457200" indent="-457200">
              <a:buFont typeface="+mj-lt"/>
              <a:buAutoNum type="alphaLcPeriod"/>
            </a:pPr>
            <a:r>
              <a:rPr lang="en-US" sz="2400" dirty="0"/>
              <a:t>By Being What We Ought In Our Relationships (</a:t>
            </a:r>
            <a:r>
              <a:rPr lang="en-US" sz="2400" dirty="0">
                <a:solidFill>
                  <a:srgbClr val="FF0000"/>
                </a:solidFill>
              </a:rPr>
              <a:t>5:22-6:9</a:t>
            </a:r>
            <a:r>
              <a:rPr lang="en-US" sz="2400" dirty="0"/>
              <a:t>)</a:t>
            </a:r>
          </a:p>
        </p:txBody>
      </p:sp>
    </p:spTree>
    <p:extLst>
      <p:ext uri="{BB962C8B-B14F-4D97-AF65-F5344CB8AC3E}">
        <p14:creationId xmlns:p14="http://schemas.microsoft.com/office/powerpoint/2010/main" val="84996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fontScale="90000"/>
          </a:bodyPr>
          <a:lstStyle/>
          <a:p>
            <a:r>
              <a:rPr lang="en-US" dirty="0">
                <a:solidFill>
                  <a:schemeClr val="tx1"/>
                </a:solidFill>
              </a:rPr>
              <a:t>Being What We Ought In Our Relationships (</a:t>
            </a:r>
            <a:r>
              <a:rPr lang="en-US" dirty="0">
                <a:solidFill>
                  <a:schemeClr val="bg1"/>
                </a:solidFill>
              </a:rPr>
              <a:t>Ephesians 5:22-24</a:t>
            </a:r>
            <a:r>
              <a:rPr lang="en-US" dirty="0">
                <a:solidFill>
                  <a:schemeClr val="tx1"/>
                </a:solidFill>
              </a:rPr>
              <a:t>)</a:t>
            </a:r>
          </a:p>
        </p:txBody>
      </p:sp>
      <p:sp>
        <p:nvSpPr>
          <p:cNvPr id="3" name="Content Placeholder 2"/>
          <p:cNvSpPr>
            <a:spLocks noGrp="1"/>
          </p:cNvSpPr>
          <p:nvPr>
            <p:ph idx="1"/>
          </p:nvPr>
        </p:nvSpPr>
        <p:spPr/>
        <p:txBody>
          <a:bodyPr>
            <a:normAutofit/>
          </a:bodyPr>
          <a:lstStyle/>
          <a:p>
            <a:pPr marL="514350" indent="-514350">
              <a:buFont typeface="+mj-lt"/>
              <a:buAutoNum type="romanLcPeriod"/>
            </a:pPr>
            <a:r>
              <a:rPr lang="en-US" sz="2400" dirty="0"/>
              <a:t>Submissive Wives (</a:t>
            </a:r>
            <a:r>
              <a:rPr lang="en-US" sz="2400" dirty="0">
                <a:solidFill>
                  <a:srgbClr val="FF0000"/>
                </a:solidFill>
              </a:rPr>
              <a:t>5:22-24</a:t>
            </a:r>
            <a:r>
              <a:rPr lang="en-US" sz="2400" dirty="0"/>
              <a:t>)</a:t>
            </a:r>
          </a:p>
          <a:p>
            <a:pPr marL="514350" indent="-514350">
              <a:buFont typeface="+mj-lt"/>
              <a:buAutoNum type="romanLcPeriod"/>
            </a:pPr>
            <a:r>
              <a:rPr lang="en-US" sz="2400" dirty="0"/>
              <a:t>Loving Husbands (</a:t>
            </a:r>
            <a:r>
              <a:rPr lang="en-US" sz="2400" dirty="0">
                <a:solidFill>
                  <a:srgbClr val="FF0000"/>
                </a:solidFill>
              </a:rPr>
              <a:t>5:25-33</a:t>
            </a:r>
            <a:r>
              <a:rPr lang="en-US" sz="2400" dirty="0"/>
              <a:t>)</a:t>
            </a:r>
          </a:p>
          <a:p>
            <a:pPr marL="514350" indent="-514350">
              <a:buFont typeface="+mj-lt"/>
              <a:buAutoNum type="romanLcPeriod"/>
            </a:pPr>
            <a:r>
              <a:rPr lang="en-US" sz="2400" dirty="0"/>
              <a:t>Obedient Children (</a:t>
            </a:r>
            <a:r>
              <a:rPr lang="en-US" sz="2400" dirty="0">
                <a:solidFill>
                  <a:srgbClr val="FF0000"/>
                </a:solidFill>
              </a:rPr>
              <a:t>6:1-3</a:t>
            </a:r>
            <a:r>
              <a:rPr lang="en-US" sz="2400" dirty="0"/>
              <a:t>)</a:t>
            </a:r>
          </a:p>
          <a:p>
            <a:pPr marL="514350" indent="-514350">
              <a:buFont typeface="+mj-lt"/>
              <a:buAutoNum type="romanLcPeriod"/>
            </a:pPr>
            <a:r>
              <a:rPr lang="en-US" sz="2400" dirty="0"/>
              <a:t>Parents That Instruct (</a:t>
            </a:r>
            <a:r>
              <a:rPr lang="en-US" sz="2400" dirty="0">
                <a:solidFill>
                  <a:srgbClr val="FF0000"/>
                </a:solidFill>
              </a:rPr>
              <a:t>6:4</a:t>
            </a:r>
            <a:r>
              <a:rPr lang="en-US" sz="2400" dirty="0"/>
              <a:t>)</a:t>
            </a:r>
          </a:p>
          <a:p>
            <a:pPr marL="514350" indent="-514350">
              <a:buFont typeface="+mj-lt"/>
              <a:buAutoNum type="romanLcPeriod"/>
            </a:pPr>
            <a:r>
              <a:rPr lang="en-US" sz="2400" dirty="0"/>
              <a:t>Obedient Bondservants (</a:t>
            </a:r>
            <a:r>
              <a:rPr lang="en-US" sz="2400" dirty="0">
                <a:solidFill>
                  <a:srgbClr val="FF0000"/>
                </a:solidFill>
              </a:rPr>
              <a:t>6:5-8</a:t>
            </a:r>
            <a:r>
              <a:rPr lang="en-US" sz="2400" dirty="0"/>
              <a:t>)</a:t>
            </a:r>
          </a:p>
          <a:p>
            <a:pPr marL="514350" indent="-514350">
              <a:buFont typeface="+mj-lt"/>
              <a:buAutoNum type="romanLcPeriod"/>
            </a:pPr>
            <a:r>
              <a:rPr lang="en-US" sz="2400" dirty="0"/>
              <a:t>Non-Threatening Masters (</a:t>
            </a:r>
            <a:r>
              <a:rPr lang="en-US" sz="2400" dirty="0">
                <a:solidFill>
                  <a:srgbClr val="FF0000"/>
                </a:solidFill>
              </a:rPr>
              <a:t>6:9</a:t>
            </a:r>
            <a:r>
              <a:rPr lang="en-US" sz="2400" dirty="0"/>
              <a:t>)</a:t>
            </a:r>
          </a:p>
        </p:txBody>
      </p:sp>
    </p:spTree>
    <p:extLst>
      <p:ext uri="{BB962C8B-B14F-4D97-AF65-F5344CB8AC3E}">
        <p14:creationId xmlns:p14="http://schemas.microsoft.com/office/powerpoint/2010/main" val="167606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chor="ctr">
            <a:normAutofit/>
          </a:bodyPr>
          <a:lstStyle/>
          <a:p>
            <a:r>
              <a:rPr lang="en-US" sz="3200" dirty="0">
                <a:solidFill>
                  <a:schemeClr val="tx1"/>
                </a:solidFill>
              </a:rPr>
              <a:t>How We Walk Worthy (</a:t>
            </a:r>
            <a:r>
              <a:rPr lang="en-US" sz="3200" dirty="0">
                <a:solidFill>
                  <a:schemeClr val="bg1"/>
                </a:solidFill>
              </a:rPr>
              <a:t>Ephesians 4-6</a:t>
            </a:r>
            <a:r>
              <a:rPr lang="en-US" sz="3200" dirty="0">
                <a:solidFill>
                  <a:schemeClr val="tx1"/>
                </a:solidFill>
              </a:rPr>
              <a:t>) </a:t>
            </a:r>
          </a:p>
        </p:txBody>
      </p:sp>
      <p:sp>
        <p:nvSpPr>
          <p:cNvPr id="3" name="Content Placeholder 2"/>
          <p:cNvSpPr>
            <a:spLocks noGrp="1"/>
          </p:cNvSpPr>
          <p:nvPr>
            <p:ph idx="1"/>
          </p:nvPr>
        </p:nvSpPr>
        <p:spPr/>
        <p:txBody>
          <a:bodyPr>
            <a:normAutofit/>
          </a:bodyPr>
          <a:lstStyle/>
          <a:p>
            <a:pPr marL="457200" indent="-457200">
              <a:buFont typeface="+mj-lt"/>
              <a:buAutoNum type="alphaLcPeriod"/>
            </a:pPr>
            <a:r>
              <a:rPr lang="en-US" sz="2400" dirty="0"/>
              <a:t>By Keeping Unity (</a:t>
            </a:r>
            <a:r>
              <a:rPr lang="en-US" sz="2400" dirty="0">
                <a:solidFill>
                  <a:srgbClr val="FF0000"/>
                </a:solidFill>
              </a:rPr>
              <a:t>4:1-6</a:t>
            </a:r>
            <a:r>
              <a:rPr lang="en-US" sz="2400" dirty="0"/>
              <a:t>)</a:t>
            </a:r>
          </a:p>
          <a:p>
            <a:pPr marL="457200" indent="-457200">
              <a:buFont typeface="+mj-lt"/>
              <a:buAutoNum type="alphaLcPeriod"/>
            </a:pPr>
            <a:r>
              <a:rPr lang="en-US" sz="2400" dirty="0"/>
              <a:t>By Doing Our Part (</a:t>
            </a:r>
            <a:r>
              <a:rPr lang="en-US" sz="2400" dirty="0">
                <a:solidFill>
                  <a:srgbClr val="FF0000"/>
                </a:solidFill>
              </a:rPr>
              <a:t>4:7-16</a:t>
            </a:r>
            <a:r>
              <a:rPr lang="en-US" sz="2400" dirty="0"/>
              <a:t>)</a:t>
            </a:r>
          </a:p>
          <a:p>
            <a:pPr marL="457200" indent="-457200">
              <a:buFont typeface="+mj-lt"/>
              <a:buAutoNum type="alphaLcPeriod"/>
            </a:pPr>
            <a:r>
              <a:rPr lang="en-US" sz="2400" dirty="0"/>
              <a:t>By Being Different From the World (</a:t>
            </a:r>
            <a:r>
              <a:rPr lang="en-US" sz="2400" dirty="0">
                <a:solidFill>
                  <a:srgbClr val="FF0000"/>
                </a:solidFill>
              </a:rPr>
              <a:t>4:17-24</a:t>
            </a:r>
            <a:r>
              <a:rPr lang="en-US" sz="2400" dirty="0"/>
              <a:t>)</a:t>
            </a:r>
          </a:p>
          <a:p>
            <a:pPr marL="457200" indent="-457200">
              <a:buFont typeface="+mj-lt"/>
              <a:buAutoNum type="alphaLcPeriod"/>
            </a:pPr>
            <a:r>
              <a:rPr lang="en-US" sz="2400" dirty="0"/>
              <a:t>By Being Imitators of God (</a:t>
            </a:r>
            <a:r>
              <a:rPr lang="en-US" sz="2400" dirty="0">
                <a:solidFill>
                  <a:srgbClr val="FF0000"/>
                </a:solidFill>
              </a:rPr>
              <a:t>5:1-21</a:t>
            </a:r>
            <a:r>
              <a:rPr lang="en-US" sz="2400" dirty="0"/>
              <a:t>)</a:t>
            </a:r>
          </a:p>
          <a:p>
            <a:pPr marL="457200" indent="-457200">
              <a:buFont typeface="+mj-lt"/>
              <a:buAutoNum type="alphaLcPeriod"/>
            </a:pPr>
            <a:r>
              <a:rPr lang="en-US" sz="2400" dirty="0"/>
              <a:t>By Being What We Ought In Our Relationships (</a:t>
            </a:r>
            <a:r>
              <a:rPr lang="en-US" sz="2400" dirty="0">
                <a:solidFill>
                  <a:srgbClr val="FF0000"/>
                </a:solidFill>
              </a:rPr>
              <a:t>5:22-6:9</a:t>
            </a:r>
            <a:r>
              <a:rPr lang="en-US" sz="2400" dirty="0"/>
              <a:t>)</a:t>
            </a:r>
          </a:p>
          <a:p>
            <a:pPr marL="457200" indent="-457200">
              <a:buFont typeface="+mj-lt"/>
              <a:buAutoNum type="alphaLcPeriod"/>
            </a:pPr>
            <a:r>
              <a:rPr lang="en-US" sz="2400" dirty="0"/>
              <a:t>By Putting On the Whole Army of God (</a:t>
            </a:r>
            <a:r>
              <a:rPr lang="en-US" sz="2400" dirty="0">
                <a:solidFill>
                  <a:srgbClr val="FF0000"/>
                </a:solidFill>
              </a:rPr>
              <a:t>6:10-20</a:t>
            </a:r>
            <a:r>
              <a:rPr lang="en-US" sz="2400" dirty="0"/>
              <a:t>)</a:t>
            </a:r>
          </a:p>
        </p:txBody>
      </p:sp>
    </p:spTree>
    <p:extLst>
      <p:ext uri="{BB962C8B-B14F-4D97-AF65-F5344CB8AC3E}">
        <p14:creationId xmlns:p14="http://schemas.microsoft.com/office/powerpoint/2010/main" val="109483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chor="ctr">
            <a:normAutofit/>
          </a:bodyPr>
          <a:lstStyle/>
          <a:p>
            <a:r>
              <a:rPr lang="en-US" sz="3200" dirty="0">
                <a:solidFill>
                  <a:schemeClr val="tx1"/>
                </a:solidFill>
              </a:rPr>
              <a:t>The Result </a:t>
            </a:r>
          </a:p>
        </p:txBody>
      </p:sp>
      <p:sp>
        <p:nvSpPr>
          <p:cNvPr id="3" name="Content Placeholder 2"/>
          <p:cNvSpPr>
            <a:spLocks noGrp="1"/>
          </p:cNvSpPr>
          <p:nvPr>
            <p:ph idx="1"/>
          </p:nvPr>
        </p:nvSpPr>
        <p:spPr/>
        <p:txBody>
          <a:bodyPr anchor="t">
            <a:normAutofit/>
          </a:bodyPr>
          <a:lstStyle/>
          <a:p>
            <a:pPr marL="342900" indent="-342900">
              <a:buFont typeface="+mj-lt"/>
              <a:buAutoNum type="alphaUcPeriod"/>
            </a:pPr>
            <a:r>
              <a:rPr lang="en-US" sz="2400" dirty="0"/>
              <a:t>Walk Worthy (</a:t>
            </a:r>
            <a:r>
              <a:rPr lang="en-US" sz="2400" dirty="0">
                <a:solidFill>
                  <a:srgbClr val="FF0000"/>
                </a:solidFill>
              </a:rPr>
              <a:t>v.10</a:t>
            </a:r>
            <a:r>
              <a:rPr lang="en-US" sz="2400" dirty="0"/>
              <a:t>)</a:t>
            </a:r>
          </a:p>
          <a:p>
            <a:pPr marL="224028" indent="-342900">
              <a:buFont typeface="+mj-lt"/>
              <a:buAutoNum type="alphaUcPeriod"/>
            </a:pPr>
            <a:r>
              <a:rPr lang="en-US" sz="2400" dirty="0"/>
              <a:t>Fully Pleasing Him (</a:t>
            </a:r>
            <a:r>
              <a:rPr lang="en-US" sz="2400" dirty="0">
                <a:solidFill>
                  <a:srgbClr val="FF0000"/>
                </a:solidFill>
              </a:rPr>
              <a:t>v.10</a:t>
            </a:r>
            <a:r>
              <a:rPr lang="en-US" sz="2400" dirty="0"/>
              <a:t>)</a:t>
            </a:r>
          </a:p>
          <a:p>
            <a:pPr marL="630936" lvl="1" indent="-457200">
              <a:buFont typeface="+mj-lt"/>
              <a:buAutoNum type="arabicPeriod"/>
            </a:pPr>
            <a:r>
              <a:rPr lang="en-US" sz="2000" dirty="0"/>
              <a:t>When We “Walk Worthy” of the Lord, We Will be Fully Pleasing to Him.</a:t>
            </a:r>
          </a:p>
          <a:p>
            <a:pPr marL="630936" lvl="1" indent="-457200">
              <a:buFont typeface="+mj-lt"/>
              <a:buAutoNum type="arabicPeriod"/>
            </a:pPr>
            <a:r>
              <a:rPr lang="en-US" sz="2000" dirty="0"/>
              <a:t>As Christians, This Is Our Aim (</a:t>
            </a:r>
            <a:r>
              <a:rPr lang="en-US" sz="2000" dirty="0">
                <a:solidFill>
                  <a:srgbClr val="FF0000"/>
                </a:solidFill>
              </a:rPr>
              <a:t>2 Corinthians 5:9-11</a:t>
            </a:r>
            <a:r>
              <a:rPr lang="en-US" sz="2000" dirty="0"/>
              <a:t>)</a:t>
            </a:r>
          </a:p>
          <a:p>
            <a:pPr marL="630936" lvl="1" indent="-457200">
              <a:buFont typeface="+mj-lt"/>
              <a:buAutoNum type="arabicPeriod"/>
            </a:pPr>
            <a:r>
              <a:rPr lang="en-US" sz="2000" dirty="0"/>
              <a:t>We Can Only Be Pleasing When We Have This Knowledge and Wisdom and “Walk Worthy of the Lord.”</a:t>
            </a:r>
          </a:p>
        </p:txBody>
      </p:sp>
    </p:spTree>
    <p:extLst>
      <p:ext uri="{BB962C8B-B14F-4D97-AF65-F5344CB8AC3E}">
        <p14:creationId xmlns:p14="http://schemas.microsoft.com/office/powerpoint/2010/main" val="1573570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chor="ctr">
            <a:normAutofit/>
          </a:bodyPr>
          <a:lstStyle/>
          <a:p>
            <a:r>
              <a:rPr lang="en-US" sz="3200" dirty="0">
                <a:solidFill>
                  <a:schemeClr val="tx1"/>
                </a:solidFill>
              </a:rPr>
              <a:t>The Result </a:t>
            </a:r>
          </a:p>
        </p:txBody>
      </p:sp>
      <p:sp>
        <p:nvSpPr>
          <p:cNvPr id="3" name="Content Placeholder 2"/>
          <p:cNvSpPr>
            <a:spLocks noGrp="1"/>
          </p:cNvSpPr>
          <p:nvPr>
            <p:ph idx="1"/>
          </p:nvPr>
        </p:nvSpPr>
        <p:spPr/>
        <p:txBody>
          <a:bodyPr anchor="t">
            <a:normAutofit/>
          </a:bodyPr>
          <a:lstStyle/>
          <a:p>
            <a:pPr marL="342900" indent="-342900">
              <a:buFont typeface="+mj-lt"/>
              <a:buAutoNum type="alphaUcPeriod"/>
            </a:pPr>
            <a:r>
              <a:rPr lang="en-US" sz="2400" dirty="0"/>
              <a:t>Walk Worthy (</a:t>
            </a:r>
            <a:r>
              <a:rPr lang="en-US" sz="2400" dirty="0">
                <a:solidFill>
                  <a:srgbClr val="FF0000"/>
                </a:solidFill>
              </a:rPr>
              <a:t>v.10</a:t>
            </a:r>
            <a:r>
              <a:rPr lang="en-US" sz="2400" dirty="0"/>
              <a:t>)</a:t>
            </a:r>
          </a:p>
          <a:p>
            <a:pPr marL="224028" indent="-342900">
              <a:buFont typeface="+mj-lt"/>
              <a:buAutoNum type="alphaUcPeriod"/>
            </a:pPr>
            <a:r>
              <a:rPr lang="en-US" sz="2400" dirty="0"/>
              <a:t>Fully Pleasing Him (</a:t>
            </a:r>
            <a:r>
              <a:rPr lang="en-US" sz="2400" dirty="0">
                <a:solidFill>
                  <a:srgbClr val="FF0000"/>
                </a:solidFill>
              </a:rPr>
              <a:t>v.10</a:t>
            </a:r>
            <a:r>
              <a:rPr lang="en-US" sz="2400" dirty="0"/>
              <a:t>)</a:t>
            </a:r>
          </a:p>
          <a:p>
            <a:pPr marL="224028" indent="-342900">
              <a:buFont typeface="+mj-lt"/>
              <a:buAutoNum type="alphaUcPeriod"/>
            </a:pPr>
            <a:r>
              <a:rPr lang="en-US" sz="2400" dirty="0"/>
              <a:t>Fruitful In Every Good Work (</a:t>
            </a:r>
            <a:r>
              <a:rPr lang="en-US" sz="2400" dirty="0">
                <a:solidFill>
                  <a:srgbClr val="FF0000"/>
                </a:solidFill>
              </a:rPr>
              <a:t>v.10</a:t>
            </a:r>
            <a:r>
              <a:rPr lang="en-US" sz="2400" dirty="0"/>
              <a:t>)</a:t>
            </a:r>
          </a:p>
          <a:p>
            <a:pPr marL="630936" lvl="1" indent="-457200">
              <a:buFont typeface="+mj-lt"/>
              <a:buAutoNum type="arabicPeriod"/>
            </a:pPr>
            <a:r>
              <a:rPr lang="en-US" sz="2000" dirty="0"/>
              <a:t>As Christians We Are Created For “Good Works”(</a:t>
            </a:r>
            <a:r>
              <a:rPr lang="en-US" sz="2000" dirty="0">
                <a:solidFill>
                  <a:srgbClr val="FF0000"/>
                </a:solidFill>
              </a:rPr>
              <a:t>Ephesians 2:10</a:t>
            </a:r>
            <a:r>
              <a:rPr lang="en-US" sz="2000" dirty="0"/>
              <a:t>)</a:t>
            </a:r>
          </a:p>
          <a:p>
            <a:pPr marL="630936" lvl="1" indent="-457200">
              <a:buFont typeface="+mj-lt"/>
              <a:buAutoNum type="arabicPeriod"/>
            </a:pPr>
            <a:r>
              <a:rPr lang="en-US" sz="2000" dirty="0"/>
              <a:t>We Need to Be Zealous and Ready For These Works (</a:t>
            </a:r>
            <a:r>
              <a:rPr lang="en-US" sz="2000" dirty="0">
                <a:solidFill>
                  <a:srgbClr val="FF0000"/>
                </a:solidFill>
              </a:rPr>
              <a:t>Titus 2:14</a:t>
            </a:r>
            <a:r>
              <a:rPr lang="en-US" sz="2000" dirty="0"/>
              <a:t>; </a:t>
            </a:r>
            <a:r>
              <a:rPr lang="en-US" sz="2000" dirty="0">
                <a:solidFill>
                  <a:srgbClr val="FF0000"/>
                </a:solidFill>
              </a:rPr>
              <a:t>3:1</a:t>
            </a:r>
            <a:r>
              <a:rPr lang="en-US" sz="2000" dirty="0"/>
              <a:t>)</a:t>
            </a:r>
          </a:p>
          <a:p>
            <a:pPr marL="630936" lvl="1" indent="-457200">
              <a:buFont typeface="+mj-lt"/>
              <a:buAutoNum type="arabicPeriod"/>
            </a:pPr>
            <a:r>
              <a:rPr lang="en-US" sz="2000" dirty="0"/>
              <a:t>But When We Cease to Do These Things, We Become Unfruitful (</a:t>
            </a:r>
            <a:r>
              <a:rPr lang="en-US" sz="2000" dirty="0">
                <a:solidFill>
                  <a:srgbClr val="FF0000"/>
                </a:solidFill>
              </a:rPr>
              <a:t>2 Peter 1:5-9</a:t>
            </a:r>
            <a:r>
              <a:rPr lang="en-US" sz="2000" dirty="0"/>
              <a:t>)</a:t>
            </a:r>
          </a:p>
          <a:p>
            <a:pPr marL="630936" lvl="1" indent="-457200">
              <a:buFont typeface="+mj-lt"/>
              <a:buAutoNum type="arabicPeriod"/>
            </a:pPr>
            <a:r>
              <a:rPr lang="en-US" sz="2000" dirty="0"/>
              <a:t>We Can Only Be Fruitful When We Walk Worthy.</a:t>
            </a:r>
          </a:p>
        </p:txBody>
      </p:sp>
    </p:spTree>
    <p:extLst>
      <p:ext uri="{BB962C8B-B14F-4D97-AF65-F5344CB8AC3E}">
        <p14:creationId xmlns:p14="http://schemas.microsoft.com/office/powerpoint/2010/main" val="115349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chor="ctr">
            <a:normAutofit/>
          </a:bodyPr>
          <a:lstStyle/>
          <a:p>
            <a:r>
              <a:rPr lang="en-US" sz="3200" dirty="0">
                <a:solidFill>
                  <a:schemeClr val="tx1"/>
                </a:solidFill>
              </a:rPr>
              <a:t>The Result </a:t>
            </a:r>
          </a:p>
        </p:txBody>
      </p:sp>
      <p:sp>
        <p:nvSpPr>
          <p:cNvPr id="3" name="Content Placeholder 2"/>
          <p:cNvSpPr>
            <a:spLocks noGrp="1"/>
          </p:cNvSpPr>
          <p:nvPr>
            <p:ph idx="1"/>
          </p:nvPr>
        </p:nvSpPr>
        <p:spPr/>
        <p:txBody>
          <a:bodyPr anchor="t">
            <a:normAutofit/>
          </a:bodyPr>
          <a:lstStyle/>
          <a:p>
            <a:pPr marL="342900" indent="-342900">
              <a:buFont typeface="+mj-lt"/>
              <a:buAutoNum type="alphaUcPeriod"/>
            </a:pPr>
            <a:r>
              <a:rPr lang="en-US" sz="2400" dirty="0"/>
              <a:t>Walk Worthy (</a:t>
            </a:r>
            <a:r>
              <a:rPr lang="en-US" sz="2400" dirty="0">
                <a:solidFill>
                  <a:srgbClr val="FF0000"/>
                </a:solidFill>
              </a:rPr>
              <a:t>v.10</a:t>
            </a:r>
            <a:r>
              <a:rPr lang="en-US" sz="2400" dirty="0"/>
              <a:t>)</a:t>
            </a:r>
          </a:p>
          <a:p>
            <a:pPr marL="224028" indent="-342900">
              <a:buFont typeface="+mj-lt"/>
              <a:buAutoNum type="alphaUcPeriod"/>
            </a:pPr>
            <a:r>
              <a:rPr lang="en-US" sz="2400" dirty="0"/>
              <a:t>Fully Pleasing Him (</a:t>
            </a:r>
            <a:r>
              <a:rPr lang="en-US" sz="2400" dirty="0">
                <a:solidFill>
                  <a:srgbClr val="FF0000"/>
                </a:solidFill>
              </a:rPr>
              <a:t>v.10</a:t>
            </a:r>
            <a:r>
              <a:rPr lang="en-US" sz="2400" dirty="0"/>
              <a:t>)</a:t>
            </a:r>
          </a:p>
          <a:p>
            <a:pPr marL="224028" indent="-342900">
              <a:buFont typeface="+mj-lt"/>
              <a:buAutoNum type="alphaUcPeriod"/>
            </a:pPr>
            <a:r>
              <a:rPr lang="en-US" sz="2400" dirty="0"/>
              <a:t>Fruitful In Every Good Work (</a:t>
            </a:r>
            <a:r>
              <a:rPr lang="en-US" sz="2400" dirty="0">
                <a:solidFill>
                  <a:srgbClr val="FF0000"/>
                </a:solidFill>
              </a:rPr>
              <a:t>v.10</a:t>
            </a:r>
            <a:r>
              <a:rPr lang="en-US" sz="2400" dirty="0"/>
              <a:t>)</a:t>
            </a:r>
          </a:p>
          <a:p>
            <a:pPr marL="224028" indent="-342900">
              <a:buFont typeface="+mj-lt"/>
              <a:buAutoNum type="alphaUcPeriod"/>
            </a:pPr>
            <a:r>
              <a:rPr lang="en-US" sz="2400" dirty="0"/>
              <a:t>Increasing In the Knowledge of God (</a:t>
            </a:r>
            <a:r>
              <a:rPr lang="en-US" sz="2400" dirty="0">
                <a:solidFill>
                  <a:srgbClr val="FF0000"/>
                </a:solidFill>
              </a:rPr>
              <a:t>v.10</a:t>
            </a:r>
            <a:r>
              <a:rPr lang="en-US" sz="2400" dirty="0"/>
              <a:t>) </a:t>
            </a:r>
          </a:p>
          <a:p>
            <a:pPr marL="224028" indent="-342900">
              <a:buFont typeface="+mj-lt"/>
              <a:buAutoNum type="alphaUcPeriod"/>
            </a:pPr>
            <a:endParaRPr lang="en-US" sz="2100" dirty="0"/>
          </a:p>
        </p:txBody>
      </p:sp>
    </p:spTree>
    <p:extLst>
      <p:ext uri="{BB962C8B-B14F-4D97-AF65-F5344CB8AC3E}">
        <p14:creationId xmlns:p14="http://schemas.microsoft.com/office/powerpoint/2010/main" val="288350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US" dirty="0">
                <a:solidFill>
                  <a:schemeClr val="tx1"/>
                </a:solidFill>
              </a:rPr>
              <a:t>Increasing In the Knowledge of God (</a:t>
            </a:r>
            <a:r>
              <a:rPr lang="en-US" dirty="0">
                <a:solidFill>
                  <a:schemeClr val="bg1"/>
                </a:solidFill>
              </a:rPr>
              <a:t>v.10</a:t>
            </a:r>
            <a:r>
              <a:rPr lang="en-US" dirty="0">
                <a:solidFill>
                  <a:schemeClr val="tx1"/>
                </a:solidFill>
              </a:rPr>
              <a:t>)</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400" dirty="0"/>
              <a:t>There Is Some Debate As to How This Should Be Translated. </a:t>
            </a:r>
          </a:p>
          <a:p>
            <a:pPr marL="457200" indent="-457200">
              <a:buFont typeface="+mj-lt"/>
              <a:buAutoNum type="arabicPeriod"/>
            </a:pPr>
            <a:r>
              <a:rPr lang="en-US" sz="2400" dirty="0"/>
              <a:t>It Could Mean ”In the Knowledge of God” or “By the Knowledge of God.”</a:t>
            </a:r>
          </a:p>
          <a:p>
            <a:pPr marL="457200" indent="-457200">
              <a:buFont typeface="+mj-lt"/>
              <a:buAutoNum type="arabicPeriod"/>
            </a:pPr>
            <a:r>
              <a:rPr lang="en-US" sz="2400" dirty="0"/>
              <a:t>“In the Knowledge of God” is a True Statement (</a:t>
            </a:r>
            <a:r>
              <a:rPr lang="en-US" sz="2400" dirty="0">
                <a:solidFill>
                  <a:srgbClr val="FF0000"/>
                </a:solidFill>
              </a:rPr>
              <a:t>2 Peter 3:18</a:t>
            </a:r>
            <a:r>
              <a:rPr lang="en-US" sz="2400" dirty="0"/>
              <a:t>)</a:t>
            </a:r>
          </a:p>
          <a:p>
            <a:pPr marL="457200" indent="-457200">
              <a:buFont typeface="+mj-lt"/>
              <a:buAutoNum type="arabicPeriod"/>
            </a:pPr>
            <a:r>
              <a:rPr lang="en-US" sz="2400" dirty="0"/>
              <a:t>However, “By the Knowledge of God” Seems to Be the Better Translation.</a:t>
            </a:r>
          </a:p>
        </p:txBody>
      </p:sp>
    </p:spTree>
    <p:extLst>
      <p:ext uri="{BB962C8B-B14F-4D97-AF65-F5344CB8AC3E}">
        <p14:creationId xmlns:p14="http://schemas.microsoft.com/office/powerpoint/2010/main" val="10085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US" dirty="0">
                <a:solidFill>
                  <a:schemeClr val="tx1"/>
                </a:solidFill>
              </a:rPr>
              <a:t>Increasing In the Knowledge of God (</a:t>
            </a:r>
            <a:r>
              <a:rPr lang="en-US" dirty="0">
                <a:solidFill>
                  <a:schemeClr val="bg1"/>
                </a:solidFill>
              </a:rPr>
              <a:t>v.10</a:t>
            </a:r>
            <a:r>
              <a:rPr lang="en-US" dirty="0">
                <a:solidFill>
                  <a:schemeClr val="tx1"/>
                </a:solidFill>
              </a:rPr>
              <a:t>)</a:t>
            </a:r>
          </a:p>
        </p:txBody>
      </p:sp>
      <p:sp>
        <p:nvSpPr>
          <p:cNvPr id="3" name="Content Placeholder 2"/>
          <p:cNvSpPr>
            <a:spLocks noGrp="1"/>
          </p:cNvSpPr>
          <p:nvPr>
            <p:ph idx="1"/>
          </p:nvPr>
        </p:nvSpPr>
        <p:spPr/>
        <p:txBody>
          <a:bodyPr>
            <a:normAutofit/>
          </a:bodyPr>
          <a:lstStyle/>
          <a:p>
            <a:pPr marL="457200" indent="-457200">
              <a:buFont typeface="+mj-lt"/>
              <a:buAutoNum type="arabicPeriod" startAt="5"/>
            </a:pPr>
            <a:r>
              <a:rPr lang="en-US" sz="2400" dirty="0"/>
              <a:t>This Knowledge We Are to Possess (</a:t>
            </a:r>
            <a:r>
              <a:rPr lang="en-US" sz="2400" dirty="0">
                <a:solidFill>
                  <a:srgbClr val="FF0000"/>
                </a:solidFill>
              </a:rPr>
              <a:t>v.9</a:t>
            </a:r>
            <a:r>
              <a:rPr lang="en-US" sz="2400" dirty="0"/>
              <a:t>) Will Cause Us to Grow. </a:t>
            </a:r>
          </a:p>
          <a:p>
            <a:pPr marL="457200" indent="-457200">
              <a:buFont typeface="+mj-lt"/>
              <a:buAutoNum type="arabicPeriod" startAt="5"/>
            </a:pPr>
            <a:r>
              <a:rPr lang="en-US" sz="2400" dirty="0"/>
              <a:t>We Can Only Grow As A Christian When Our Faith Increases.</a:t>
            </a:r>
          </a:p>
          <a:p>
            <a:pPr marL="457200" indent="-457200">
              <a:buFont typeface="+mj-lt"/>
              <a:buAutoNum type="arabicPeriod" startAt="5"/>
            </a:pPr>
            <a:r>
              <a:rPr lang="en-US" sz="2400" dirty="0"/>
              <a:t>The Apostles Understood That (</a:t>
            </a:r>
            <a:r>
              <a:rPr lang="en-US" sz="2400" dirty="0">
                <a:solidFill>
                  <a:srgbClr val="FF0000"/>
                </a:solidFill>
              </a:rPr>
              <a:t>Luke 17:5</a:t>
            </a:r>
            <a:r>
              <a:rPr lang="en-US" sz="2400" dirty="0"/>
              <a:t>)</a:t>
            </a:r>
          </a:p>
          <a:p>
            <a:pPr marL="457200" indent="-457200">
              <a:buFont typeface="+mj-lt"/>
              <a:buAutoNum type="arabicPeriod" startAt="5"/>
            </a:pPr>
            <a:r>
              <a:rPr lang="en-US" sz="2400" dirty="0"/>
              <a:t>Our Faith Is Produced By Hearing the Word of God (</a:t>
            </a:r>
            <a:r>
              <a:rPr lang="en-US" sz="2400" dirty="0">
                <a:solidFill>
                  <a:srgbClr val="FF0000"/>
                </a:solidFill>
              </a:rPr>
              <a:t>Romans 10:17</a:t>
            </a:r>
            <a:r>
              <a:rPr lang="en-US" sz="2400" dirty="0"/>
              <a:t>)</a:t>
            </a:r>
          </a:p>
          <a:p>
            <a:pPr marL="457200" indent="-457200">
              <a:buFont typeface="+mj-lt"/>
              <a:buAutoNum type="arabicPeriod" startAt="5"/>
            </a:pPr>
            <a:r>
              <a:rPr lang="en-US" sz="2400" dirty="0"/>
              <a:t>Everything That Pertains to Life and Godliness Goes back to Our Knowledge of Him (</a:t>
            </a:r>
            <a:r>
              <a:rPr lang="en-US" sz="2400" dirty="0">
                <a:solidFill>
                  <a:srgbClr val="FF0000"/>
                </a:solidFill>
              </a:rPr>
              <a:t>2 Peter 1:3</a:t>
            </a:r>
            <a:r>
              <a:rPr lang="en-US" sz="2400" dirty="0"/>
              <a:t>)</a:t>
            </a:r>
          </a:p>
        </p:txBody>
      </p:sp>
    </p:spTree>
    <p:extLst>
      <p:ext uri="{BB962C8B-B14F-4D97-AF65-F5344CB8AC3E}">
        <p14:creationId xmlns:p14="http://schemas.microsoft.com/office/powerpoint/2010/main" val="161304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105832" y="639097"/>
            <a:ext cx="2551471" cy="3686015"/>
          </a:xfrm>
          <a:solidFill>
            <a:schemeClr val="accent2"/>
          </a:solidFill>
        </p:spPr>
        <p:txBody>
          <a:bodyPr>
            <a:normAutofit/>
          </a:bodyPr>
          <a:lstStyle/>
          <a:p>
            <a:r>
              <a:rPr lang="en-US" sz="5300" dirty="0">
                <a:solidFill>
                  <a:schemeClr val="tx1"/>
                </a:solidFill>
              </a:rPr>
              <a:t>Paul’s Prayer For Spiritual Growth</a:t>
            </a:r>
          </a:p>
        </p:txBody>
      </p:sp>
      <p:sp>
        <p:nvSpPr>
          <p:cNvPr id="3" name="Subtitle 2"/>
          <p:cNvSpPr>
            <a:spLocks noGrp="1"/>
          </p:cNvSpPr>
          <p:nvPr>
            <p:ph type="subTitle" idx="1"/>
          </p:nvPr>
        </p:nvSpPr>
        <p:spPr>
          <a:xfrm>
            <a:off x="6105832" y="4455621"/>
            <a:ext cx="2563493" cy="1238616"/>
          </a:xfrm>
          <a:solidFill>
            <a:schemeClr val="tx1"/>
          </a:solidFill>
        </p:spPr>
        <p:txBody>
          <a:bodyPr>
            <a:normAutofit/>
          </a:bodyPr>
          <a:lstStyle/>
          <a:p>
            <a:r>
              <a:rPr lang="en-US" sz="1700" dirty="0">
                <a:solidFill>
                  <a:schemeClr val="bg1"/>
                </a:solidFill>
              </a:rPr>
              <a:t>Colossians 1:9-12</a:t>
            </a:r>
          </a:p>
        </p:txBody>
      </p:sp>
      <p:pic>
        <p:nvPicPr>
          <p:cNvPr id="4" name="Picture 3"/>
          <p:cNvPicPr>
            <a:picLocks noChangeAspect="1"/>
          </p:cNvPicPr>
          <p:nvPr/>
        </p:nvPicPr>
        <p:blipFill>
          <a:blip r:embed="rId2"/>
          <a:stretch>
            <a:fillRect/>
          </a:stretch>
        </p:blipFill>
        <p:spPr>
          <a:xfrm>
            <a:off x="540502" y="640081"/>
            <a:ext cx="5054156" cy="5054156"/>
          </a:xfrm>
          <a:prstGeom prst="rect">
            <a:avLst/>
          </a:prstGeom>
        </p:spPr>
      </p:pic>
      <p:cxnSp>
        <p:nvCxnSpPr>
          <p:cNvPr id="11" name="Straight Connector 10">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56978" y="4343400"/>
            <a:ext cx="24003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52068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105832" y="639097"/>
            <a:ext cx="2551471" cy="3686015"/>
          </a:xfrm>
          <a:solidFill>
            <a:schemeClr val="accent2"/>
          </a:solidFill>
        </p:spPr>
        <p:txBody>
          <a:bodyPr>
            <a:normAutofit/>
          </a:bodyPr>
          <a:lstStyle/>
          <a:p>
            <a:r>
              <a:rPr lang="en-US" sz="5300" dirty="0">
                <a:solidFill>
                  <a:schemeClr val="tx1"/>
                </a:solidFill>
              </a:rPr>
              <a:t>Paul’s Prayer For Spiritual Growth</a:t>
            </a:r>
          </a:p>
        </p:txBody>
      </p:sp>
      <p:sp>
        <p:nvSpPr>
          <p:cNvPr id="3" name="Subtitle 2"/>
          <p:cNvSpPr>
            <a:spLocks noGrp="1"/>
          </p:cNvSpPr>
          <p:nvPr>
            <p:ph type="subTitle" idx="1"/>
          </p:nvPr>
        </p:nvSpPr>
        <p:spPr>
          <a:xfrm>
            <a:off x="6105832" y="4455621"/>
            <a:ext cx="2563493" cy="1238616"/>
          </a:xfrm>
          <a:solidFill>
            <a:schemeClr val="tx1"/>
          </a:solidFill>
        </p:spPr>
        <p:txBody>
          <a:bodyPr>
            <a:normAutofit/>
          </a:bodyPr>
          <a:lstStyle/>
          <a:p>
            <a:r>
              <a:rPr lang="en-US" sz="1700" dirty="0">
                <a:solidFill>
                  <a:schemeClr val="bg1"/>
                </a:solidFill>
              </a:rPr>
              <a:t>Colossians 1:9-12</a:t>
            </a:r>
          </a:p>
        </p:txBody>
      </p:sp>
      <p:pic>
        <p:nvPicPr>
          <p:cNvPr id="4" name="Picture 3"/>
          <p:cNvPicPr>
            <a:picLocks noChangeAspect="1"/>
          </p:cNvPicPr>
          <p:nvPr/>
        </p:nvPicPr>
        <p:blipFill>
          <a:blip r:embed="rId2"/>
          <a:stretch>
            <a:fillRect/>
          </a:stretch>
        </p:blipFill>
        <p:spPr>
          <a:xfrm>
            <a:off x="540502" y="640081"/>
            <a:ext cx="5054156" cy="5054156"/>
          </a:xfrm>
          <a:prstGeom prst="rect">
            <a:avLst/>
          </a:prstGeom>
        </p:spPr>
      </p:pic>
      <p:cxnSp>
        <p:nvCxnSpPr>
          <p:cNvPr id="11" name="Straight Connector 10">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56978" y="4343400"/>
            <a:ext cx="24003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291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chor="ctr">
            <a:normAutofit/>
          </a:bodyPr>
          <a:lstStyle/>
          <a:p>
            <a:r>
              <a:rPr lang="en-US" sz="3200" dirty="0">
                <a:solidFill>
                  <a:schemeClr val="tx1"/>
                </a:solidFill>
              </a:rPr>
              <a:t>Paul’s Prayer For Spiritual Growth</a:t>
            </a:r>
          </a:p>
        </p:txBody>
      </p:sp>
      <p:sp>
        <p:nvSpPr>
          <p:cNvPr id="3" name="Content Placeholder 2"/>
          <p:cNvSpPr>
            <a:spLocks noGrp="1"/>
          </p:cNvSpPr>
          <p:nvPr>
            <p:ph idx="1"/>
          </p:nvPr>
        </p:nvSpPr>
        <p:spPr/>
        <p:txBody>
          <a:bodyPr anchor="t">
            <a:normAutofit/>
          </a:bodyPr>
          <a:lstStyle/>
          <a:p>
            <a:pPr marL="385763" indent="-385763">
              <a:buFont typeface="+mj-lt"/>
              <a:buAutoNum type="romanUcPeriod"/>
            </a:pPr>
            <a:r>
              <a:rPr lang="en-US" sz="2400" dirty="0"/>
              <a:t>The Request: That You Be Filled (</a:t>
            </a:r>
            <a:r>
              <a:rPr lang="en-US" sz="2400" dirty="0">
                <a:solidFill>
                  <a:srgbClr val="FF0000"/>
                </a:solidFill>
              </a:rPr>
              <a:t>v.9</a:t>
            </a:r>
            <a:r>
              <a:rPr lang="en-US" sz="2400" dirty="0"/>
              <a:t>)</a:t>
            </a:r>
          </a:p>
        </p:txBody>
      </p:sp>
    </p:spTree>
    <p:extLst>
      <p:ext uri="{BB962C8B-B14F-4D97-AF65-F5344CB8AC3E}">
        <p14:creationId xmlns:p14="http://schemas.microsoft.com/office/powerpoint/2010/main" val="236205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chor="ctr">
            <a:normAutofit/>
          </a:bodyPr>
          <a:lstStyle/>
          <a:p>
            <a:r>
              <a:rPr lang="en-US" sz="3200" dirty="0">
                <a:solidFill>
                  <a:schemeClr val="tx1"/>
                </a:solidFill>
              </a:rPr>
              <a:t>Request: That You Be Filled (</a:t>
            </a:r>
            <a:r>
              <a:rPr lang="en-US" sz="3200" dirty="0">
                <a:solidFill>
                  <a:schemeClr val="bg1"/>
                </a:solidFill>
              </a:rPr>
              <a:t>v.9</a:t>
            </a:r>
            <a:r>
              <a:rPr lang="en-US" sz="3200" dirty="0">
                <a:solidFill>
                  <a:schemeClr val="tx1"/>
                </a:solidFill>
              </a:rPr>
              <a:t>) </a:t>
            </a:r>
          </a:p>
        </p:txBody>
      </p:sp>
      <p:sp>
        <p:nvSpPr>
          <p:cNvPr id="3" name="Content Placeholder 2"/>
          <p:cNvSpPr>
            <a:spLocks noGrp="1"/>
          </p:cNvSpPr>
          <p:nvPr>
            <p:ph idx="1"/>
          </p:nvPr>
        </p:nvSpPr>
        <p:spPr/>
        <p:txBody>
          <a:bodyPr anchor="t">
            <a:normAutofit/>
          </a:bodyPr>
          <a:lstStyle/>
          <a:p>
            <a:pPr marL="562356" lvl="1" indent="-342900">
              <a:buFont typeface="+mj-lt"/>
              <a:buAutoNum type="alphaUcPeriod"/>
            </a:pPr>
            <a:r>
              <a:rPr lang="en-US" sz="2400" dirty="0">
                <a:solidFill>
                  <a:schemeClr val="tx1"/>
                </a:solidFill>
              </a:rPr>
              <a:t>What Does It Mean to Be Filled? </a:t>
            </a:r>
          </a:p>
          <a:p>
            <a:pPr marL="699516" lvl="2" indent="-342900">
              <a:buFont typeface="+mj-lt"/>
              <a:buAutoNum type="arabicPeriod"/>
            </a:pPr>
            <a:r>
              <a:rPr lang="en-US" sz="2000" dirty="0">
                <a:solidFill>
                  <a:schemeClr val="tx1"/>
                </a:solidFill>
              </a:rPr>
              <a:t>"π</a:t>
            </a:r>
            <a:r>
              <a:rPr lang="en-US" sz="2000" dirty="0" err="1">
                <a:solidFill>
                  <a:schemeClr val="tx1"/>
                </a:solidFill>
              </a:rPr>
              <a:t>ληρόω</a:t>
            </a:r>
            <a:r>
              <a:rPr lang="en-US" sz="2000" dirty="0">
                <a:solidFill>
                  <a:schemeClr val="tx1"/>
                </a:solidFill>
              </a:rPr>
              <a:t> </a:t>
            </a:r>
            <a:r>
              <a:rPr lang="en-US" sz="2000" dirty="0" err="1">
                <a:solidFill>
                  <a:schemeClr val="tx1"/>
                </a:solidFill>
              </a:rPr>
              <a:t>pleroo</a:t>
            </a:r>
            <a:r>
              <a:rPr lang="en-US" sz="2000" dirty="0">
                <a:solidFill>
                  <a:schemeClr val="tx1"/>
                </a:solidFill>
              </a:rPr>
              <a:t>; from 4134; to make full, to complete: —accomplish(1), accomplished(1), amply supplied(m)(1), approaching(1), complete(1), completed(3), completing(1), elapsed(1), fill(3), filled(16), fills(1), finished(1), fulfill(5), fulfilled(35), fully carry out(m)(3), fully come(1), fully preached(m)(1), increasing(m)(1), made complete(2), made full(5), make complete(1), make full(1), passed(2), supply (1)." (Strong's) </a:t>
            </a:r>
          </a:p>
          <a:p>
            <a:pPr marL="699516" lvl="2" indent="-342900">
              <a:buFont typeface="+mj-lt"/>
              <a:buAutoNum type="arabicPeriod"/>
            </a:pPr>
            <a:r>
              <a:rPr lang="en-US" sz="2000" dirty="0">
                <a:solidFill>
                  <a:schemeClr val="tx1"/>
                </a:solidFill>
              </a:rPr>
              <a:t>The Idea is Having to the Uttermost, Complete.</a:t>
            </a:r>
          </a:p>
          <a:p>
            <a:pPr marL="699516" lvl="2" indent="-342900">
              <a:buFont typeface="+mj-lt"/>
              <a:buAutoNum type="arabicPeriod"/>
            </a:pPr>
            <a:r>
              <a:rPr lang="en-US" sz="2000" dirty="0">
                <a:solidFill>
                  <a:schemeClr val="tx1"/>
                </a:solidFill>
              </a:rPr>
              <a:t>Nothing is Lacking. </a:t>
            </a:r>
          </a:p>
          <a:p>
            <a:pPr marL="408051" lvl="1" indent="-257175">
              <a:buFont typeface="+mj-lt"/>
              <a:buAutoNum type="alphaUcPeriod"/>
            </a:pPr>
            <a:endParaRPr lang="en-US" dirty="0">
              <a:solidFill>
                <a:schemeClr val="tx1"/>
              </a:solidFill>
            </a:endParaRPr>
          </a:p>
        </p:txBody>
      </p:sp>
    </p:spTree>
    <p:extLst>
      <p:ext uri="{BB962C8B-B14F-4D97-AF65-F5344CB8AC3E}">
        <p14:creationId xmlns:p14="http://schemas.microsoft.com/office/powerpoint/2010/main" val="3315190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chor="ctr">
            <a:normAutofit/>
          </a:bodyPr>
          <a:lstStyle/>
          <a:p>
            <a:r>
              <a:rPr lang="en-US" sz="3200" dirty="0">
                <a:solidFill>
                  <a:schemeClr val="tx1"/>
                </a:solidFill>
              </a:rPr>
              <a:t>Request: That You Be Filled (</a:t>
            </a:r>
            <a:r>
              <a:rPr lang="en-US" sz="3200" dirty="0">
                <a:solidFill>
                  <a:schemeClr val="bg1"/>
                </a:solidFill>
              </a:rPr>
              <a:t>v.9</a:t>
            </a:r>
            <a:r>
              <a:rPr lang="en-US" sz="3200" dirty="0">
                <a:solidFill>
                  <a:schemeClr val="tx1"/>
                </a:solidFill>
              </a:rPr>
              <a:t>) </a:t>
            </a:r>
          </a:p>
        </p:txBody>
      </p:sp>
      <p:sp>
        <p:nvSpPr>
          <p:cNvPr id="3" name="Content Placeholder 2"/>
          <p:cNvSpPr>
            <a:spLocks noGrp="1"/>
          </p:cNvSpPr>
          <p:nvPr>
            <p:ph idx="1"/>
          </p:nvPr>
        </p:nvSpPr>
        <p:spPr/>
        <p:txBody>
          <a:bodyPr anchor="t">
            <a:normAutofit/>
          </a:bodyPr>
          <a:lstStyle/>
          <a:p>
            <a:pPr marL="188595" indent="-257175">
              <a:buFont typeface="+mj-lt"/>
              <a:buAutoNum type="alphaUcPeriod"/>
            </a:pPr>
            <a:r>
              <a:rPr lang="en-US" sz="2400" dirty="0"/>
              <a:t>What Does It Mean to Be Filled? </a:t>
            </a:r>
          </a:p>
          <a:p>
            <a:pPr marL="188595" indent="-257175">
              <a:buFont typeface="+mj-lt"/>
              <a:buAutoNum type="alphaUcPeriod"/>
            </a:pPr>
            <a:r>
              <a:rPr lang="en-US" sz="2400" dirty="0"/>
              <a:t>What Are We to Be Filled With?</a:t>
            </a:r>
          </a:p>
          <a:p>
            <a:pPr marL="408051" lvl="1" indent="-257175">
              <a:buFont typeface="+mj-lt"/>
              <a:buAutoNum type="arabicPeriod"/>
            </a:pPr>
            <a:r>
              <a:rPr lang="en-US" sz="2000" dirty="0"/>
              <a:t>Knowledge of His Will</a:t>
            </a:r>
          </a:p>
          <a:p>
            <a:pPr marL="545211" lvl="2" indent="-257175">
              <a:buFont typeface="+mj-lt"/>
              <a:buAutoNum type="alphaLcPeriod"/>
            </a:pPr>
            <a:r>
              <a:rPr lang="en-US" sz="2000" dirty="0"/>
              <a:t> </a:t>
            </a:r>
            <a:r>
              <a:rPr lang="en-US" sz="2000" dirty="0" err="1"/>
              <a:t>epignōsis</a:t>
            </a:r>
            <a:r>
              <a:rPr lang="en-US" sz="2000" dirty="0"/>
              <a:t> - "coming to understand something clearly and distinctively or as true and valid; often with a personal acquaintance that necessitates a positive or negative reaction" </a:t>
            </a:r>
          </a:p>
          <a:p>
            <a:pPr marL="545211" lvl="2" indent="-257175">
              <a:buFont typeface="+mj-lt"/>
              <a:buAutoNum type="alphaLcPeriod"/>
            </a:pPr>
            <a:r>
              <a:rPr lang="en-US" sz="2000" dirty="0"/>
              <a:t>This Knowledge is “of His Will,” That is, the Word of God </a:t>
            </a:r>
            <a:r>
              <a:rPr lang="en-US" sz="2000" dirty="0">
                <a:solidFill>
                  <a:srgbClr val="FF0000"/>
                </a:solidFill>
              </a:rPr>
              <a:t>(Luke 7:30</a:t>
            </a:r>
            <a:r>
              <a:rPr lang="en-US" sz="2000" dirty="0"/>
              <a:t>; </a:t>
            </a:r>
            <a:r>
              <a:rPr lang="en-US" sz="2000" dirty="0">
                <a:solidFill>
                  <a:srgbClr val="FF0000"/>
                </a:solidFill>
              </a:rPr>
              <a:t>Luke 3:2-3</a:t>
            </a:r>
            <a:r>
              <a:rPr lang="en-US" sz="2000" dirty="0"/>
              <a:t>)</a:t>
            </a:r>
          </a:p>
          <a:p>
            <a:pPr marL="545211" lvl="2" indent="-257175">
              <a:buFont typeface="+mj-lt"/>
              <a:buAutoNum type="alphaLcPeriod"/>
            </a:pPr>
            <a:r>
              <a:rPr lang="en-US" sz="2000" dirty="0"/>
              <a:t>This Is the Acknowledgement That God’s Word is Truth (</a:t>
            </a:r>
            <a:r>
              <a:rPr lang="en-US" sz="2000" dirty="0">
                <a:solidFill>
                  <a:srgbClr val="FF0000"/>
                </a:solidFill>
              </a:rPr>
              <a:t>John 17:17</a:t>
            </a:r>
            <a:r>
              <a:rPr lang="en-US" sz="2000" dirty="0"/>
              <a:t>)</a:t>
            </a:r>
          </a:p>
          <a:p>
            <a:pPr marL="408051" lvl="1" indent="-257175">
              <a:buFont typeface="+mj-lt"/>
              <a:buAutoNum type="arabicPeriod"/>
            </a:pPr>
            <a:endParaRPr lang="en-US" dirty="0"/>
          </a:p>
          <a:p>
            <a:pPr marL="545211" lvl="2" indent="-257175">
              <a:buFont typeface="+mj-lt"/>
              <a:buAutoNum type="alphaLcPeriod"/>
            </a:pPr>
            <a:endParaRPr lang="en-US" dirty="0"/>
          </a:p>
        </p:txBody>
      </p:sp>
    </p:spTree>
    <p:extLst>
      <p:ext uri="{BB962C8B-B14F-4D97-AF65-F5344CB8AC3E}">
        <p14:creationId xmlns:p14="http://schemas.microsoft.com/office/powerpoint/2010/main" val="41953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chor="ctr">
            <a:normAutofit/>
          </a:bodyPr>
          <a:lstStyle/>
          <a:p>
            <a:r>
              <a:rPr lang="en-US" sz="3200" dirty="0">
                <a:solidFill>
                  <a:schemeClr val="tx1"/>
                </a:solidFill>
              </a:rPr>
              <a:t>Request: That You Be Filled (</a:t>
            </a:r>
            <a:r>
              <a:rPr lang="en-US" sz="3200" dirty="0">
                <a:solidFill>
                  <a:schemeClr val="bg1"/>
                </a:solidFill>
              </a:rPr>
              <a:t>v.9</a:t>
            </a:r>
            <a:r>
              <a:rPr lang="en-US" sz="3200" dirty="0">
                <a:solidFill>
                  <a:schemeClr val="tx1"/>
                </a:solidFill>
              </a:rPr>
              <a:t>) </a:t>
            </a:r>
          </a:p>
        </p:txBody>
      </p:sp>
      <p:sp>
        <p:nvSpPr>
          <p:cNvPr id="3" name="Content Placeholder 2"/>
          <p:cNvSpPr>
            <a:spLocks noGrp="1"/>
          </p:cNvSpPr>
          <p:nvPr>
            <p:ph idx="1"/>
          </p:nvPr>
        </p:nvSpPr>
        <p:spPr/>
        <p:txBody>
          <a:bodyPr anchor="t">
            <a:normAutofit/>
          </a:bodyPr>
          <a:lstStyle/>
          <a:p>
            <a:pPr marL="188595" indent="-257175">
              <a:buFont typeface="+mj-lt"/>
              <a:buAutoNum type="alphaUcPeriod"/>
            </a:pPr>
            <a:r>
              <a:rPr lang="en-US" sz="2400" dirty="0"/>
              <a:t>What Does It Mean to Be Filled? </a:t>
            </a:r>
          </a:p>
          <a:p>
            <a:pPr marL="188595" indent="-257175">
              <a:buFont typeface="+mj-lt"/>
              <a:buAutoNum type="alphaUcPeriod"/>
            </a:pPr>
            <a:r>
              <a:rPr lang="en-US" sz="2400" dirty="0"/>
              <a:t>What Are We to Be Filled With?</a:t>
            </a:r>
          </a:p>
          <a:p>
            <a:pPr marL="408051" lvl="1" indent="-257175">
              <a:buFont typeface="+mj-lt"/>
              <a:buAutoNum type="arabicPeriod"/>
            </a:pPr>
            <a:r>
              <a:rPr lang="en-US" sz="2000" dirty="0"/>
              <a:t>Knowledge of His Will</a:t>
            </a:r>
          </a:p>
          <a:p>
            <a:pPr marL="408051" lvl="1" indent="-257175">
              <a:buFont typeface="+mj-lt"/>
              <a:buAutoNum type="arabicPeriod"/>
            </a:pPr>
            <a:r>
              <a:rPr lang="en-US" sz="2000" dirty="0"/>
              <a:t>In All Wisdom and Spiritual Understanding </a:t>
            </a:r>
          </a:p>
          <a:p>
            <a:pPr marL="630936" lvl="2" indent="-342900">
              <a:buFont typeface="+mj-lt"/>
              <a:buAutoNum type="alphaLcPeriod"/>
            </a:pPr>
            <a:endParaRPr lang="en-US" sz="1500" dirty="0"/>
          </a:p>
          <a:p>
            <a:pPr marL="408051" lvl="1" indent="-257175">
              <a:buFont typeface="+mj-lt"/>
              <a:buAutoNum type="arabicPeriod"/>
            </a:pPr>
            <a:endParaRPr lang="en-US" dirty="0"/>
          </a:p>
          <a:p>
            <a:pPr marL="545211" lvl="2" indent="-257175">
              <a:buFont typeface="+mj-lt"/>
              <a:buAutoNum type="alphaLcPeriod"/>
            </a:pPr>
            <a:endParaRPr lang="en-US" dirty="0"/>
          </a:p>
        </p:txBody>
      </p:sp>
    </p:spTree>
    <p:extLst>
      <p:ext uri="{BB962C8B-B14F-4D97-AF65-F5344CB8AC3E}">
        <p14:creationId xmlns:p14="http://schemas.microsoft.com/office/powerpoint/2010/main" val="152681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Vertical Title 4"/>
          <p:cNvSpPr>
            <a:spLocks noGrp="1"/>
          </p:cNvSpPr>
          <p:nvPr>
            <p:ph type="title" orient="vert"/>
          </p:nvPr>
        </p:nvSpPr>
        <p:spPr>
          <a:xfrm flipH="1">
            <a:off x="8515350" y="414779"/>
            <a:ext cx="334360" cy="5757421"/>
          </a:xfrm>
        </p:spPr>
        <p:txBody>
          <a:bodyPr>
            <a:normAutofit fontScale="90000"/>
          </a:bodyPr>
          <a:lstStyle/>
          <a:p>
            <a:endParaRPr lang="en-US"/>
          </a:p>
        </p:txBody>
      </p:sp>
      <p:sp>
        <p:nvSpPr>
          <p:cNvPr id="3" name="Vertical Text Placeholder 2"/>
          <p:cNvSpPr>
            <a:spLocks noGrp="1"/>
          </p:cNvSpPr>
          <p:nvPr>
            <p:ph type="body" orient="vert" idx="1"/>
          </p:nvPr>
        </p:nvSpPr>
        <p:spPr>
          <a:xfrm>
            <a:off x="628650" y="414779"/>
            <a:ext cx="7579929" cy="5757420"/>
          </a:xfrm>
        </p:spPr>
        <p:txBody>
          <a:bodyPr vert="horz">
            <a:normAutofit/>
          </a:bodyPr>
          <a:lstStyle/>
          <a:p>
            <a:pPr marL="68580" lvl="2" indent="-68580">
              <a:spcBef>
                <a:spcPts val="900"/>
              </a:spcBef>
              <a:spcAft>
                <a:spcPts val="150"/>
              </a:spcAft>
              <a:buSzPct val="100000"/>
              <a:buFont typeface="Calibri" panose="020F0502020204030204" pitchFamily="34" charset="0"/>
              <a:buChar char=" "/>
            </a:pPr>
            <a:r>
              <a:rPr lang="en-US" sz="2400" dirty="0"/>
              <a:t>“He will do only that which is in his spiritual interest, or what is good for him on a spiritual level. Some things even right in themselves are not best for the Christian. It does not necessarily take </a:t>
            </a:r>
            <a:r>
              <a:rPr lang="en-US" sz="2400" b="1" dirty="0"/>
              <a:t>all wisdom and spiritual understanding</a:t>
            </a:r>
            <a:r>
              <a:rPr lang="en-US" sz="2400" dirty="0"/>
              <a:t> to know the difference between right and wrong, or the good and the bad. But it does require such wisdom and understanding to know the better over the good, and the best over the better, and having recognized the difference to then make the best choice rather than just refuse the bad.” - </a:t>
            </a:r>
            <a:r>
              <a:rPr lang="en-US" sz="2400" i="1" dirty="0"/>
              <a:t>Weaver</a:t>
            </a:r>
            <a:endParaRPr lang="en-US" sz="2400" dirty="0"/>
          </a:p>
          <a:p>
            <a:endParaRPr lang="en-US" sz="2400" dirty="0"/>
          </a:p>
          <a:p>
            <a:endParaRPr lang="en-US" sz="2400" dirty="0"/>
          </a:p>
        </p:txBody>
      </p:sp>
    </p:spTree>
    <p:extLst>
      <p:ext uri="{BB962C8B-B14F-4D97-AF65-F5344CB8AC3E}">
        <p14:creationId xmlns:p14="http://schemas.microsoft.com/office/powerpoint/2010/main" val="1972543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chor="ctr">
            <a:normAutofit/>
          </a:bodyPr>
          <a:lstStyle/>
          <a:p>
            <a:r>
              <a:rPr lang="en-US" sz="3200" dirty="0">
                <a:solidFill>
                  <a:schemeClr val="tx1"/>
                </a:solidFill>
              </a:rPr>
              <a:t>Request: That You Be Filled (</a:t>
            </a:r>
            <a:r>
              <a:rPr lang="en-US" sz="3200" dirty="0">
                <a:solidFill>
                  <a:schemeClr val="bg1"/>
                </a:solidFill>
              </a:rPr>
              <a:t>v.9</a:t>
            </a:r>
            <a:r>
              <a:rPr lang="en-US" sz="3200" dirty="0">
                <a:solidFill>
                  <a:schemeClr val="tx1"/>
                </a:solidFill>
              </a:rPr>
              <a:t>) </a:t>
            </a:r>
          </a:p>
        </p:txBody>
      </p:sp>
      <p:sp>
        <p:nvSpPr>
          <p:cNvPr id="3" name="Content Placeholder 2"/>
          <p:cNvSpPr>
            <a:spLocks noGrp="1"/>
          </p:cNvSpPr>
          <p:nvPr>
            <p:ph idx="1"/>
          </p:nvPr>
        </p:nvSpPr>
        <p:spPr/>
        <p:txBody>
          <a:bodyPr anchor="t">
            <a:normAutofit/>
          </a:bodyPr>
          <a:lstStyle/>
          <a:p>
            <a:pPr marL="188595" indent="-257175">
              <a:buFont typeface="+mj-lt"/>
              <a:buAutoNum type="alphaUcPeriod"/>
            </a:pPr>
            <a:r>
              <a:rPr lang="en-US" sz="2400" dirty="0"/>
              <a:t>What Does It Mean to Be Filled? </a:t>
            </a:r>
          </a:p>
          <a:p>
            <a:pPr marL="188595" indent="-257175">
              <a:buFont typeface="+mj-lt"/>
              <a:buAutoNum type="alphaUcPeriod"/>
            </a:pPr>
            <a:r>
              <a:rPr lang="en-US" sz="2400" dirty="0"/>
              <a:t>What Are We to Be Filled With?</a:t>
            </a:r>
          </a:p>
          <a:p>
            <a:pPr marL="408051" lvl="1" indent="-257175">
              <a:buFont typeface="+mj-lt"/>
              <a:buAutoNum type="arabicPeriod"/>
            </a:pPr>
            <a:r>
              <a:rPr lang="en-US" sz="2000" dirty="0"/>
              <a:t>Knowledge of His Will</a:t>
            </a:r>
          </a:p>
          <a:p>
            <a:pPr marL="408051" lvl="1" indent="-257175">
              <a:buFont typeface="+mj-lt"/>
              <a:buAutoNum type="arabicPeriod"/>
            </a:pPr>
            <a:r>
              <a:rPr lang="en-US" sz="2000" dirty="0"/>
              <a:t>In All Wisdom and Spiritual Understanding </a:t>
            </a:r>
          </a:p>
          <a:p>
            <a:pPr marL="630936" lvl="2" indent="-342900">
              <a:buFont typeface="+mj-lt"/>
              <a:buAutoNum type="alphaLcPeriod"/>
            </a:pPr>
            <a:r>
              <a:rPr lang="en-US" sz="2000" dirty="0"/>
              <a:t>This is the Ability to Apply What We Know.</a:t>
            </a:r>
          </a:p>
          <a:p>
            <a:pPr marL="630936" lvl="2" indent="-342900">
              <a:buFont typeface="+mj-lt"/>
              <a:buAutoNum type="alphaLcPeriod"/>
            </a:pPr>
            <a:r>
              <a:rPr lang="en-US" sz="2000" dirty="0"/>
              <a:t>Just Because We Know What Is Right and We Know What Is Best For Us, It Doesn’t Mean We Apply It.</a:t>
            </a:r>
          </a:p>
          <a:p>
            <a:pPr marL="630936" lvl="2" indent="-342900">
              <a:buFont typeface="+mj-lt"/>
              <a:buAutoNum type="alphaLcPeriod"/>
            </a:pPr>
            <a:r>
              <a:rPr lang="en-US" sz="2000" dirty="0"/>
              <a:t>We Need to Pray That We Apply What We Know, to Make the Best Decisions In Our Life. </a:t>
            </a:r>
          </a:p>
          <a:p>
            <a:pPr marL="630936" lvl="2" indent="-342900">
              <a:buFont typeface="+mj-lt"/>
              <a:buAutoNum type="alphaLcPeriod"/>
            </a:pPr>
            <a:r>
              <a:rPr lang="en-US" sz="2000" dirty="0"/>
              <a:t>This is Especially True In Matters That May Not Be Right or Wrong, But Is Something We Must Consider If It Is Best. </a:t>
            </a:r>
          </a:p>
          <a:p>
            <a:pPr marL="408051" lvl="1" indent="-257175">
              <a:buFont typeface="+mj-lt"/>
              <a:buAutoNum type="arabicPeriod"/>
            </a:pPr>
            <a:endParaRPr lang="en-US" dirty="0"/>
          </a:p>
          <a:p>
            <a:pPr marL="545211" lvl="2" indent="-257175">
              <a:buFont typeface="+mj-lt"/>
              <a:buAutoNum type="alphaLcPeriod"/>
            </a:pPr>
            <a:endParaRPr lang="en-US" dirty="0"/>
          </a:p>
        </p:txBody>
      </p:sp>
    </p:spTree>
    <p:extLst>
      <p:ext uri="{BB962C8B-B14F-4D97-AF65-F5344CB8AC3E}">
        <p14:creationId xmlns:p14="http://schemas.microsoft.com/office/powerpoint/2010/main" val="613683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chor="ctr">
            <a:normAutofit/>
          </a:bodyPr>
          <a:lstStyle/>
          <a:p>
            <a:r>
              <a:rPr lang="en-US" sz="3200" dirty="0">
                <a:solidFill>
                  <a:schemeClr val="tx1"/>
                </a:solidFill>
              </a:rPr>
              <a:t>Paul’s Prayer For Spiritual Growth</a:t>
            </a:r>
          </a:p>
        </p:txBody>
      </p:sp>
      <p:sp>
        <p:nvSpPr>
          <p:cNvPr id="3" name="Content Placeholder 2"/>
          <p:cNvSpPr>
            <a:spLocks noGrp="1"/>
          </p:cNvSpPr>
          <p:nvPr>
            <p:ph idx="1"/>
          </p:nvPr>
        </p:nvSpPr>
        <p:spPr/>
        <p:txBody>
          <a:bodyPr anchor="t">
            <a:normAutofit/>
          </a:bodyPr>
          <a:lstStyle/>
          <a:p>
            <a:pPr marL="385763" indent="-385763">
              <a:buFont typeface="+mj-lt"/>
              <a:buAutoNum type="romanUcPeriod"/>
            </a:pPr>
            <a:r>
              <a:rPr lang="en-US" sz="2400" dirty="0"/>
              <a:t>The Request: That You Be Filled (</a:t>
            </a:r>
            <a:r>
              <a:rPr lang="en-US" sz="2400" dirty="0">
                <a:solidFill>
                  <a:srgbClr val="FF0000"/>
                </a:solidFill>
              </a:rPr>
              <a:t>v.9</a:t>
            </a:r>
            <a:r>
              <a:rPr lang="en-US" sz="2400" dirty="0"/>
              <a:t>)</a:t>
            </a:r>
          </a:p>
          <a:p>
            <a:pPr marL="385763" indent="-385763">
              <a:buFont typeface="+mj-lt"/>
              <a:buAutoNum type="romanUcPeriod"/>
            </a:pPr>
            <a:r>
              <a:rPr lang="en-US" sz="2400" dirty="0"/>
              <a:t>The Result </a:t>
            </a:r>
          </a:p>
          <a:p>
            <a:endParaRPr lang="en-US" dirty="0"/>
          </a:p>
        </p:txBody>
      </p:sp>
    </p:spTree>
    <p:extLst>
      <p:ext uri="{BB962C8B-B14F-4D97-AF65-F5344CB8AC3E}">
        <p14:creationId xmlns:p14="http://schemas.microsoft.com/office/powerpoint/2010/main" val="125705378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3311</TotalTime>
  <Words>1181</Words>
  <Application>Microsoft Office PowerPoint</Application>
  <PresentationFormat>On-screen Show (4:3)</PresentationFormat>
  <Paragraphs>102</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Calibri</vt:lpstr>
      <vt:lpstr>Calibri Light</vt:lpstr>
      <vt:lpstr>Retrospect</vt:lpstr>
      <vt:lpstr>PowerPoint Presentation</vt:lpstr>
      <vt:lpstr>Paul’s Prayer For Spiritual Growth</vt:lpstr>
      <vt:lpstr>Paul’s Prayer For Spiritual Growth</vt:lpstr>
      <vt:lpstr>Request: That You Be Filled (v.9) </vt:lpstr>
      <vt:lpstr>Request: That You Be Filled (v.9) </vt:lpstr>
      <vt:lpstr>Request: That You Be Filled (v.9) </vt:lpstr>
      <vt:lpstr>PowerPoint Presentation</vt:lpstr>
      <vt:lpstr>Request: That You Be Filled (v.9) </vt:lpstr>
      <vt:lpstr>Paul’s Prayer For Spiritual Growth</vt:lpstr>
      <vt:lpstr>The Result </vt:lpstr>
      <vt:lpstr>How We Walk Worthy (Ephesians 4-6)</vt:lpstr>
      <vt:lpstr>How We Walk Worthy (Ephesians 4:6) </vt:lpstr>
      <vt:lpstr>Being What We Ought In Our Relationships (Ephesians 5:22-24)</vt:lpstr>
      <vt:lpstr>How We Walk Worthy (Ephesians 4-6) </vt:lpstr>
      <vt:lpstr>The Result </vt:lpstr>
      <vt:lpstr>The Result </vt:lpstr>
      <vt:lpstr>The Result </vt:lpstr>
      <vt:lpstr>Increasing In the Knowledge of God (v.10)</vt:lpstr>
      <vt:lpstr>Increasing In the Knowledge of God (v.10)</vt:lpstr>
      <vt:lpstr>Paul’s Prayer For Spiritual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Prayer For Spiritual Growth</dc:title>
  <dc:creator>Daniel Webb</dc:creator>
  <cp:lastModifiedBy>84th Street Church Of Christ</cp:lastModifiedBy>
  <cp:revision>19</cp:revision>
  <dcterms:created xsi:type="dcterms:W3CDTF">2018-08-09T19:45:41Z</dcterms:created>
  <dcterms:modified xsi:type="dcterms:W3CDTF">2018-08-12T13:14:20Z</dcterms:modified>
</cp:coreProperties>
</file>