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47" r:id="rId1"/>
  </p:sldMasterIdLst>
  <p:notesMasterIdLst>
    <p:notesMasterId r:id="rId28"/>
  </p:notesMasterIdLst>
  <p:sldIdLst>
    <p:sldId id="315" r:id="rId2"/>
    <p:sldId id="256" r:id="rId3"/>
    <p:sldId id="321" r:id="rId4"/>
    <p:sldId id="322" r:id="rId5"/>
    <p:sldId id="323" r:id="rId6"/>
    <p:sldId id="324" r:id="rId7"/>
    <p:sldId id="325" r:id="rId8"/>
    <p:sldId id="326" r:id="rId9"/>
    <p:sldId id="327" r:id="rId10"/>
    <p:sldId id="328" r:id="rId11"/>
    <p:sldId id="329" r:id="rId12"/>
    <p:sldId id="330" r:id="rId13"/>
    <p:sldId id="333" r:id="rId14"/>
    <p:sldId id="334" r:id="rId15"/>
    <p:sldId id="335" r:id="rId16"/>
    <p:sldId id="336" r:id="rId17"/>
    <p:sldId id="337" r:id="rId18"/>
    <p:sldId id="338" r:id="rId19"/>
    <p:sldId id="339" r:id="rId20"/>
    <p:sldId id="340" r:id="rId21"/>
    <p:sldId id="341" r:id="rId22"/>
    <p:sldId id="342" r:id="rId23"/>
    <p:sldId id="344" r:id="rId24"/>
    <p:sldId id="343" r:id="rId25"/>
    <p:sldId id="345" r:id="rId26"/>
    <p:sldId id="31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ECC0"/>
    <a:srgbClr val="000000"/>
    <a:srgbClr val="B6E3BC"/>
    <a:srgbClr val="678FE8"/>
    <a:srgbClr val="FF85FF"/>
    <a:srgbClr val="FF2F92"/>
    <a:srgbClr val="FF9300"/>
    <a:srgbClr val="FFD579"/>
    <a:srgbClr val="7A81FF"/>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4" autoAdjust="0"/>
    <p:restoredTop sz="94741" autoAdjust="0"/>
  </p:normalViewPr>
  <p:slideViewPr>
    <p:cSldViewPr snapToGrid="0" snapToObjects="1">
      <p:cViewPr varScale="1">
        <p:scale>
          <a:sx n="93" d="100"/>
          <a:sy n="93" d="100"/>
        </p:scale>
        <p:origin x="280" y="216"/>
      </p:cViewPr>
      <p:guideLst>
        <p:guide orient="horz" pos="2160"/>
        <p:guide pos="2880"/>
      </p:guideLst>
    </p:cSldViewPr>
  </p:slideViewPr>
  <p:outlineViewPr>
    <p:cViewPr>
      <p:scale>
        <a:sx n="33" d="100"/>
        <a:sy n="33" d="100"/>
      </p:scale>
      <p:origin x="0" y="-246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350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33825-8213-C14F-BE4A-52C76C15CCB9}" type="datetimeFigureOut">
              <a:rPr lang="en-US" smtClean="0"/>
              <a:t>3/2/19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6CDD19-0D88-AD4E-9D88-05C0AC32CA82}" type="slidenum">
              <a:rPr lang="en-US" smtClean="0"/>
              <a:t>‹#›</a:t>
            </a:fld>
            <a:endParaRPr lang="en-US"/>
          </a:p>
        </p:txBody>
      </p:sp>
    </p:spTree>
    <p:extLst>
      <p:ext uri="{BB962C8B-B14F-4D97-AF65-F5344CB8AC3E}">
        <p14:creationId xmlns:p14="http://schemas.microsoft.com/office/powerpoint/2010/main" val="194171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6CDD19-0D88-AD4E-9D88-05C0AC32CA82}" type="slidenum">
              <a:rPr lang="en-US" smtClean="0"/>
              <a:t>1</a:t>
            </a:fld>
            <a:endParaRPr lang="en-US"/>
          </a:p>
        </p:txBody>
      </p:sp>
    </p:spTree>
    <p:extLst>
      <p:ext uri="{BB962C8B-B14F-4D97-AF65-F5344CB8AC3E}">
        <p14:creationId xmlns:p14="http://schemas.microsoft.com/office/powerpoint/2010/main" val="1157037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0F3BAC-2857-994E-B4F8-73C703467BD0}" type="datetimeFigureOut">
              <a:rPr lang="en-US" smtClean="0"/>
              <a:t>3/2/19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B1EFD-6598-D341-A1E2-DF9B7574CB0B}" type="slidenum">
              <a:rPr lang="en-US" smtClean="0"/>
              <a:t>‹#›</a:t>
            </a:fld>
            <a:endParaRPr lang="en-US"/>
          </a:p>
        </p:txBody>
      </p:sp>
    </p:spTree>
    <p:extLst>
      <p:ext uri="{BB962C8B-B14F-4D97-AF65-F5344CB8AC3E}">
        <p14:creationId xmlns:p14="http://schemas.microsoft.com/office/powerpoint/2010/main" val="2728187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40F3BAC-2857-994E-B4F8-73C703467BD0}" type="datetimeFigureOut">
              <a:rPr lang="en-US" smtClean="0"/>
              <a:t>3/2/19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3B1EFD-6598-D341-A1E2-DF9B7574CB0B}" type="slidenum">
              <a:rPr lang="en-US" smtClean="0"/>
              <a:t>‹#›</a:t>
            </a:fld>
            <a:endParaRPr lang="en-US"/>
          </a:p>
        </p:txBody>
      </p:sp>
    </p:spTree>
    <p:extLst>
      <p:ext uri="{BB962C8B-B14F-4D97-AF65-F5344CB8AC3E}">
        <p14:creationId xmlns:p14="http://schemas.microsoft.com/office/powerpoint/2010/main" val="151556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40F3BAC-2857-994E-B4F8-73C703467BD0}" type="datetimeFigureOut">
              <a:rPr lang="en-US" smtClean="0"/>
              <a:t>3/2/19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B1EFD-6598-D341-A1E2-DF9B7574CB0B}" type="slidenum">
              <a:rPr lang="en-US" smtClean="0"/>
              <a:t>‹#›</a:t>
            </a:fld>
            <a:endParaRPr lang="en-US"/>
          </a:p>
        </p:txBody>
      </p:sp>
    </p:spTree>
    <p:extLst>
      <p:ext uri="{BB962C8B-B14F-4D97-AF65-F5344CB8AC3E}">
        <p14:creationId xmlns:p14="http://schemas.microsoft.com/office/powerpoint/2010/main" val="574190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40F3BAC-2857-994E-B4F8-73C703467BD0}" type="datetimeFigureOut">
              <a:rPr lang="en-US" smtClean="0"/>
              <a:t>3/2/19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B1EFD-6598-D341-A1E2-DF9B7574CB0B}"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988651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0F3BAC-2857-994E-B4F8-73C703467BD0}" type="datetimeFigureOut">
              <a:rPr lang="en-US" smtClean="0"/>
              <a:t>3/2/19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B1EFD-6598-D341-A1E2-DF9B7574CB0B}" type="slidenum">
              <a:rPr lang="en-US" smtClean="0"/>
              <a:t>‹#›</a:t>
            </a:fld>
            <a:endParaRPr lang="en-US"/>
          </a:p>
        </p:txBody>
      </p:sp>
    </p:spTree>
    <p:extLst>
      <p:ext uri="{BB962C8B-B14F-4D97-AF65-F5344CB8AC3E}">
        <p14:creationId xmlns:p14="http://schemas.microsoft.com/office/powerpoint/2010/main" val="1061239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40F3BAC-2857-994E-B4F8-73C703467BD0}" type="datetimeFigureOut">
              <a:rPr lang="en-US" smtClean="0"/>
              <a:t>3/2/19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B1EFD-6598-D341-A1E2-DF9B7574CB0B}" type="slidenum">
              <a:rPr lang="en-US" smtClean="0"/>
              <a:t>‹#›</a:t>
            </a:fld>
            <a:endParaRPr lang="en-US"/>
          </a:p>
        </p:txBody>
      </p:sp>
    </p:spTree>
    <p:extLst>
      <p:ext uri="{BB962C8B-B14F-4D97-AF65-F5344CB8AC3E}">
        <p14:creationId xmlns:p14="http://schemas.microsoft.com/office/powerpoint/2010/main" val="1994224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40F3BAC-2857-994E-B4F8-73C703467BD0}" type="datetimeFigureOut">
              <a:rPr lang="en-US" smtClean="0"/>
              <a:t>3/2/19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B1EFD-6598-D341-A1E2-DF9B7574CB0B}" type="slidenum">
              <a:rPr lang="en-US" smtClean="0"/>
              <a:t>‹#›</a:t>
            </a:fld>
            <a:endParaRPr lang="en-US"/>
          </a:p>
        </p:txBody>
      </p:sp>
    </p:spTree>
    <p:extLst>
      <p:ext uri="{BB962C8B-B14F-4D97-AF65-F5344CB8AC3E}">
        <p14:creationId xmlns:p14="http://schemas.microsoft.com/office/powerpoint/2010/main" val="3618119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0F3BAC-2857-994E-B4F8-73C703467BD0}" type="datetimeFigureOut">
              <a:rPr lang="en-US" smtClean="0"/>
              <a:t>3/2/19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B1EFD-6598-D341-A1E2-DF9B7574CB0B}" type="slidenum">
              <a:rPr lang="en-US" smtClean="0"/>
              <a:t>‹#›</a:t>
            </a:fld>
            <a:endParaRPr lang="en-US"/>
          </a:p>
        </p:txBody>
      </p:sp>
    </p:spTree>
    <p:extLst>
      <p:ext uri="{BB962C8B-B14F-4D97-AF65-F5344CB8AC3E}">
        <p14:creationId xmlns:p14="http://schemas.microsoft.com/office/powerpoint/2010/main" val="14995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0F3BAC-2857-994E-B4F8-73C703467BD0}" type="datetimeFigureOut">
              <a:rPr lang="en-US" smtClean="0"/>
              <a:t>3/2/19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B1EFD-6598-D341-A1E2-DF9B7574CB0B}" type="slidenum">
              <a:rPr lang="en-US" smtClean="0"/>
              <a:t>‹#›</a:t>
            </a:fld>
            <a:endParaRPr lang="en-US"/>
          </a:p>
        </p:txBody>
      </p:sp>
    </p:spTree>
    <p:extLst>
      <p:ext uri="{BB962C8B-B14F-4D97-AF65-F5344CB8AC3E}">
        <p14:creationId xmlns:p14="http://schemas.microsoft.com/office/powerpoint/2010/main" val="286794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40F3BAC-2857-994E-B4F8-73C703467BD0}" type="datetimeFigureOut">
              <a:rPr lang="en-US" smtClean="0"/>
              <a:t>3/2/19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B1EFD-6598-D341-A1E2-DF9B7574CB0B}" type="slidenum">
              <a:rPr lang="en-US" smtClean="0"/>
              <a:t>‹#›</a:t>
            </a:fld>
            <a:endParaRPr lang="en-US"/>
          </a:p>
        </p:txBody>
      </p:sp>
    </p:spTree>
    <p:extLst>
      <p:ext uri="{BB962C8B-B14F-4D97-AF65-F5344CB8AC3E}">
        <p14:creationId xmlns:p14="http://schemas.microsoft.com/office/powerpoint/2010/main" val="309274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0F3BAC-2857-994E-B4F8-73C703467BD0}" type="datetimeFigureOut">
              <a:rPr lang="en-US" smtClean="0"/>
              <a:t>3/2/19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B1EFD-6598-D341-A1E2-DF9B7574CB0B}" type="slidenum">
              <a:rPr lang="en-US" smtClean="0"/>
              <a:t>‹#›</a:t>
            </a:fld>
            <a:endParaRPr lang="en-US"/>
          </a:p>
        </p:txBody>
      </p:sp>
    </p:spTree>
    <p:extLst>
      <p:ext uri="{BB962C8B-B14F-4D97-AF65-F5344CB8AC3E}">
        <p14:creationId xmlns:p14="http://schemas.microsoft.com/office/powerpoint/2010/main" val="1650229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0F3BAC-2857-994E-B4F8-73C703467BD0}" type="datetimeFigureOut">
              <a:rPr lang="en-US" smtClean="0"/>
              <a:t>3/2/19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3B1EFD-6598-D341-A1E2-DF9B7574CB0B}" type="slidenum">
              <a:rPr lang="en-US" smtClean="0"/>
              <a:t>‹#›</a:t>
            </a:fld>
            <a:endParaRPr lang="en-US"/>
          </a:p>
        </p:txBody>
      </p:sp>
    </p:spTree>
    <p:extLst>
      <p:ext uri="{BB962C8B-B14F-4D97-AF65-F5344CB8AC3E}">
        <p14:creationId xmlns:p14="http://schemas.microsoft.com/office/powerpoint/2010/main" val="265996093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0F3BAC-2857-994E-B4F8-73C703467BD0}" type="datetimeFigureOut">
              <a:rPr lang="en-US" smtClean="0"/>
              <a:t>3/2/19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3B1EFD-6598-D341-A1E2-DF9B7574CB0B}" type="slidenum">
              <a:rPr lang="en-US" smtClean="0"/>
              <a:t>‹#›</a:t>
            </a:fld>
            <a:endParaRPr lang="en-US"/>
          </a:p>
        </p:txBody>
      </p:sp>
    </p:spTree>
    <p:extLst>
      <p:ext uri="{BB962C8B-B14F-4D97-AF65-F5344CB8AC3E}">
        <p14:creationId xmlns:p14="http://schemas.microsoft.com/office/powerpoint/2010/main" val="24554418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40F3BAC-2857-994E-B4F8-73C703467BD0}" type="datetimeFigureOut">
              <a:rPr lang="en-US" smtClean="0"/>
              <a:t>3/2/19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43B1EFD-6598-D341-A1E2-DF9B7574CB0B}" type="slidenum">
              <a:rPr lang="en-US" smtClean="0"/>
              <a:t>‹#›</a:t>
            </a:fld>
            <a:endParaRPr lang="en-US"/>
          </a:p>
        </p:txBody>
      </p:sp>
    </p:spTree>
    <p:extLst>
      <p:ext uri="{BB962C8B-B14F-4D97-AF65-F5344CB8AC3E}">
        <p14:creationId xmlns:p14="http://schemas.microsoft.com/office/powerpoint/2010/main" val="70671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40F3BAC-2857-994E-B4F8-73C703467BD0}" type="datetimeFigureOut">
              <a:rPr lang="en-US" smtClean="0"/>
              <a:t>3/2/19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43B1EFD-6598-D341-A1E2-DF9B7574CB0B}" type="slidenum">
              <a:rPr lang="en-US" smtClean="0"/>
              <a:t>‹#›</a:t>
            </a:fld>
            <a:endParaRPr lang="en-US"/>
          </a:p>
        </p:txBody>
      </p:sp>
    </p:spTree>
    <p:extLst>
      <p:ext uri="{BB962C8B-B14F-4D97-AF65-F5344CB8AC3E}">
        <p14:creationId xmlns:p14="http://schemas.microsoft.com/office/powerpoint/2010/main" val="1629442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40F3BAC-2857-994E-B4F8-73C703467BD0}" type="datetimeFigureOut">
              <a:rPr lang="en-US" smtClean="0"/>
              <a:t>3/2/19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43B1EFD-6598-D341-A1E2-DF9B7574CB0B}" type="slidenum">
              <a:rPr lang="en-US" smtClean="0"/>
              <a:t>‹#›</a:t>
            </a:fld>
            <a:endParaRPr lang="en-US"/>
          </a:p>
        </p:txBody>
      </p:sp>
    </p:spTree>
    <p:extLst>
      <p:ext uri="{BB962C8B-B14F-4D97-AF65-F5344CB8AC3E}">
        <p14:creationId xmlns:p14="http://schemas.microsoft.com/office/powerpoint/2010/main" val="103900646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40F3BAC-2857-994E-B4F8-73C703467BD0}" type="datetimeFigureOut">
              <a:rPr lang="en-US" smtClean="0"/>
              <a:t>3/2/19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3B1EFD-6598-D341-A1E2-DF9B7574CB0B}" type="slidenum">
              <a:rPr lang="en-US" smtClean="0"/>
              <a:t>‹#›</a:t>
            </a:fld>
            <a:endParaRPr lang="en-US"/>
          </a:p>
        </p:txBody>
      </p:sp>
    </p:spTree>
    <p:extLst>
      <p:ext uri="{BB962C8B-B14F-4D97-AF65-F5344CB8AC3E}">
        <p14:creationId xmlns:p14="http://schemas.microsoft.com/office/powerpoint/2010/main" val="3001492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69000"/>
                <a:hueMod val="108000"/>
                <a:satMod val="164000"/>
                <a:lumMod val="74000"/>
              </a:schemeClr>
              <a:schemeClr val="bg2">
                <a:tint val="96000"/>
                <a:hueMod val="88000"/>
                <a:satMod val="140000"/>
                <a:lumMod val="132000"/>
              </a:schemeClr>
            </a:duotone>
            <a:extLst>
              <a:ext uri="{BEBA8EAE-BF5A-486C-A8C5-ECC9F3942E4B}">
                <a14:imgProps xmlns:a14="http://schemas.microsoft.com/office/drawing/2010/main">
                  <a14:imgLayer>
                    <a14:imgEffect>
                      <a14:brightnessContrast bright="-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40F3BAC-2857-994E-B4F8-73C703467BD0}" type="datetimeFigureOut">
              <a:rPr lang="en-US" smtClean="0"/>
              <a:t>3/2/19</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43B1EFD-6598-D341-A1E2-DF9B7574CB0B}" type="slidenum">
              <a:rPr lang="en-US" smtClean="0"/>
              <a:t>‹#›</a:t>
            </a:fld>
            <a:endParaRPr lang="en-US"/>
          </a:p>
        </p:txBody>
      </p:sp>
    </p:spTree>
    <p:extLst>
      <p:ext uri="{BB962C8B-B14F-4D97-AF65-F5344CB8AC3E}">
        <p14:creationId xmlns:p14="http://schemas.microsoft.com/office/powerpoint/2010/main" val="2540382907"/>
      </p:ext>
    </p:extLst>
  </p:cSld>
  <p:clrMap bg1="dk1" tx1="lt1" bg2="dk2" tx2="lt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 id="2147484260" r:id="rId13"/>
    <p:sldLayoutId id="2147484261" r:id="rId14"/>
    <p:sldLayoutId id="2147484262" r:id="rId15"/>
    <p:sldLayoutId id="2147484263" r:id="rId16"/>
    <p:sldLayoutId id="2147484264"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762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1" y="143301"/>
            <a:ext cx="8488907" cy="982639"/>
          </a:xfrm>
        </p:spPr>
        <p:txBody>
          <a:bodyPr>
            <a:normAutofit/>
          </a:bodyPr>
          <a:lstStyle/>
          <a:p>
            <a:pPr marL="0" indent="0">
              <a:buNone/>
            </a:pPr>
            <a:r>
              <a:rPr lang="en-US" sz="4000" dirty="0">
                <a:solidFill>
                  <a:srgbClr val="B6E3BC"/>
                </a:solidFill>
                <a:latin typeface="Arial Unicode MS" panose="020B0604020202020204" pitchFamily="34" charset="-128"/>
                <a:ea typeface="Arial Unicode MS" panose="020B0604020202020204" pitchFamily="34" charset="-128"/>
                <a:cs typeface="Arial Unicode MS" panose="020B0604020202020204" pitchFamily="34" charset="-128"/>
              </a:rPr>
              <a:t>Sinning is a Learned Behavior</a:t>
            </a:r>
          </a:p>
        </p:txBody>
      </p:sp>
      <p:cxnSp>
        <p:nvCxnSpPr>
          <p:cNvPr id="4" name="Straight Connector 3">
            <a:extLst>
              <a:ext uri="{FF2B5EF4-FFF2-40B4-BE49-F238E27FC236}">
                <a16:creationId xmlns:a16="http://schemas.microsoft.com/office/drawing/2014/main" id="{FD7C731C-AA5E-634A-BCFC-3D9746C5FA5F}"/>
              </a:ext>
            </a:extLst>
          </p:cNvPr>
          <p:cNvCxnSpPr>
            <a:cxnSpLocks/>
          </p:cNvCxnSpPr>
          <p:nvPr/>
        </p:nvCxnSpPr>
        <p:spPr>
          <a:xfrm>
            <a:off x="354841" y="732809"/>
            <a:ext cx="7011159" cy="0"/>
          </a:xfrm>
          <a:prstGeom prst="line">
            <a:avLst/>
          </a:prstGeom>
          <a:ln>
            <a:solidFill>
              <a:srgbClr val="B6E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020D10-2C10-A242-ABCD-481AA0349FAA}"/>
              </a:ext>
            </a:extLst>
          </p:cNvPr>
          <p:cNvSpPr txBox="1"/>
          <p:nvPr/>
        </p:nvSpPr>
        <p:spPr>
          <a:xfrm>
            <a:off x="354842" y="1125940"/>
            <a:ext cx="8488907" cy="5465929"/>
          </a:xfrm>
          <a:prstGeom prst="rect">
            <a:avLst/>
          </a:prstGeom>
          <a:noFill/>
        </p:spPr>
        <p:txBody>
          <a:bodyPr wrap="square" rtlCol="0">
            <a:normAutofit/>
          </a:bodyPr>
          <a:lstStyle/>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James 4:1-3</a:t>
            </a:r>
          </a:p>
          <a:p>
            <a:pPr marL="342900" lvl="1" indent="0">
              <a:spcBef>
                <a:spcPts val="0"/>
              </a:spcBef>
              <a:buNone/>
            </a:pPr>
            <a:r>
              <a:rPr lang="en-US" sz="2800" baseline="30000" dirty="0">
                <a:latin typeface="Cambria"/>
                <a:ea typeface="ＭＳ 明朝"/>
                <a:cs typeface="Times New Roman"/>
              </a:rPr>
              <a:t>1</a:t>
            </a:r>
            <a:r>
              <a:rPr lang="en-US" sz="2800" dirty="0">
                <a:latin typeface="Cambria"/>
                <a:ea typeface="ＭＳ 明朝"/>
                <a:cs typeface="Times New Roman"/>
              </a:rPr>
              <a:t> Where do wars and fights come from among you? Do they not come from your desires for pleasure that war in your members? </a:t>
            </a:r>
            <a:r>
              <a:rPr lang="en-US" sz="2800" baseline="30000" dirty="0">
                <a:latin typeface="Cambria"/>
                <a:ea typeface="ＭＳ 明朝"/>
                <a:cs typeface="Times New Roman"/>
              </a:rPr>
              <a:t>2</a:t>
            </a:r>
            <a:r>
              <a:rPr lang="en-US" sz="2800" dirty="0">
                <a:latin typeface="Cambria"/>
                <a:ea typeface="ＭＳ 明朝"/>
                <a:cs typeface="Times New Roman"/>
              </a:rPr>
              <a:t> You lust and do not have. You murder and covet and cannot obtain. You fight and war. Yet you do not have because you do not ask. </a:t>
            </a:r>
            <a:r>
              <a:rPr lang="en-US" sz="2800" baseline="30000" dirty="0">
                <a:latin typeface="Cambria"/>
                <a:ea typeface="ＭＳ 明朝"/>
                <a:cs typeface="Times New Roman"/>
              </a:rPr>
              <a:t>3</a:t>
            </a:r>
            <a:r>
              <a:rPr lang="en-US" sz="2800" dirty="0">
                <a:latin typeface="Cambria"/>
                <a:ea typeface="ＭＳ 明朝"/>
                <a:cs typeface="Times New Roman"/>
              </a:rPr>
              <a:t> You ask and do not receive, because you ask amiss, that you may spend it on your pleasures.</a:t>
            </a:r>
          </a:p>
        </p:txBody>
      </p:sp>
    </p:spTree>
    <p:extLst>
      <p:ext uri="{BB962C8B-B14F-4D97-AF65-F5344CB8AC3E}">
        <p14:creationId xmlns:p14="http://schemas.microsoft.com/office/powerpoint/2010/main" val="2295606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1" y="143301"/>
            <a:ext cx="8488907" cy="982639"/>
          </a:xfrm>
        </p:spPr>
        <p:txBody>
          <a:bodyPr>
            <a:normAutofit/>
          </a:bodyPr>
          <a:lstStyle/>
          <a:p>
            <a:pPr marL="0" indent="0">
              <a:buNone/>
            </a:pPr>
            <a:r>
              <a:rPr lang="en-US" sz="4000" dirty="0">
                <a:solidFill>
                  <a:srgbClr val="B6E3BC"/>
                </a:solidFill>
                <a:latin typeface="Arial Unicode MS" panose="020B0604020202020204" pitchFamily="34" charset="-128"/>
                <a:ea typeface="Arial Unicode MS" panose="020B0604020202020204" pitchFamily="34" charset="-128"/>
                <a:cs typeface="Arial Unicode MS" panose="020B0604020202020204" pitchFamily="34" charset="-128"/>
              </a:rPr>
              <a:t>Sinning is a Learned Behavior</a:t>
            </a:r>
          </a:p>
        </p:txBody>
      </p:sp>
      <p:cxnSp>
        <p:nvCxnSpPr>
          <p:cNvPr id="4" name="Straight Connector 3">
            <a:extLst>
              <a:ext uri="{FF2B5EF4-FFF2-40B4-BE49-F238E27FC236}">
                <a16:creationId xmlns:a16="http://schemas.microsoft.com/office/drawing/2014/main" id="{FD7C731C-AA5E-634A-BCFC-3D9746C5FA5F}"/>
              </a:ext>
            </a:extLst>
          </p:cNvPr>
          <p:cNvCxnSpPr>
            <a:cxnSpLocks/>
          </p:cNvCxnSpPr>
          <p:nvPr/>
        </p:nvCxnSpPr>
        <p:spPr>
          <a:xfrm>
            <a:off x="354841" y="732809"/>
            <a:ext cx="7011159" cy="0"/>
          </a:xfrm>
          <a:prstGeom prst="line">
            <a:avLst/>
          </a:prstGeom>
          <a:ln>
            <a:solidFill>
              <a:srgbClr val="B6E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020D10-2C10-A242-ABCD-481AA0349FAA}"/>
              </a:ext>
            </a:extLst>
          </p:cNvPr>
          <p:cNvSpPr txBox="1"/>
          <p:nvPr/>
        </p:nvSpPr>
        <p:spPr>
          <a:xfrm>
            <a:off x="354842" y="1125940"/>
            <a:ext cx="8488907" cy="5465929"/>
          </a:xfrm>
          <a:prstGeom prst="rect">
            <a:avLst/>
          </a:prstGeom>
          <a:noFill/>
        </p:spPr>
        <p:txBody>
          <a:bodyPr wrap="square" rtlCol="0">
            <a:normAutofit/>
          </a:bodyPr>
          <a:lstStyle/>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1 Timothy 5:13</a:t>
            </a:r>
          </a:p>
          <a:p>
            <a:pPr marL="342900" lvl="1" indent="0">
              <a:spcBef>
                <a:spcPts val="0"/>
              </a:spcBef>
              <a:buNone/>
            </a:pPr>
            <a:r>
              <a:rPr lang="en-US" sz="2800" dirty="0">
                <a:latin typeface="Cambria"/>
                <a:ea typeface="ＭＳ 明朝"/>
                <a:cs typeface="Times New Roman"/>
              </a:rPr>
              <a:t>And besides they learn to be idle, wandering about from house to house, and not only idle but also gossips and busybodies, saying things which they ought not.</a:t>
            </a:r>
          </a:p>
        </p:txBody>
      </p:sp>
    </p:spTree>
    <p:extLst>
      <p:ext uri="{BB962C8B-B14F-4D97-AF65-F5344CB8AC3E}">
        <p14:creationId xmlns:p14="http://schemas.microsoft.com/office/powerpoint/2010/main" val="2505513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1" y="143301"/>
            <a:ext cx="8488907" cy="982639"/>
          </a:xfrm>
        </p:spPr>
        <p:txBody>
          <a:bodyPr>
            <a:normAutofit/>
          </a:bodyPr>
          <a:lstStyle/>
          <a:p>
            <a:pPr marL="0" indent="0">
              <a:buNone/>
            </a:pPr>
            <a:r>
              <a:rPr lang="en-US" sz="3800" dirty="0">
                <a:solidFill>
                  <a:srgbClr val="B6E3BC"/>
                </a:solidFill>
                <a:latin typeface="Arial Unicode MS" panose="020B0604020202020204" pitchFamily="34" charset="-128"/>
                <a:ea typeface="Arial Unicode MS" panose="020B0604020202020204" pitchFamily="34" charset="-128"/>
                <a:cs typeface="Arial Unicode MS" panose="020B0604020202020204" pitchFamily="34" charset="-128"/>
              </a:rPr>
              <a:t>Godliness is a Learned Behavior</a:t>
            </a:r>
          </a:p>
        </p:txBody>
      </p:sp>
      <p:cxnSp>
        <p:nvCxnSpPr>
          <p:cNvPr id="4" name="Straight Connector 3">
            <a:extLst>
              <a:ext uri="{FF2B5EF4-FFF2-40B4-BE49-F238E27FC236}">
                <a16:creationId xmlns:a16="http://schemas.microsoft.com/office/drawing/2014/main" id="{FD7C731C-AA5E-634A-BCFC-3D9746C5FA5F}"/>
              </a:ext>
            </a:extLst>
          </p:cNvPr>
          <p:cNvCxnSpPr>
            <a:cxnSpLocks/>
          </p:cNvCxnSpPr>
          <p:nvPr/>
        </p:nvCxnSpPr>
        <p:spPr>
          <a:xfrm>
            <a:off x="431041" y="732809"/>
            <a:ext cx="7011159" cy="0"/>
          </a:xfrm>
          <a:prstGeom prst="line">
            <a:avLst/>
          </a:prstGeom>
          <a:ln>
            <a:solidFill>
              <a:srgbClr val="B6E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020D10-2C10-A242-ABCD-481AA0349FAA}"/>
              </a:ext>
            </a:extLst>
          </p:cNvPr>
          <p:cNvSpPr txBox="1"/>
          <p:nvPr/>
        </p:nvSpPr>
        <p:spPr>
          <a:xfrm>
            <a:off x="354842" y="1125940"/>
            <a:ext cx="8488907" cy="5465929"/>
          </a:xfrm>
          <a:prstGeom prst="rect">
            <a:avLst/>
          </a:prstGeom>
          <a:noFill/>
        </p:spPr>
        <p:txBody>
          <a:bodyPr wrap="square" rtlCol="0">
            <a:normAutofit fontScale="85000" lnSpcReduction="20000"/>
          </a:bodyPr>
          <a:lstStyle/>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Isa. 1:16-19</a:t>
            </a:r>
          </a:p>
          <a:p>
            <a:endParaRPr lang="en-US" sz="14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1" indent="0">
              <a:spcBef>
                <a:spcPts val="0"/>
              </a:spcBef>
              <a:buNone/>
            </a:pPr>
            <a:r>
              <a:rPr lang="en-US" sz="2800" baseline="30000" dirty="0">
                <a:latin typeface="Cambria"/>
                <a:ea typeface="ＭＳ 明朝"/>
                <a:cs typeface="Times New Roman"/>
              </a:rPr>
              <a:t>16</a:t>
            </a:r>
            <a:r>
              <a:rPr lang="en-US" sz="2800" dirty="0">
                <a:latin typeface="Cambria"/>
                <a:ea typeface="ＭＳ 明朝"/>
                <a:cs typeface="Times New Roman"/>
              </a:rPr>
              <a:t> “Wash yourselves, make yourselves clean;</a:t>
            </a:r>
          </a:p>
          <a:p>
            <a:pPr marL="342900" lvl="1" indent="0">
              <a:spcBef>
                <a:spcPts val="0"/>
              </a:spcBef>
              <a:buNone/>
            </a:pPr>
            <a:r>
              <a:rPr lang="en-US" sz="2800" dirty="0">
                <a:latin typeface="Cambria"/>
                <a:ea typeface="ＭＳ 明朝"/>
                <a:cs typeface="Times New Roman"/>
              </a:rPr>
              <a:t>Put away the evil of your doings from before My eyes.</a:t>
            </a:r>
          </a:p>
          <a:p>
            <a:pPr marL="342900" lvl="1" indent="0">
              <a:spcBef>
                <a:spcPts val="0"/>
              </a:spcBef>
              <a:buNone/>
            </a:pPr>
            <a:r>
              <a:rPr lang="en-US" sz="2800" dirty="0">
                <a:latin typeface="Cambria"/>
                <a:ea typeface="ＭＳ 明朝"/>
                <a:cs typeface="Times New Roman"/>
              </a:rPr>
              <a:t>Cease to do evil,</a:t>
            </a:r>
          </a:p>
          <a:p>
            <a:pPr marL="342900" lvl="1" indent="0">
              <a:spcBef>
                <a:spcPts val="0"/>
              </a:spcBef>
              <a:buNone/>
            </a:pPr>
            <a:r>
              <a:rPr lang="en-US" sz="2800" baseline="30000" dirty="0">
                <a:latin typeface="Cambria"/>
                <a:ea typeface="ＭＳ 明朝"/>
                <a:cs typeface="Times New Roman"/>
              </a:rPr>
              <a:t>17</a:t>
            </a:r>
            <a:r>
              <a:rPr lang="en-US" sz="2800" dirty="0">
                <a:latin typeface="Cambria"/>
                <a:ea typeface="ＭＳ 明朝"/>
                <a:cs typeface="Times New Roman"/>
              </a:rPr>
              <a:t> Learn to do good;</a:t>
            </a:r>
          </a:p>
          <a:p>
            <a:pPr marL="342900" lvl="1" indent="0">
              <a:spcBef>
                <a:spcPts val="0"/>
              </a:spcBef>
              <a:buNone/>
            </a:pPr>
            <a:r>
              <a:rPr lang="en-US" sz="2800" dirty="0">
                <a:latin typeface="Cambria"/>
                <a:ea typeface="ＭＳ 明朝"/>
                <a:cs typeface="Times New Roman"/>
              </a:rPr>
              <a:t>Seek justice,</a:t>
            </a:r>
          </a:p>
          <a:p>
            <a:pPr marL="342900" lvl="1" indent="0">
              <a:spcBef>
                <a:spcPts val="0"/>
              </a:spcBef>
              <a:buNone/>
            </a:pPr>
            <a:r>
              <a:rPr lang="en-US" sz="2800" dirty="0">
                <a:latin typeface="Cambria"/>
                <a:ea typeface="ＭＳ 明朝"/>
                <a:cs typeface="Times New Roman"/>
              </a:rPr>
              <a:t>Rebuke the oppressor;</a:t>
            </a:r>
          </a:p>
          <a:p>
            <a:pPr marL="342900" lvl="1" indent="0">
              <a:spcBef>
                <a:spcPts val="0"/>
              </a:spcBef>
              <a:buNone/>
            </a:pPr>
            <a:r>
              <a:rPr lang="en-US" sz="2800" dirty="0">
                <a:latin typeface="Cambria"/>
                <a:ea typeface="ＭＳ 明朝"/>
                <a:cs typeface="Times New Roman"/>
              </a:rPr>
              <a:t>Defend the fatherless,</a:t>
            </a:r>
          </a:p>
          <a:p>
            <a:pPr marL="342900" lvl="1" indent="0">
              <a:spcBef>
                <a:spcPts val="0"/>
              </a:spcBef>
              <a:buNone/>
            </a:pPr>
            <a:r>
              <a:rPr lang="en-US" sz="2800" dirty="0">
                <a:latin typeface="Cambria"/>
                <a:ea typeface="ＭＳ 明朝"/>
                <a:cs typeface="Times New Roman"/>
              </a:rPr>
              <a:t>Plead for the widow.</a:t>
            </a:r>
          </a:p>
          <a:p>
            <a:pPr marL="342900" lvl="1" indent="0">
              <a:spcBef>
                <a:spcPts val="0"/>
              </a:spcBef>
              <a:buNone/>
            </a:pPr>
            <a:r>
              <a:rPr lang="en-US" sz="2800" baseline="30000" dirty="0">
                <a:latin typeface="Cambria"/>
                <a:ea typeface="ＭＳ 明朝"/>
                <a:cs typeface="Times New Roman"/>
              </a:rPr>
              <a:t>18</a:t>
            </a:r>
            <a:r>
              <a:rPr lang="en-US" sz="2800" dirty="0">
                <a:latin typeface="Cambria"/>
                <a:ea typeface="ＭＳ 明朝"/>
                <a:cs typeface="Times New Roman"/>
              </a:rPr>
              <a:t> “Come now, and let us reason together,”</a:t>
            </a:r>
          </a:p>
          <a:p>
            <a:pPr marL="342900" lvl="1" indent="0">
              <a:spcBef>
                <a:spcPts val="0"/>
              </a:spcBef>
              <a:buNone/>
            </a:pPr>
            <a:r>
              <a:rPr lang="en-US" sz="2800" dirty="0">
                <a:latin typeface="Cambria"/>
                <a:ea typeface="ＭＳ 明朝"/>
                <a:cs typeface="Times New Roman"/>
              </a:rPr>
              <a:t>Says the Lord,</a:t>
            </a:r>
          </a:p>
          <a:p>
            <a:pPr marL="342900" lvl="1" indent="0">
              <a:spcBef>
                <a:spcPts val="0"/>
              </a:spcBef>
              <a:buNone/>
            </a:pPr>
            <a:r>
              <a:rPr lang="en-US" sz="2800" dirty="0">
                <a:latin typeface="Cambria"/>
                <a:ea typeface="ＭＳ 明朝"/>
                <a:cs typeface="Times New Roman"/>
              </a:rPr>
              <a:t>“Though your sins are like scarlet,</a:t>
            </a:r>
          </a:p>
          <a:p>
            <a:pPr marL="342900" lvl="1" indent="0">
              <a:spcBef>
                <a:spcPts val="0"/>
              </a:spcBef>
              <a:buNone/>
            </a:pPr>
            <a:r>
              <a:rPr lang="en-US" sz="2800" dirty="0">
                <a:latin typeface="Cambria"/>
                <a:ea typeface="ＭＳ 明朝"/>
                <a:cs typeface="Times New Roman"/>
              </a:rPr>
              <a:t>They shall be as white as snow;</a:t>
            </a:r>
          </a:p>
          <a:p>
            <a:pPr marL="342900" lvl="1" indent="0">
              <a:spcBef>
                <a:spcPts val="0"/>
              </a:spcBef>
              <a:buNone/>
            </a:pPr>
            <a:r>
              <a:rPr lang="en-US" sz="2800" dirty="0">
                <a:latin typeface="Cambria"/>
                <a:ea typeface="ＭＳ 明朝"/>
                <a:cs typeface="Times New Roman"/>
              </a:rPr>
              <a:t>Though they are red like crimson,</a:t>
            </a:r>
          </a:p>
          <a:p>
            <a:pPr marL="342900" lvl="1" indent="0">
              <a:spcBef>
                <a:spcPts val="0"/>
              </a:spcBef>
              <a:buNone/>
            </a:pPr>
            <a:r>
              <a:rPr lang="en-US" sz="2800" dirty="0">
                <a:latin typeface="Cambria"/>
                <a:ea typeface="ＭＳ 明朝"/>
                <a:cs typeface="Times New Roman"/>
              </a:rPr>
              <a:t>They shall be as wool.</a:t>
            </a:r>
          </a:p>
          <a:p>
            <a:pPr marL="342900" lvl="1" indent="0">
              <a:spcBef>
                <a:spcPts val="0"/>
              </a:spcBef>
              <a:buNone/>
            </a:pPr>
            <a:r>
              <a:rPr lang="en-US" sz="2800" baseline="30000" dirty="0">
                <a:latin typeface="Cambria"/>
                <a:ea typeface="ＭＳ 明朝"/>
                <a:cs typeface="Times New Roman"/>
              </a:rPr>
              <a:t>19</a:t>
            </a:r>
            <a:r>
              <a:rPr lang="en-US" sz="2800" dirty="0">
                <a:latin typeface="Cambria"/>
                <a:ea typeface="ＭＳ 明朝"/>
                <a:cs typeface="Times New Roman"/>
              </a:rPr>
              <a:t> If you are willing and obedient,</a:t>
            </a:r>
          </a:p>
          <a:p>
            <a:pPr marL="342900" lvl="1" indent="0">
              <a:spcBef>
                <a:spcPts val="0"/>
              </a:spcBef>
              <a:buNone/>
            </a:pPr>
            <a:r>
              <a:rPr lang="en-US" sz="2800" dirty="0">
                <a:latin typeface="Cambria"/>
                <a:ea typeface="ＭＳ 明朝"/>
                <a:cs typeface="Times New Roman"/>
              </a:rPr>
              <a:t>You shall eat the good of the land;</a:t>
            </a:r>
            <a:endParaRPr lang="en-US" dirty="0"/>
          </a:p>
        </p:txBody>
      </p:sp>
    </p:spTree>
    <p:extLst>
      <p:ext uri="{BB962C8B-B14F-4D97-AF65-F5344CB8AC3E}">
        <p14:creationId xmlns:p14="http://schemas.microsoft.com/office/powerpoint/2010/main" val="1815141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1" y="143301"/>
            <a:ext cx="8488907" cy="982639"/>
          </a:xfrm>
        </p:spPr>
        <p:txBody>
          <a:bodyPr>
            <a:normAutofit/>
          </a:bodyPr>
          <a:lstStyle/>
          <a:p>
            <a:pPr marL="0" indent="0">
              <a:buNone/>
            </a:pPr>
            <a:r>
              <a:rPr lang="en-US" sz="3800" dirty="0">
                <a:solidFill>
                  <a:srgbClr val="B6E3BC"/>
                </a:solidFill>
                <a:latin typeface="Arial Unicode MS" panose="020B0604020202020204" pitchFamily="34" charset="-128"/>
                <a:ea typeface="Arial Unicode MS" panose="020B0604020202020204" pitchFamily="34" charset="-128"/>
                <a:cs typeface="Arial Unicode MS" panose="020B0604020202020204" pitchFamily="34" charset="-128"/>
              </a:rPr>
              <a:t>Godliness is a Learned Behavior</a:t>
            </a:r>
          </a:p>
        </p:txBody>
      </p:sp>
      <p:cxnSp>
        <p:nvCxnSpPr>
          <p:cNvPr id="4" name="Straight Connector 3">
            <a:extLst>
              <a:ext uri="{FF2B5EF4-FFF2-40B4-BE49-F238E27FC236}">
                <a16:creationId xmlns:a16="http://schemas.microsoft.com/office/drawing/2014/main" id="{FD7C731C-AA5E-634A-BCFC-3D9746C5FA5F}"/>
              </a:ext>
            </a:extLst>
          </p:cNvPr>
          <p:cNvCxnSpPr>
            <a:cxnSpLocks/>
          </p:cNvCxnSpPr>
          <p:nvPr/>
        </p:nvCxnSpPr>
        <p:spPr>
          <a:xfrm>
            <a:off x="431041" y="732809"/>
            <a:ext cx="7011159" cy="0"/>
          </a:xfrm>
          <a:prstGeom prst="line">
            <a:avLst/>
          </a:prstGeom>
          <a:ln>
            <a:solidFill>
              <a:srgbClr val="B6E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020D10-2C10-A242-ABCD-481AA0349FAA}"/>
              </a:ext>
            </a:extLst>
          </p:cNvPr>
          <p:cNvSpPr txBox="1"/>
          <p:nvPr/>
        </p:nvSpPr>
        <p:spPr>
          <a:xfrm>
            <a:off x="354842" y="1125940"/>
            <a:ext cx="8488907" cy="5465929"/>
          </a:xfrm>
          <a:prstGeom prst="rect">
            <a:avLst/>
          </a:prstGeom>
          <a:noFill/>
        </p:spPr>
        <p:txBody>
          <a:bodyPr wrap="square" rtlCol="0">
            <a:normAutofit/>
          </a:bodyPr>
          <a:lstStyle/>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Isa. 26:9</a:t>
            </a:r>
          </a:p>
          <a:p>
            <a:pPr marL="342900" lvl="1" indent="0">
              <a:spcBef>
                <a:spcPts val="0"/>
              </a:spcBef>
              <a:buNone/>
            </a:pPr>
            <a:r>
              <a:rPr lang="en-US" sz="2800" dirty="0">
                <a:latin typeface="Cambria"/>
                <a:ea typeface="ＭＳ 明朝"/>
                <a:cs typeface="Times New Roman"/>
              </a:rPr>
              <a:t>With my soul I have desired You in the night,</a:t>
            </a:r>
          </a:p>
          <a:p>
            <a:pPr marL="342900" lvl="1" indent="0">
              <a:spcBef>
                <a:spcPts val="0"/>
              </a:spcBef>
              <a:buNone/>
            </a:pPr>
            <a:r>
              <a:rPr lang="en-US" sz="2800" dirty="0">
                <a:latin typeface="Cambria"/>
                <a:ea typeface="ＭＳ 明朝"/>
                <a:cs typeface="Times New Roman"/>
              </a:rPr>
              <a:t>Yes, by my spirit within me I will seek You early;</a:t>
            </a:r>
          </a:p>
          <a:p>
            <a:pPr marL="342900" lvl="1" indent="0">
              <a:spcBef>
                <a:spcPts val="0"/>
              </a:spcBef>
              <a:buNone/>
            </a:pPr>
            <a:r>
              <a:rPr lang="en-US" sz="2800" dirty="0">
                <a:latin typeface="Cambria"/>
                <a:ea typeface="ＭＳ 明朝"/>
                <a:cs typeface="Times New Roman"/>
              </a:rPr>
              <a:t>For when Your judgments are in the earth,</a:t>
            </a:r>
          </a:p>
          <a:p>
            <a:pPr marL="342900" lvl="1" indent="0">
              <a:spcBef>
                <a:spcPts val="0"/>
              </a:spcBef>
              <a:buNone/>
            </a:pPr>
            <a:r>
              <a:rPr lang="en-US" sz="2800" dirty="0">
                <a:latin typeface="Cambria"/>
                <a:ea typeface="ＭＳ 明朝"/>
                <a:cs typeface="Times New Roman"/>
              </a:rPr>
              <a:t>The inhabitants of the world will learn righteousness.</a:t>
            </a:r>
          </a:p>
        </p:txBody>
      </p:sp>
    </p:spTree>
    <p:extLst>
      <p:ext uri="{BB962C8B-B14F-4D97-AF65-F5344CB8AC3E}">
        <p14:creationId xmlns:p14="http://schemas.microsoft.com/office/powerpoint/2010/main" val="4274998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1" y="143301"/>
            <a:ext cx="8488907" cy="982639"/>
          </a:xfrm>
        </p:spPr>
        <p:txBody>
          <a:bodyPr>
            <a:normAutofit/>
          </a:bodyPr>
          <a:lstStyle/>
          <a:p>
            <a:pPr marL="0" indent="0">
              <a:buNone/>
            </a:pPr>
            <a:r>
              <a:rPr lang="en-US" sz="3800" dirty="0">
                <a:solidFill>
                  <a:srgbClr val="B6E3BC"/>
                </a:solidFill>
                <a:latin typeface="Arial Unicode MS" panose="020B0604020202020204" pitchFamily="34" charset="-128"/>
                <a:ea typeface="Arial Unicode MS" panose="020B0604020202020204" pitchFamily="34" charset="-128"/>
                <a:cs typeface="Arial Unicode MS" panose="020B0604020202020204" pitchFamily="34" charset="-128"/>
              </a:rPr>
              <a:t>Godliness is a Learned Behavior</a:t>
            </a:r>
          </a:p>
        </p:txBody>
      </p:sp>
      <p:cxnSp>
        <p:nvCxnSpPr>
          <p:cNvPr id="4" name="Straight Connector 3">
            <a:extLst>
              <a:ext uri="{FF2B5EF4-FFF2-40B4-BE49-F238E27FC236}">
                <a16:creationId xmlns:a16="http://schemas.microsoft.com/office/drawing/2014/main" id="{FD7C731C-AA5E-634A-BCFC-3D9746C5FA5F}"/>
              </a:ext>
            </a:extLst>
          </p:cNvPr>
          <p:cNvCxnSpPr>
            <a:cxnSpLocks/>
          </p:cNvCxnSpPr>
          <p:nvPr/>
        </p:nvCxnSpPr>
        <p:spPr>
          <a:xfrm>
            <a:off x="431041" y="732809"/>
            <a:ext cx="7011159" cy="0"/>
          </a:xfrm>
          <a:prstGeom prst="line">
            <a:avLst/>
          </a:prstGeom>
          <a:ln>
            <a:solidFill>
              <a:srgbClr val="B6E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020D10-2C10-A242-ABCD-481AA0349FAA}"/>
              </a:ext>
            </a:extLst>
          </p:cNvPr>
          <p:cNvSpPr txBox="1"/>
          <p:nvPr/>
        </p:nvSpPr>
        <p:spPr>
          <a:xfrm>
            <a:off x="354842" y="1125940"/>
            <a:ext cx="8488907" cy="5465929"/>
          </a:xfrm>
          <a:prstGeom prst="rect">
            <a:avLst/>
          </a:prstGeom>
          <a:noFill/>
        </p:spPr>
        <p:txBody>
          <a:bodyPr wrap="square" rtlCol="0">
            <a:normAutofit/>
          </a:bodyPr>
          <a:lstStyle/>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Matt. 28:19-20</a:t>
            </a:r>
          </a:p>
          <a:p>
            <a:pPr marL="342900" lvl="1" indent="0">
              <a:spcBef>
                <a:spcPts val="0"/>
              </a:spcBef>
              <a:buNone/>
            </a:pPr>
            <a:r>
              <a:rPr lang="en-US" sz="2800" baseline="30000" dirty="0">
                <a:latin typeface="Cambria"/>
                <a:ea typeface="ＭＳ 明朝"/>
                <a:cs typeface="Times New Roman"/>
              </a:rPr>
              <a:t>19</a:t>
            </a:r>
            <a:r>
              <a:rPr lang="en-US" sz="2800" dirty="0">
                <a:latin typeface="Cambria"/>
                <a:ea typeface="ＭＳ 明朝"/>
                <a:cs typeface="Times New Roman"/>
              </a:rPr>
              <a:t> Go therefore and make disciples of all the nations, baptizing them in the name of the Father and of the Son and of the Holy Spirit, </a:t>
            </a:r>
            <a:r>
              <a:rPr lang="en-US" sz="2800" baseline="30000" dirty="0">
                <a:latin typeface="Cambria"/>
                <a:ea typeface="ＭＳ 明朝"/>
                <a:cs typeface="Times New Roman"/>
              </a:rPr>
              <a:t>20</a:t>
            </a:r>
            <a:r>
              <a:rPr lang="en-US" sz="2800" dirty="0">
                <a:latin typeface="Cambria"/>
                <a:ea typeface="ＭＳ 明朝"/>
                <a:cs typeface="Times New Roman"/>
              </a:rPr>
              <a:t> teaching them to observe all things that I have commanded you; and lo, I am with you always, even to the end of the age.” Amen.</a:t>
            </a:r>
          </a:p>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Matt. 11:29-30</a:t>
            </a:r>
          </a:p>
          <a:p>
            <a:pPr marL="342900" lvl="1" indent="0">
              <a:spcBef>
                <a:spcPts val="0"/>
              </a:spcBef>
              <a:buNone/>
            </a:pPr>
            <a:r>
              <a:rPr lang="en-US" sz="2800" baseline="30000" dirty="0">
                <a:latin typeface="Cambria"/>
                <a:ea typeface="ＭＳ 明朝"/>
                <a:cs typeface="Times New Roman"/>
              </a:rPr>
              <a:t>29</a:t>
            </a:r>
            <a:r>
              <a:rPr lang="en-US" sz="2800" dirty="0">
                <a:latin typeface="Cambria"/>
                <a:ea typeface="ＭＳ 明朝"/>
                <a:cs typeface="Times New Roman"/>
              </a:rPr>
              <a:t> Take My yoke upon you and learn from Me, for I am gentle and lowly in heart, and you will find rest for your souls. </a:t>
            </a:r>
            <a:r>
              <a:rPr lang="en-US" sz="2800" baseline="30000" dirty="0">
                <a:latin typeface="Cambria"/>
                <a:ea typeface="ＭＳ 明朝"/>
                <a:cs typeface="Times New Roman"/>
              </a:rPr>
              <a:t>30</a:t>
            </a:r>
            <a:r>
              <a:rPr lang="en-US" sz="2800" dirty="0">
                <a:latin typeface="Cambria"/>
                <a:ea typeface="ＭＳ 明朝"/>
                <a:cs typeface="Times New Roman"/>
              </a:rPr>
              <a:t> For My yoke is easy and My burden is light.”</a:t>
            </a:r>
            <a:endParaRPr lang="en-US" dirty="0"/>
          </a:p>
        </p:txBody>
      </p:sp>
    </p:spTree>
    <p:extLst>
      <p:ext uri="{BB962C8B-B14F-4D97-AF65-F5344CB8AC3E}">
        <p14:creationId xmlns:p14="http://schemas.microsoft.com/office/powerpoint/2010/main" val="74349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charRg st="296" end="463"/>
                                            </p:txEl>
                                          </p:spTgt>
                                        </p:tgtEl>
                                        <p:attrNameLst>
                                          <p:attrName>style.visibility</p:attrName>
                                        </p:attrNameLst>
                                      </p:cBhvr>
                                      <p:to>
                                        <p:strVal val="visible"/>
                                      </p:to>
                                    </p:set>
                                    <p:animEffect transition="in" filter="blinds(horizontal)">
                                      <p:cBhvr>
                                        <p:cTn id="10" dur="500"/>
                                        <p:tgtEl>
                                          <p:spTgt spid="8">
                                            <p:txEl>
                                              <p:charRg st="296" end="46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1" y="143301"/>
            <a:ext cx="8488907" cy="982639"/>
          </a:xfrm>
        </p:spPr>
        <p:txBody>
          <a:bodyPr>
            <a:normAutofit/>
          </a:bodyPr>
          <a:lstStyle/>
          <a:p>
            <a:pPr marL="0" indent="0">
              <a:buNone/>
            </a:pPr>
            <a:r>
              <a:rPr lang="en-US" sz="3800" dirty="0">
                <a:solidFill>
                  <a:srgbClr val="B6E3BC"/>
                </a:solidFill>
                <a:latin typeface="Arial Unicode MS" panose="020B0604020202020204" pitchFamily="34" charset="-128"/>
                <a:ea typeface="Arial Unicode MS" panose="020B0604020202020204" pitchFamily="34" charset="-128"/>
                <a:cs typeface="Arial Unicode MS" panose="020B0604020202020204" pitchFamily="34" charset="-128"/>
              </a:rPr>
              <a:t>Godliness is a Learned Behavior</a:t>
            </a:r>
          </a:p>
        </p:txBody>
      </p:sp>
      <p:cxnSp>
        <p:nvCxnSpPr>
          <p:cNvPr id="4" name="Straight Connector 3">
            <a:extLst>
              <a:ext uri="{FF2B5EF4-FFF2-40B4-BE49-F238E27FC236}">
                <a16:creationId xmlns:a16="http://schemas.microsoft.com/office/drawing/2014/main" id="{FD7C731C-AA5E-634A-BCFC-3D9746C5FA5F}"/>
              </a:ext>
            </a:extLst>
          </p:cNvPr>
          <p:cNvCxnSpPr>
            <a:cxnSpLocks/>
          </p:cNvCxnSpPr>
          <p:nvPr/>
        </p:nvCxnSpPr>
        <p:spPr>
          <a:xfrm>
            <a:off x="431041" y="732809"/>
            <a:ext cx="7011159" cy="0"/>
          </a:xfrm>
          <a:prstGeom prst="line">
            <a:avLst/>
          </a:prstGeom>
          <a:ln>
            <a:solidFill>
              <a:srgbClr val="B6E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020D10-2C10-A242-ABCD-481AA0349FAA}"/>
              </a:ext>
            </a:extLst>
          </p:cNvPr>
          <p:cNvSpPr txBox="1"/>
          <p:nvPr/>
        </p:nvSpPr>
        <p:spPr>
          <a:xfrm>
            <a:off x="354842" y="1125940"/>
            <a:ext cx="8488907" cy="5465929"/>
          </a:xfrm>
          <a:prstGeom prst="rect">
            <a:avLst/>
          </a:prstGeom>
          <a:noFill/>
        </p:spPr>
        <p:txBody>
          <a:bodyPr wrap="square" rtlCol="0">
            <a:normAutofit/>
          </a:bodyPr>
          <a:lstStyle/>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John 6:44-45</a:t>
            </a:r>
          </a:p>
          <a:p>
            <a:pPr marL="342900" lvl="1" indent="0">
              <a:spcBef>
                <a:spcPts val="0"/>
              </a:spcBef>
              <a:buNone/>
            </a:pPr>
            <a:r>
              <a:rPr lang="en-US" sz="2800" baseline="30000" dirty="0">
                <a:latin typeface="Cambria"/>
                <a:ea typeface="ＭＳ 明朝"/>
                <a:cs typeface="Times New Roman"/>
              </a:rPr>
              <a:t>44</a:t>
            </a:r>
            <a:r>
              <a:rPr lang="en-US" sz="2800" dirty="0">
                <a:latin typeface="Cambria"/>
                <a:ea typeface="ＭＳ 明朝"/>
                <a:cs typeface="Times New Roman"/>
              </a:rPr>
              <a:t> No one can come to Me unless the Father who sent Me draws him; and I will raise him up at the last day. </a:t>
            </a:r>
            <a:r>
              <a:rPr lang="en-US" sz="2800" baseline="30000" dirty="0">
                <a:latin typeface="Cambria"/>
                <a:ea typeface="ＭＳ 明朝"/>
                <a:cs typeface="Times New Roman"/>
              </a:rPr>
              <a:t>45</a:t>
            </a:r>
            <a:r>
              <a:rPr lang="en-US" sz="2800" dirty="0">
                <a:latin typeface="Cambria"/>
                <a:ea typeface="ＭＳ 明朝"/>
                <a:cs typeface="Times New Roman"/>
              </a:rPr>
              <a:t> It is written in the prophets, ‘And they shall all be taught by God.’ Therefore everyone who has heard and learned from the Father comes to Me. </a:t>
            </a:r>
          </a:p>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Romans 15:4</a:t>
            </a:r>
          </a:p>
          <a:p>
            <a:pPr marL="342900" lvl="1" indent="0">
              <a:spcBef>
                <a:spcPts val="0"/>
              </a:spcBef>
              <a:buNone/>
            </a:pPr>
            <a:r>
              <a:rPr lang="en-US" sz="2800" dirty="0">
                <a:latin typeface="Cambria"/>
                <a:ea typeface="ＭＳ 明朝"/>
                <a:cs typeface="Times New Roman"/>
              </a:rPr>
              <a:t>For whatever things were written before were written for our learning, that we through the patience and comfort of the Scriptures might have hope.</a:t>
            </a:r>
            <a:endParaRPr lang="en-US" dirty="0"/>
          </a:p>
        </p:txBody>
      </p:sp>
    </p:spTree>
    <p:extLst>
      <p:ext uri="{BB962C8B-B14F-4D97-AF65-F5344CB8AC3E}">
        <p14:creationId xmlns:p14="http://schemas.microsoft.com/office/powerpoint/2010/main" val="45082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charRg st="280" end="427"/>
                                            </p:txEl>
                                          </p:spTgt>
                                        </p:tgtEl>
                                        <p:attrNameLst>
                                          <p:attrName>style.visibility</p:attrName>
                                        </p:attrNameLst>
                                      </p:cBhvr>
                                      <p:to>
                                        <p:strVal val="visible"/>
                                      </p:to>
                                    </p:set>
                                    <p:animEffect transition="in" filter="blinds(horizontal)">
                                      <p:cBhvr>
                                        <p:cTn id="10" dur="500"/>
                                        <p:tgtEl>
                                          <p:spTgt spid="8">
                                            <p:txEl>
                                              <p:charRg st="280" end="4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1" y="143301"/>
            <a:ext cx="8488907" cy="982639"/>
          </a:xfrm>
        </p:spPr>
        <p:txBody>
          <a:bodyPr>
            <a:normAutofit/>
          </a:bodyPr>
          <a:lstStyle/>
          <a:p>
            <a:pPr marL="0" indent="0">
              <a:buNone/>
            </a:pPr>
            <a:r>
              <a:rPr lang="en-US" sz="3800" dirty="0">
                <a:solidFill>
                  <a:srgbClr val="B6E3BC"/>
                </a:solidFill>
                <a:latin typeface="Arial Unicode MS" panose="020B0604020202020204" pitchFamily="34" charset="-128"/>
                <a:ea typeface="Arial Unicode MS" panose="020B0604020202020204" pitchFamily="34" charset="-128"/>
                <a:cs typeface="Arial Unicode MS" panose="020B0604020202020204" pitchFamily="34" charset="-128"/>
              </a:rPr>
              <a:t>Godliness is a Learned Behavior</a:t>
            </a:r>
          </a:p>
        </p:txBody>
      </p:sp>
      <p:cxnSp>
        <p:nvCxnSpPr>
          <p:cNvPr id="4" name="Straight Connector 3">
            <a:extLst>
              <a:ext uri="{FF2B5EF4-FFF2-40B4-BE49-F238E27FC236}">
                <a16:creationId xmlns:a16="http://schemas.microsoft.com/office/drawing/2014/main" id="{FD7C731C-AA5E-634A-BCFC-3D9746C5FA5F}"/>
              </a:ext>
            </a:extLst>
          </p:cNvPr>
          <p:cNvCxnSpPr>
            <a:cxnSpLocks/>
          </p:cNvCxnSpPr>
          <p:nvPr/>
        </p:nvCxnSpPr>
        <p:spPr>
          <a:xfrm>
            <a:off x="431041" y="732809"/>
            <a:ext cx="7011159" cy="0"/>
          </a:xfrm>
          <a:prstGeom prst="line">
            <a:avLst/>
          </a:prstGeom>
          <a:ln>
            <a:solidFill>
              <a:srgbClr val="B6E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020D10-2C10-A242-ABCD-481AA0349FAA}"/>
              </a:ext>
            </a:extLst>
          </p:cNvPr>
          <p:cNvSpPr txBox="1"/>
          <p:nvPr/>
        </p:nvSpPr>
        <p:spPr>
          <a:xfrm>
            <a:off x="354842" y="1125940"/>
            <a:ext cx="8488907" cy="5465929"/>
          </a:xfrm>
          <a:prstGeom prst="rect">
            <a:avLst/>
          </a:prstGeom>
          <a:noFill/>
        </p:spPr>
        <p:txBody>
          <a:bodyPr wrap="square" rtlCol="0">
            <a:normAutofit/>
          </a:bodyPr>
          <a:lstStyle/>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2 </a:t>
            </a:r>
            <a:r>
              <a:rPr lang="en-US" sz="3000" u="sng" dirty="0" err="1">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TIm</a:t>
            </a:r>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 3:14-17</a:t>
            </a:r>
          </a:p>
          <a:p>
            <a:pPr marL="342900" lvl="1" indent="0">
              <a:spcBef>
                <a:spcPts val="0"/>
              </a:spcBef>
              <a:buNone/>
            </a:pPr>
            <a:r>
              <a:rPr lang="en-US" sz="2800" baseline="30000" dirty="0">
                <a:latin typeface="Cambria"/>
                <a:ea typeface="ＭＳ 明朝"/>
                <a:cs typeface="Times New Roman"/>
              </a:rPr>
              <a:t>14</a:t>
            </a:r>
            <a:r>
              <a:rPr lang="en-US" sz="2800" dirty="0">
                <a:latin typeface="Cambria"/>
                <a:ea typeface="ＭＳ 明朝"/>
                <a:cs typeface="Times New Roman"/>
              </a:rPr>
              <a:t> But you must continue in the things which you have learned and been assured of, knowing from whom you have learned them, </a:t>
            </a:r>
            <a:r>
              <a:rPr lang="en-US" sz="2800" baseline="30000" dirty="0">
                <a:latin typeface="Cambria"/>
                <a:ea typeface="ＭＳ 明朝"/>
                <a:cs typeface="Times New Roman"/>
              </a:rPr>
              <a:t>15</a:t>
            </a:r>
            <a:r>
              <a:rPr lang="en-US" sz="2800" dirty="0">
                <a:latin typeface="Cambria"/>
                <a:ea typeface="ＭＳ 明朝"/>
                <a:cs typeface="Times New Roman"/>
              </a:rPr>
              <a:t> and that from childhood you have known the Holy Scriptures, which are able to make you wise for salvation through faith which is in Christ Jesus.</a:t>
            </a:r>
          </a:p>
          <a:p>
            <a:pPr marL="342900" lvl="1" indent="0">
              <a:spcBef>
                <a:spcPts val="0"/>
              </a:spcBef>
              <a:buNone/>
            </a:pPr>
            <a:r>
              <a:rPr lang="en-US" sz="2800" baseline="30000" dirty="0">
                <a:latin typeface="Cambria"/>
                <a:ea typeface="ＭＳ 明朝"/>
                <a:cs typeface="Times New Roman"/>
              </a:rPr>
              <a:t>16</a:t>
            </a:r>
            <a:r>
              <a:rPr lang="en-US" sz="2800" dirty="0">
                <a:latin typeface="Cambria"/>
                <a:ea typeface="ＭＳ 明朝"/>
                <a:cs typeface="Times New Roman"/>
              </a:rPr>
              <a:t> All Scripture is given by inspiration of God, and is profitable for doctrine, for reproof, for correction, for instruction in righteousness, </a:t>
            </a:r>
            <a:r>
              <a:rPr lang="en-US" sz="2800" baseline="30000" dirty="0">
                <a:latin typeface="Cambria"/>
                <a:ea typeface="ＭＳ 明朝"/>
                <a:cs typeface="Times New Roman"/>
              </a:rPr>
              <a:t>17</a:t>
            </a:r>
            <a:r>
              <a:rPr lang="en-US" sz="2800" dirty="0">
                <a:latin typeface="Cambria"/>
                <a:ea typeface="ＭＳ 明朝"/>
                <a:cs typeface="Times New Roman"/>
              </a:rPr>
              <a:t> that the man of God may be complete, thoroughly equipped for every good work.</a:t>
            </a:r>
          </a:p>
        </p:txBody>
      </p:sp>
    </p:spTree>
    <p:extLst>
      <p:ext uri="{BB962C8B-B14F-4D97-AF65-F5344CB8AC3E}">
        <p14:creationId xmlns:p14="http://schemas.microsoft.com/office/powerpoint/2010/main" val="3204274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1" y="143301"/>
            <a:ext cx="8488907" cy="982639"/>
          </a:xfrm>
        </p:spPr>
        <p:txBody>
          <a:bodyPr>
            <a:normAutofit/>
          </a:bodyPr>
          <a:lstStyle/>
          <a:p>
            <a:pPr marL="0" indent="0">
              <a:buNone/>
            </a:pPr>
            <a:r>
              <a:rPr lang="en-US" sz="3800" dirty="0">
                <a:solidFill>
                  <a:srgbClr val="B6E3BC"/>
                </a:solidFill>
                <a:latin typeface="Arial Unicode MS" panose="020B0604020202020204" pitchFamily="34" charset="-128"/>
                <a:ea typeface="Arial Unicode MS" panose="020B0604020202020204" pitchFamily="34" charset="-128"/>
                <a:cs typeface="Arial Unicode MS" panose="020B0604020202020204" pitchFamily="34" charset="-128"/>
              </a:rPr>
              <a:t>Godliness is a Learned Behavior</a:t>
            </a:r>
          </a:p>
        </p:txBody>
      </p:sp>
      <p:cxnSp>
        <p:nvCxnSpPr>
          <p:cNvPr id="4" name="Straight Connector 3">
            <a:extLst>
              <a:ext uri="{FF2B5EF4-FFF2-40B4-BE49-F238E27FC236}">
                <a16:creationId xmlns:a16="http://schemas.microsoft.com/office/drawing/2014/main" id="{FD7C731C-AA5E-634A-BCFC-3D9746C5FA5F}"/>
              </a:ext>
            </a:extLst>
          </p:cNvPr>
          <p:cNvCxnSpPr>
            <a:cxnSpLocks/>
          </p:cNvCxnSpPr>
          <p:nvPr/>
        </p:nvCxnSpPr>
        <p:spPr>
          <a:xfrm>
            <a:off x="431041" y="732809"/>
            <a:ext cx="7011159" cy="0"/>
          </a:xfrm>
          <a:prstGeom prst="line">
            <a:avLst/>
          </a:prstGeom>
          <a:ln>
            <a:solidFill>
              <a:srgbClr val="B6E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020D10-2C10-A242-ABCD-481AA0349FAA}"/>
              </a:ext>
            </a:extLst>
          </p:cNvPr>
          <p:cNvSpPr txBox="1"/>
          <p:nvPr/>
        </p:nvSpPr>
        <p:spPr>
          <a:xfrm>
            <a:off x="354842" y="1125940"/>
            <a:ext cx="8488907" cy="5465929"/>
          </a:xfrm>
          <a:prstGeom prst="rect">
            <a:avLst/>
          </a:prstGeom>
          <a:noFill/>
        </p:spPr>
        <p:txBody>
          <a:bodyPr wrap="square" rtlCol="0">
            <a:normAutofit lnSpcReduction="10000"/>
          </a:bodyPr>
          <a:lstStyle/>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Isa. 29:22-24</a:t>
            </a:r>
          </a:p>
          <a:p>
            <a:pPr marL="342900" lvl="1" indent="0">
              <a:spcBef>
                <a:spcPts val="0"/>
              </a:spcBef>
              <a:buNone/>
            </a:pPr>
            <a:r>
              <a:rPr lang="en-US" sz="2800" dirty="0">
                <a:latin typeface="Cambria"/>
                <a:ea typeface="ＭＳ 明朝"/>
                <a:cs typeface="Times New Roman"/>
              </a:rPr>
              <a:t>Therefore thus says the Lord, who redeemed Abraham, concerning the house of Jacob:</a:t>
            </a:r>
          </a:p>
          <a:p>
            <a:pPr marL="342900" lvl="1" indent="0">
              <a:spcBef>
                <a:spcPts val="0"/>
              </a:spcBef>
              <a:buNone/>
            </a:pPr>
            <a:r>
              <a:rPr lang="en-US" sz="2800" dirty="0">
                <a:latin typeface="Cambria"/>
                <a:ea typeface="ＭＳ 明朝"/>
                <a:cs typeface="Times New Roman"/>
              </a:rPr>
              <a:t>“Jacob shall not now be ashamed,</a:t>
            </a:r>
          </a:p>
          <a:p>
            <a:pPr marL="342900" lvl="1" indent="0">
              <a:spcBef>
                <a:spcPts val="0"/>
              </a:spcBef>
              <a:buNone/>
            </a:pPr>
            <a:r>
              <a:rPr lang="en-US" sz="2800" dirty="0">
                <a:latin typeface="Cambria"/>
                <a:ea typeface="ＭＳ 明朝"/>
                <a:cs typeface="Times New Roman"/>
              </a:rPr>
              <a:t>Nor shall his face now grow pale;</a:t>
            </a:r>
          </a:p>
          <a:p>
            <a:pPr marL="342900" lvl="1" indent="0">
              <a:spcBef>
                <a:spcPts val="0"/>
              </a:spcBef>
              <a:buNone/>
            </a:pPr>
            <a:r>
              <a:rPr lang="en-US" sz="2800" baseline="30000" dirty="0">
                <a:latin typeface="Cambria"/>
                <a:ea typeface="ＭＳ 明朝"/>
                <a:cs typeface="Times New Roman"/>
              </a:rPr>
              <a:t>23</a:t>
            </a:r>
            <a:r>
              <a:rPr lang="en-US" sz="2800" dirty="0">
                <a:latin typeface="Cambria"/>
                <a:ea typeface="ＭＳ 明朝"/>
                <a:cs typeface="Times New Roman"/>
              </a:rPr>
              <a:t> But when he sees his children,</a:t>
            </a:r>
          </a:p>
          <a:p>
            <a:pPr marL="342900" lvl="1" indent="0">
              <a:spcBef>
                <a:spcPts val="0"/>
              </a:spcBef>
              <a:buNone/>
            </a:pPr>
            <a:r>
              <a:rPr lang="en-US" sz="2800" dirty="0">
                <a:latin typeface="Cambria"/>
                <a:ea typeface="ＭＳ 明朝"/>
                <a:cs typeface="Times New Roman"/>
              </a:rPr>
              <a:t>The work of My hands, in his midst,</a:t>
            </a:r>
          </a:p>
          <a:p>
            <a:pPr marL="342900" lvl="1" indent="0">
              <a:spcBef>
                <a:spcPts val="0"/>
              </a:spcBef>
              <a:buNone/>
            </a:pPr>
            <a:r>
              <a:rPr lang="en-US" sz="2800" dirty="0">
                <a:latin typeface="Cambria"/>
                <a:ea typeface="ＭＳ 明朝"/>
                <a:cs typeface="Times New Roman"/>
              </a:rPr>
              <a:t>They will hallow My name,</a:t>
            </a:r>
          </a:p>
          <a:p>
            <a:pPr marL="342900" lvl="1" indent="0">
              <a:spcBef>
                <a:spcPts val="0"/>
              </a:spcBef>
              <a:buNone/>
            </a:pPr>
            <a:r>
              <a:rPr lang="en-US" sz="2800" dirty="0">
                <a:latin typeface="Cambria"/>
                <a:ea typeface="ＭＳ 明朝"/>
                <a:cs typeface="Times New Roman"/>
              </a:rPr>
              <a:t>And hallow the Holy One of Jacob,</a:t>
            </a:r>
          </a:p>
          <a:p>
            <a:pPr marL="342900" lvl="1" indent="0">
              <a:spcBef>
                <a:spcPts val="0"/>
              </a:spcBef>
              <a:buNone/>
            </a:pPr>
            <a:r>
              <a:rPr lang="en-US" sz="2800" dirty="0">
                <a:latin typeface="Cambria"/>
                <a:ea typeface="ＭＳ 明朝"/>
                <a:cs typeface="Times New Roman"/>
              </a:rPr>
              <a:t>And fear the God of Israel.</a:t>
            </a:r>
          </a:p>
          <a:p>
            <a:pPr marL="342900" lvl="1" indent="0">
              <a:spcBef>
                <a:spcPts val="0"/>
              </a:spcBef>
              <a:buNone/>
            </a:pPr>
            <a:r>
              <a:rPr lang="en-US" sz="2800" baseline="30000" dirty="0">
                <a:latin typeface="Cambria"/>
                <a:ea typeface="ＭＳ 明朝"/>
                <a:cs typeface="Times New Roman"/>
              </a:rPr>
              <a:t>24</a:t>
            </a:r>
            <a:r>
              <a:rPr lang="en-US" sz="2800" dirty="0">
                <a:latin typeface="Cambria"/>
                <a:ea typeface="ＭＳ 明朝"/>
                <a:cs typeface="Times New Roman"/>
              </a:rPr>
              <a:t> These also who erred in spirit will come to understanding,</a:t>
            </a:r>
          </a:p>
          <a:p>
            <a:pPr marL="342900" lvl="1" indent="0">
              <a:spcBef>
                <a:spcPts val="0"/>
              </a:spcBef>
              <a:buNone/>
            </a:pPr>
            <a:r>
              <a:rPr lang="en-US" sz="2800" dirty="0">
                <a:latin typeface="Cambria"/>
                <a:ea typeface="ＭＳ 明朝"/>
                <a:cs typeface="Times New Roman"/>
              </a:rPr>
              <a:t>And those who complained will learn doctrine.”</a:t>
            </a:r>
          </a:p>
        </p:txBody>
      </p:sp>
    </p:spTree>
    <p:extLst>
      <p:ext uri="{BB962C8B-B14F-4D97-AF65-F5344CB8AC3E}">
        <p14:creationId xmlns:p14="http://schemas.microsoft.com/office/powerpoint/2010/main" val="1923557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1" y="143301"/>
            <a:ext cx="8488907" cy="982639"/>
          </a:xfrm>
        </p:spPr>
        <p:txBody>
          <a:bodyPr>
            <a:normAutofit/>
          </a:bodyPr>
          <a:lstStyle/>
          <a:p>
            <a:pPr marL="0" indent="0">
              <a:buNone/>
            </a:pPr>
            <a:r>
              <a:rPr lang="en-US" sz="3800" dirty="0">
                <a:solidFill>
                  <a:srgbClr val="B6E3BC"/>
                </a:solidFill>
                <a:latin typeface="Arial Unicode MS" panose="020B0604020202020204" pitchFamily="34" charset="-128"/>
                <a:ea typeface="Arial Unicode MS" panose="020B0604020202020204" pitchFamily="34" charset="-128"/>
                <a:cs typeface="Arial Unicode MS" panose="020B0604020202020204" pitchFamily="34" charset="-128"/>
              </a:rPr>
              <a:t>Godliness is a Learned Behavior</a:t>
            </a:r>
          </a:p>
        </p:txBody>
      </p:sp>
      <p:cxnSp>
        <p:nvCxnSpPr>
          <p:cNvPr id="4" name="Straight Connector 3">
            <a:extLst>
              <a:ext uri="{FF2B5EF4-FFF2-40B4-BE49-F238E27FC236}">
                <a16:creationId xmlns:a16="http://schemas.microsoft.com/office/drawing/2014/main" id="{FD7C731C-AA5E-634A-BCFC-3D9746C5FA5F}"/>
              </a:ext>
            </a:extLst>
          </p:cNvPr>
          <p:cNvCxnSpPr>
            <a:cxnSpLocks/>
          </p:cNvCxnSpPr>
          <p:nvPr/>
        </p:nvCxnSpPr>
        <p:spPr>
          <a:xfrm>
            <a:off x="431041" y="732809"/>
            <a:ext cx="7011159" cy="0"/>
          </a:xfrm>
          <a:prstGeom prst="line">
            <a:avLst/>
          </a:prstGeom>
          <a:ln>
            <a:solidFill>
              <a:srgbClr val="B6E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020D10-2C10-A242-ABCD-481AA0349FAA}"/>
              </a:ext>
            </a:extLst>
          </p:cNvPr>
          <p:cNvSpPr txBox="1"/>
          <p:nvPr/>
        </p:nvSpPr>
        <p:spPr>
          <a:xfrm>
            <a:off x="354842" y="1125940"/>
            <a:ext cx="8488907" cy="5465929"/>
          </a:xfrm>
          <a:prstGeom prst="rect">
            <a:avLst/>
          </a:prstGeom>
          <a:noFill/>
        </p:spPr>
        <p:txBody>
          <a:bodyPr wrap="square" rtlCol="0">
            <a:normAutofit/>
          </a:bodyPr>
          <a:lstStyle/>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Acts 2:42</a:t>
            </a:r>
          </a:p>
          <a:p>
            <a:pPr marL="342900" lvl="1" indent="0">
              <a:spcBef>
                <a:spcPts val="0"/>
              </a:spcBef>
              <a:buNone/>
            </a:pPr>
            <a:r>
              <a:rPr lang="en-US" sz="2800" dirty="0">
                <a:latin typeface="Cambria"/>
                <a:ea typeface="ＭＳ 明朝"/>
                <a:cs typeface="Times New Roman"/>
              </a:rPr>
              <a:t>And they continued steadfastly in the apostles’ doctrine and fellowship, in the breaking of bread, and in prayers.</a:t>
            </a:r>
          </a:p>
          <a:p>
            <a:pPr marL="342900" lvl="1" indent="0">
              <a:spcBef>
                <a:spcPts val="0"/>
              </a:spcBef>
              <a:buNone/>
            </a:pPr>
            <a:endParaRPr lang="en-US" sz="2800" dirty="0">
              <a:latin typeface="Cambria"/>
              <a:ea typeface="ＭＳ 明朝"/>
              <a:cs typeface="Times New Roman"/>
            </a:endParaRPr>
          </a:p>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2 Tim. 2:2</a:t>
            </a:r>
          </a:p>
          <a:p>
            <a:pPr marL="342900" lvl="1" indent="0">
              <a:spcBef>
                <a:spcPts val="0"/>
              </a:spcBef>
              <a:buNone/>
            </a:pPr>
            <a:r>
              <a:rPr lang="en-US" sz="2800" dirty="0">
                <a:latin typeface="Cambria"/>
                <a:ea typeface="ＭＳ 明朝"/>
                <a:cs typeface="Times New Roman"/>
              </a:rPr>
              <a:t>And the things that you have heard from me among many witnesses, commit these to faithful men who will be able to teach others also.</a:t>
            </a:r>
            <a:endParaRPr lang="en-US" dirty="0"/>
          </a:p>
        </p:txBody>
      </p:sp>
    </p:spTree>
    <p:extLst>
      <p:ext uri="{BB962C8B-B14F-4D97-AF65-F5344CB8AC3E}">
        <p14:creationId xmlns:p14="http://schemas.microsoft.com/office/powerpoint/2010/main" val="293160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blinds(horizontal)">
                                      <p:cBhvr>
                                        <p:cTn id="7" dur="500"/>
                                        <p:tgtEl>
                                          <p:spTgt spid="8">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charRg st="137" end="270"/>
                                            </p:txEl>
                                          </p:spTgt>
                                        </p:tgtEl>
                                        <p:attrNameLst>
                                          <p:attrName>style.visibility</p:attrName>
                                        </p:attrNameLst>
                                      </p:cBhvr>
                                      <p:to>
                                        <p:strVal val="visible"/>
                                      </p:to>
                                    </p:set>
                                    <p:animEffect transition="in" filter="blinds(horizontal)">
                                      <p:cBhvr>
                                        <p:cTn id="10" dur="500"/>
                                        <p:tgtEl>
                                          <p:spTgt spid="8">
                                            <p:txEl>
                                              <p:charRg st="137" end="27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1" y="143301"/>
            <a:ext cx="8488907" cy="982639"/>
          </a:xfrm>
        </p:spPr>
        <p:txBody>
          <a:bodyPr>
            <a:normAutofit/>
          </a:bodyPr>
          <a:lstStyle/>
          <a:p>
            <a:pPr marL="0" indent="0">
              <a:buNone/>
            </a:pPr>
            <a:r>
              <a:rPr lang="en-US" sz="3800" dirty="0">
                <a:solidFill>
                  <a:srgbClr val="B6E3BC"/>
                </a:solidFill>
                <a:latin typeface="Arial Unicode MS" panose="020B0604020202020204" pitchFamily="34" charset="-128"/>
                <a:ea typeface="Arial Unicode MS" panose="020B0604020202020204" pitchFamily="34" charset="-128"/>
                <a:cs typeface="Arial Unicode MS" panose="020B0604020202020204" pitchFamily="34" charset="-128"/>
              </a:rPr>
              <a:t>Godliness is a Learned Behavior</a:t>
            </a:r>
          </a:p>
        </p:txBody>
      </p:sp>
      <p:cxnSp>
        <p:nvCxnSpPr>
          <p:cNvPr id="4" name="Straight Connector 3">
            <a:extLst>
              <a:ext uri="{FF2B5EF4-FFF2-40B4-BE49-F238E27FC236}">
                <a16:creationId xmlns:a16="http://schemas.microsoft.com/office/drawing/2014/main" id="{FD7C731C-AA5E-634A-BCFC-3D9746C5FA5F}"/>
              </a:ext>
            </a:extLst>
          </p:cNvPr>
          <p:cNvCxnSpPr>
            <a:cxnSpLocks/>
          </p:cNvCxnSpPr>
          <p:nvPr/>
        </p:nvCxnSpPr>
        <p:spPr>
          <a:xfrm>
            <a:off x="431041" y="732809"/>
            <a:ext cx="7011159" cy="0"/>
          </a:xfrm>
          <a:prstGeom prst="line">
            <a:avLst/>
          </a:prstGeom>
          <a:ln>
            <a:solidFill>
              <a:srgbClr val="B6E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020D10-2C10-A242-ABCD-481AA0349FAA}"/>
              </a:ext>
            </a:extLst>
          </p:cNvPr>
          <p:cNvSpPr txBox="1"/>
          <p:nvPr/>
        </p:nvSpPr>
        <p:spPr>
          <a:xfrm>
            <a:off x="354842" y="1125940"/>
            <a:ext cx="8488907" cy="5465929"/>
          </a:xfrm>
          <a:prstGeom prst="rect">
            <a:avLst/>
          </a:prstGeom>
          <a:noFill/>
        </p:spPr>
        <p:txBody>
          <a:bodyPr wrap="square" rtlCol="0">
            <a:normAutofit lnSpcReduction="10000"/>
          </a:bodyPr>
          <a:lstStyle/>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Titus 3:14</a:t>
            </a:r>
          </a:p>
          <a:p>
            <a:pPr marL="342900" lvl="1" indent="0">
              <a:spcBef>
                <a:spcPts val="0"/>
              </a:spcBef>
              <a:buNone/>
            </a:pPr>
            <a:r>
              <a:rPr lang="en-US" sz="2800" dirty="0">
                <a:latin typeface="Cambria"/>
                <a:ea typeface="ＭＳ 明朝"/>
                <a:cs typeface="Times New Roman"/>
              </a:rPr>
              <a:t>But if any widow has children or grandchildren, let them first learn to show piety at home and to repay their parents; for this is good and acceptable before God.</a:t>
            </a:r>
          </a:p>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Hebrews 13:20-21</a:t>
            </a:r>
          </a:p>
          <a:p>
            <a:pPr marL="342900" lvl="1" indent="0">
              <a:spcBef>
                <a:spcPts val="0"/>
              </a:spcBef>
              <a:buNone/>
            </a:pPr>
            <a:r>
              <a:rPr lang="en-US" sz="2800" baseline="30000" dirty="0">
                <a:latin typeface="Cambria"/>
                <a:ea typeface="ＭＳ 明朝"/>
                <a:cs typeface="Times New Roman"/>
              </a:rPr>
              <a:t>20</a:t>
            </a:r>
            <a:r>
              <a:rPr lang="en-US" sz="2800" dirty="0">
                <a:latin typeface="Cambria"/>
                <a:ea typeface="ＭＳ 明朝"/>
                <a:cs typeface="Times New Roman"/>
              </a:rPr>
              <a:t> Now may the God of peace who brought up our Lord Jesus from the dead, that great Shepherd of the sheep, through the blood of the everlasting covenant, </a:t>
            </a:r>
            <a:r>
              <a:rPr lang="en-US" sz="2800" baseline="30000" dirty="0">
                <a:latin typeface="Cambria"/>
                <a:ea typeface="ＭＳ 明朝"/>
                <a:cs typeface="Times New Roman"/>
              </a:rPr>
              <a:t>21</a:t>
            </a:r>
            <a:r>
              <a:rPr lang="en-US" sz="2800" dirty="0">
                <a:latin typeface="Cambria"/>
                <a:ea typeface="ＭＳ 明朝"/>
                <a:cs typeface="Times New Roman"/>
              </a:rPr>
              <a:t> make you complete in every good work to do His will, working in you what is well pleasing in His sight, through Jesus Christ, to whom be glory forever and ever. Amen.</a:t>
            </a:r>
            <a:endParaRPr lang="en-US" dirty="0"/>
          </a:p>
        </p:txBody>
      </p:sp>
    </p:spTree>
    <p:extLst>
      <p:ext uri="{BB962C8B-B14F-4D97-AF65-F5344CB8AC3E}">
        <p14:creationId xmlns:p14="http://schemas.microsoft.com/office/powerpoint/2010/main" val="160984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charRg st="191" end="515"/>
                                            </p:txEl>
                                          </p:spTgt>
                                        </p:tgtEl>
                                        <p:attrNameLst>
                                          <p:attrName>style.visibility</p:attrName>
                                        </p:attrNameLst>
                                      </p:cBhvr>
                                      <p:to>
                                        <p:strVal val="visible"/>
                                      </p:to>
                                    </p:set>
                                    <p:animEffect transition="in" filter="blinds(horizontal)">
                                      <p:cBhvr>
                                        <p:cTn id="10" dur="500"/>
                                        <p:tgtEl>
                                          <p:spTgt spid="8">
                                            <p:txEl>
                                              <p:charRg st="191" end="5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nchor="ctr">
            <a:normAutofit/>
          </a:bodyPr>
          <a:lstStyle/>
          <a:p>
            <a:pPr algn="ctr"/>
            <a:r>
              <a:rPr lang="en-US" dirty="0">
                <a:solidFill>
                  <a:srgbClr val="EEECE1"/>
                </a:solidFill>
              </a:rPr>
              <a:t>Learned Behavior</a:t>
            </a:r>
            <a:endParaRPr lang="en-US" dirty="0"/>
          </a:p>
        </p:txBody>
      </p:sp>
    </p:spTree>
    <p:extLst>
      <p:ext uri="{BB962C8B-B14F-4D97-AF65-F5344CB8AC3E}">
        <p14:creationId xmlns:p14="http://schemas.microsoft.com/office/powerpoint/2010/main" val="3447081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1" y="143301"/>
            <a:ext cx="8488907" cy="982639"/>
          </a:xfrm>
        </p:spPr>
        <p:txBody>
          <a:bodyPr>
            <a:normAutofit/>
          </a:bodyPr>
          <a:lstStyle/>
          <a:p>
            <a:pPr marL="0" indent="0">
              <a:buNone/>
            </a:pPr>
            <a:r>
              <a:rPr lang="en-US" sz="3800" dirty="0">
                <a:solidFill>
                  <a:srgbClr val="B6E3BC"/>
                </a:solidFill>
                <a:latin typeface="Arial Unicode MS" panose="020B0604020202020204" pitchFamily="34" charset="-128"/>
                <a:ea typeface="Arial Unicode MS" panose="020B0604020202020204" pitchFamily="34" charset="-128"/>
                <a:cs typeface="Arial Unicode MS" panose="020B0604020202020204" pitchFamily="34" charset="-128"/>
              </a:rPr>
              <a:t>Godliness is a Learned Behavior</a:t>
            </a:r>
          </a:p>
        </p:txBody>
      </p:sp>
      <p:cxnSp>
        <p:nvCxnSpPr>
          <p:cNvPr id="4" name="Straight Connector 3">
            <a:extLst>
              <a:ext uri="{FF2B5EF4-FFF2-40B4-BE49-F238E27FC236}">
                <a16:creationId xmlns:a16="http://schemas.microsoft.com/office/drawing/2014/main" id="{FD7C731C-AA5E-634A-BCFC-3D9746C5FA5F}"/>
              </a:ext>
            </a:extLst>
          </p:cNvPr>
          <p:cNvCxnSpPr>
            <a:cxnSpLocks/>
          </p:cNvCxnSpPr>
          <p:nvPr/>
        </p:nvCxnSpPr>
        <p:spPr>
          <a:xfrm>
            <a:off x="431041" y="732809"/>
            <a:ext cx="7011159" cy="0"/>
          </a:xfrm>
          <a:prstGeom prst="line">
            <a:avLst/>
          </a:prstGeom>
          <a:ln>
            <a:solidFill>
              <a:srgbClr val="B6E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020D10-2C10-A242-ABCD-481AA0349FAA}"/>
              </a:ext>
            </a:extLst>
          </p:cNvPr>
          <p:cNvSpPr txBox="1"/>
          <p:nvPr/>
        </p:nvSpPr>
        <p:spPr>
          <a:xfrm>
            <a:off x="354842" y="1125940"/>
            <a:ext cx="8488907" cy="5465929"/>
          </a:xfrm>
          <a:prstGeom prst="rect">
            <a:avLst/>
          </a:prstGeom>
          <a:noFill/>
        </p:spPr>
        <p:txBody>
          <a:bodyPr wrap="square" rtlCol="0">
            <a:normAutofit/>
          </a:bodyPr>
          <a:lstStyle/>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Phil. 4:11-13</a:t>
            </a:r>
          </a:p>
          <a:p>
            <a:pPr marL="342900" lvl="1" indent="0">
              <a:spcBef>
                <a:spcPts val="0"/>
              </a:spcBef>
              <a:buNone/>
            </a:pPr>
            <a:r>
              <a:rPr lang="en-US" sz="2800" baseline="30000" dirty="0">
                <a:latin typeface="Cambria"/>
                <a:ea typeface="ＭＳ 明朝"/>
                <a:cs typeface="Times New Roman"/>
              </a:rPr>
              <a:t>11</a:t>
            </a:r>
            <a:r>
              <a:rPr lang="en-US" sz="2800" dirty="0">
                <a:latin typeface="Cambria"/>
                <a:ea typeface="ＭＳ 明朝"/>
                <a:cs typeface="Times New Roman"/>
              </a:rPr>
              <a:t> Not that I speak in regard to need, for I have learned in whatever state I am, to be content: </a:t>
            </a:r>
            <a:r>
              <a:rPr lang="en-US" sz="2800" baseline="30000" dirty="0">
                <a:latin typeface="Cambria"/>
                <a:ea typeface="ＭＳ 明朝"/>
                <a:cs typeface="Times New Roman"/>
              </a:rPr>
              <a:t>12</a:t>
            </a:r>
            <a:r>
              <a:rPr lang="en-US" sz="2800" dirty="0">
                <a:latin typeface="Cambria"/>
                <a:ea typeface="ＭＳ 明朝"/>
                <a:cs typeface="Times New Roman"/>
              </a:rPr>
              <a:t> I know how to be abased, and I know how to abound. Everywhere and in all things I have learned both to be full and to be hungry, both to abound and to suffer need. </a:t>
            </a:r>
            <a:r>
              <a:rPr lang="en-US" sz="2800" baseline="30000" dirty="0">
                <a:latin typeface="Cambria"/>
                <a:ea typeface="ＭＳ 明朝"/>
                <a:cs typeface="Times New Roman"/>
              </a:rPr>
              <a:t>13</a:t>
            </a:r>
            <a:r>
              <a:rPr lang="en-US" sz="2800" dirty="0">
                <a:latin typeface="Cambria"/>
                <a:ea typeface="ＭＳ 明朝"/>
                <a:cs typeface="Times New Roman"/>
              </a:rPr>
              <a:t> I can do all things through Christ who strengthens me.</a:t>
            </a:r>
          </a:p>
        </p:txBody>
      </p:sp>
    </p:spTree>
    <p:extLst>
      <p:ext uri="{BB962C8B-B14F-4D97-AF65-F5344CB8AC3E}">
        <p14:creationId xmlns:p14="http://schemas.microsoft.com/office/powerpoint/2010/main" val="1840793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1" y="143301"/>
            <a:ext cx="8488907" cy="982639"/>
          </a:xfrm>
        </p:spPr>
        <p:txBody>
          <a:bodyPr>
            <a:normAutofit/>
          </a:bodyPr>
          <a:lstStyle/>
          <a:p>
            <a:pPr marL="0" indent="0">
              <a:buNone/>
            </a:pPr>
            <a:r>
              <a:rPr lang="en-US" sz="3800" dirty="0">
                <a:solidFill>
                  <a:srgbClr val="B6E3BC"/>
                </a:solidFill>
                <a:latin typeface="Arial Unicode MS" panose="020B0604020202020204" pitchFamily="34" charset="-128"/>
                <a:ea typeface="Arial Unicode MS" panose="020B0604020202020204" pitchFamily="34" charset="-128"/>
                <a:cs typeface="Arial Unicode MS" panose="020B0604020202020204" pitchFamily="34" charset="-128"/>
              </a:rPr>
              <a:t>Godliness is a Learned Behavior</a:t>
            </a:r>
          </a:p>
        </p:txBody>
      </p:sp>
      <p:cxnSp>
        <p:nvCxnSpPr>
          <p:cNvPr id="4" name="Straight Connector 3">
            <a:extLst>
              <a:ext uri="{FF2B5EF4-FFF2-40B4-BE49-F238E27FC236}">
                <a16:creationId xmlns:a16="http://schemas.microsoft.com/office/drawing/2014/main" id="{FD7C731C-AA5E-634A-BCFC-3D9746C5FA5F}"/>
              </a:ext>
            </a:extLst>
          </p:cNvPr>
          <p:cNvCxnSpPr>
            <a:cxnSpLocks/>
          </p:cNvCxnSpPr>
          <p:nvPr/>
        </p:nvCxnSpPr>
        <p:spPr>
          <a:xfrm>
            <a:off x="431041" y="732809"/>
            <a:ext cx="7011159" cy="0"/>
          </a:xfrm>
          <a:prstGeom prst="line">
            <a:avLst/>
          </a:prstGeom>
          <a:ln>
            <a:solidFill>
              <a:srgbClr val="B6E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020D10-2C10-A242-ABCD-481AA0349FAA}"/>
              </a:ext>
            </a:extLst>
          </p:cNvPr>
          <p:cNvSpPr txBox="1"/>
          <p:nvPr/>
        </p:nvSpPr>
        <p:spPr>
          <a:xfrm>
            <a:off x="354842" y="1125940"/>
            <a:ext cx="8488907" cy="5465929"/>
          </a:xfrm>
          <a:prstGeom prst="rect">
            <a:avLst/>
          </a:prstGeom>
          <a:noFill/>
        </p:spPr>
        <p:txBody>
          <a:bodyPr wrap="square" rtlCol="0">
            <a:normAutofit/>
          </a:bodyPr>
          <a:lstStyle/>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Heb. 5:8-9</a:t>
            </a:r>
          </a:p>
          <a:p>
            <a:pPr marL="342900" lvl="1" indent="0">
              <a:spcBef>
                <a:spcPts val="0"/>
              </a:spcBef>
              <a:buNone/>
            </a:pPr>
            <a:r>
              <a:rPr lang="en-US" sz="2800" dirty="0">
                <a:latin typeface="Cambria"/>
                <a:ea typeface="ＭＳ 明朝"/>
                <a:cs typeface="Times New Roman"/>
              </a:rPr>
              <a:t>though He was a Son, yet He learned obedience by the things which He suffered. </a:t>
            </a:r>
            <a:r>
              <a:rPr lang="en-US" sz="2800" baseline="30000" dirty="0">
                <a:latin typeface="Cambria"/>
                <a:ea typeface="ＭＳ 明朝"/>
                <a:cs typeface="Times New Roman"/>
              </a:rPr>
              <a:t>9</a:t>
            </a:r>
            <a:r>
              <a:rPr lang="en-US" sz="2800" dirty="0">
                <a:latin typeface="Cambria"/>
                <a:ea typeface="ＭＳ 明朝"/>
                <a:cs typeface="Times New Roman"/>
              </a:rPr>
              <a:t> And having been perfected, He became the author of eternal salvation to all who obey Him,</a:t>
            </a:r>
          </a:p>
        </p:txBody>
      </p:sp>
    </p:spTree>
    <p:extLst>
      <p:ext uri="{BB962C8B-B14F-4D97-AF65-F5344CB8AC3E}">
        <p14:creationId xmlns:p14="http://schemas.microsoft.com/office/powerpoint/2010/main" val="2877766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1" y="143301"/>
            <a:ext cx="8488907" cy="982639"/>
          </a:xfrm>
        </p:spPr>
        <p:txBody>
          <a:bodyPr>
            <a:normAutofit/>
          </a:bodyPr>
          <a:lstStyle/>
          <a:p>
            <a:pPr marL="0" indent="0">
              <a:buNone/>
            </a:pPr>
            <a:r>
              <a:rPr lang="en-US" sz="3800" dirty="0">
                <a:solidFill>
                  <a:srgbClr val="B6E3BC"/>
                </a:solidFill>
                <a:latin typeface="Arial Unicode MS" panose="020B0604020202020204" pitchFamily="34" charset="-128"/>
                <a:ea typeface="Arial Unicode MS" panose="020B0604020202020204" pitchFamily="34" charset="-128"/>
                <a:cs typeface="Arial Unicode MS" panose="020B0604020202020204" pitchFamily="34" charset="-128"/>
              </a:rPr>
              <a:t>Godliness is a Learned Behavior</a:t>
            </a:r>
          </a:p>
        </p:txBody>
      </p:sp>
      <p:cxnSp>
        <p:nvCxnSpPr>
          <p:cNvPr id="4" name="Straight Connector 3">
            <a:extLst>
              <a:ext uri="{FF2B5EF4-FFF2-40B4-BE49-F238E27FC236}">
                <a16:creationId xmlns:a16="http://schemas.microsoft.com/office/drawing/2014/main" id="{FD7C731C-AA5E-634A-BCFC-3D9746C5FA5F}"/>
              </a:ext>
            </a:extLst>
          </p:cNvPr>
          <p:cNvCxnSpPr>
            <a:cxnSpLocks/>
          </p:cNvCxnSpPr>
          <p:nvPr/>
        </p:nvCxnSpPr>
        <p:spPr>
          <a:xfrm>
            <a:off x="431041" y="732809"/>
            <a:ext cx="7011159" cy="0"/>
          </a:xfrm>
          <a:prstGeom prst="line">
            <a:avLst/>
          </a:prstGeom>
          <a:ln>
            <a:solidFill>
              <a:srgbClr val="B6E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020D10-2C10-A242-ABCD-481AA0349FAA}"/>
              </a:ext>
            </a:extLst>
          </p:cNvPr>
          <p:cNvSpPr txBox="1"/>
          <p:nvPr/>
        </p:nvSpPr>
        <p:spPr>
          <a:xfrm>
            <a:off x="354842" y="1125940"/>
            <a:ext cx="8488907" cy="5465929"/>
          </a:xfrm>
          <a:prstGeom prst="rect">
            <a:avLst/>
          </a:prstGeom>
          <a:noFill/>
        </p:spPr>
        <p:txBody>
          <a:bodyPr wrap="square" rtlCol="0">
            <a:normAutofit/>
          </a:bodyPr>
          <a:lstStyle/>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Eph. 4:20-24</a:t>
            </a:r>
          </a:p>
          <a:p>
            <a:pPr marL="342900" lvl="1" indent="0">
              <a:spcBef>
                <a:spcPts val="0"/>
              </a:spcBef>
              <a:buNone/>
            </a:pPr>
            <a:r>
              <a:rPr lang="en-US" sz="2800" dirty="0">
                <a:latin typeface="Cambria"/>
                <a:ea typeface="ＭＳ 明朝"/>
                <a:cs typeface="Times New Roman"/>
              </a:rPr>
              <a:t>But you have not so learned Christ, </a:t>
            </a:r>
            <a:r>
              <a:rPr lang="en-US" sz="2800" baseline="30000" dirty="0">
                <a:latin typeface="Cambria"/>
                <a:ea typeface="ＭＳ 明朝"/>
                <a:cs typeface="Times New Roman"/>
              </a:rPr>
              <a:t>21</a:t>
            </a:r>
            <a:r>
              <a:rPr lang="en-US" sz="2800" dirty="0">
                <a:latin typeface="Cambria"/>
                <a:ea typeface="ＭＳ 明朝"/>
                <a:cs typeface="Times New Roman"/>
              </a:rPr>
              <a:t> if indeed you have heard Him and have been taught by Him, as the truth is in Jesus: </a:t>
            </a:r>
            <a:r>
              <a:rPr lang="en-US" sz="2800" baseline="30000" dirty="0">
                <a:latin typeface="Cambria"/>
                <a:ea typeface="ＭＳ 明朝"/>
                <a:cs typeface="Times New Roman"/>
              </a:rPr>
              <a:t>22</a:t>
            </a:r>
            <a:r>
              <a:rPr lang="en-US" sz="2800" dirty="0">
                <a:latin typeface="Cambria"/>
                <a:ea typeface="ＭＳ 明朝"/>
                <a:cs typeface="Times New Roman"/>
              </a:rPr>
              <a:t> that you put off, concerning your former conduct, the old man which grows corrupt according to the deceitful lusts, </a:t>
            </a:r>
            <a:r>
              <a:rPr lang="en-US" sz="2800" baseline="30000" dirty="0">
                <a:latin typeface="Cambria"/>
                <a:ea typeface="ＭＳ 明朝"/>
                <a:cs typeface="Times New Roman"/>
              </a:rPr>
              <a:t>23</a:t>
            </a:r>
            <a:r>
              <a:rPr lang="en-US" sz="2800" dirty="0">
                <a:latin typeface="Cambria"/>
                <a:ea typeface="ＭＳ 明朝"/>
                <a:cs typeface="Times New Roman"/>
              </a:rPr>
              <a:t> and be renewed in the spirit of your mind, </a:t>
            </a:r>
            <a:r>
              <a:rPr lang="en-US" sz="2800" baseline="30000" dirty="0">
                <a:latin typeface="Cambria"/>
                <a:ea typeface="ＭＳ 明朝"/>
                <a:cs typeface="Times New Roman"/>
              </a:rPr>
              <a:t>24</a:t>
            </a:r>
            <a:r>
              <a:rPr lang="en-US" sz="2800" dirty="0">
                <a:latin typeface="Cambria"/>
                <a:ea typeface="ＭＳ 明朝"/>
                <a:cs typeface="Times New Roman"/>
              </a:rPr>
              <a:t> and that you put on the new man which was created according to God, in true righteousness and holiness.</a:t>
            </a:r>
            <a:endParaRPr lang="en-US" dirty="0"/>
          </a:p>
        </p:txBody>
      </p:sp>
    </p:spTree>
    <p:extLst>
      <p:ext uri="{BB962C8B-B14F-4D97-AF65-F5344CB8AC3E}">
        <p14:creationId xmlns:p14="http://schemas.microsoft.com/office/powerpoint/2010/main" val="689275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1" y="143301"/>
            <a:ext cx="8488907" cy="982639"/>
          </a:xfrm>
        </p:spPr>
        <p:txBody>
          <a:bodyPr>
            <a:normAutofit/>
          </a:bodyPr>
          <a:lstStyle/>
          <a:p>
            <a:pPr marL="0" indent="0">
              <a:buNone/>
            </a:pPr>
            <a:r>
              <a:rPr lang="en-US" sz="3800" dirty="0">
                <a:solidFill>
                  <a:srgbClr val="B6E3BC"/>
                </a:solidFill>
                <a:latin typeface="Arial Unicode MS" panose="020B0604020202020204" pitchFamily="34" charset="-128"/>
                <a:ea typeface="Arial Unicode MS" panose="020B0604020202020204" pitchFamily="34" charset="-128"/>
                <a:cs typeface="Arial Unicode MS" panose="020B0604020202020204" pitchFamily="34" charset="-128"/>
              </a:rPr>
              <a:t>Godliness is a Learned Behavior</a:t>
            </a:r>
          </a:p>
        </p:txBody>
      </p:sp>
      <p:cxnSp>
        <p:nvCxnSpPr>
          <p:cNvPr id="4" name="Straight Connector 3">
            <a:extLst>
              <a:ext uri="{FF2B5EF4-FFF2-40B4-BE49-F238E27FC236}">
                <a16:creationId xmlns:a16="http://schemas.microsoft.com/office/drawing/2014/main" id="{FD7C731C-AA5E-634A-BCFC-3D9746C5FA5F}"/>
              </a:ext>
            </a:extLst>
          </p:cNvPr>
          <p:cNvCxnSpPr>
            <a:cxnSpLocks/>
          </p:cNvCxnSpPr>
          <p:nvPr/>
        </p:nvCxnSpPr>
        <p:spPr>
          <a:xfrm>
            <a:off x="431041" y="732809"/>
            <a:ext cx="7011159" cy="0"/>
          </a:xfrm>
          <a:prstGeom prst="line">
            <a:avLst/>
          </a:prstGeom>
          <a:ln>
            <a:solidFill>
              <a:srgbClr val="B6E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020D10-2C10-A242-ABCD-481AA0349FAA}"/>
              </a:ext>
            </a:extLst>
          </p:cNvPr>
          <p:cNvSpPr txBox="1"/>
          <p:nvPr/>
        </p:nvSpPr>
        <p:spPr>
          <a:xfrm>
            <a:off x="354842" y="1125940"/>
            <a:ext cx="8488907" cy="5465929"/>
          </a:xfrm>
          <a:prstGeom prst="rect">
            <a:avLst/>
          </a:prstGeom>
          <a:noFill/>
        </p:spPr>
        <p:txBody>
          <a:bodyPr wrap="square" rtlCol="0">
            <a:normAutofit/>
          </a:bodyPr>
          <a:lstStyle/>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Hebrews 5:12-14</a:t>
            </a:r>
          </a:p>
          <a:p>
            <a:pPr marL="342900" lvl="1" indent="0">
              <a:spcBef>
                <a:spcPts val="0"/>
              </a:spcBef>
              <a:buNone/>
            </a:pPr>
            <a:r>
              <a:rPr lang="en-US" sz="2800" baseline="30000" dirty="0">
                <a:latin typeface="Cambria"/>
                <a:ea typeface="ＭＳ 明朝"/>
                <a:cs typeface="Times New Roman"/>
              </a:rPr>
              <a:t>12</a:t>
            </a:r>
            <a:r>
              <a:rPr lang="en-US" sz="2800" dirty="0">
                <a:latin typeface="Cambria"/>
                <a:ea typeface="ＭＳ 明朝"/>
                <a:cs typeface="Times New Roman"/>
              </a:rPr>
              <a:t> For though by this time you ought to be teachers, you need someone to teach you again the first principles of the oracles of God; and you have come to need milk and not solid food. </a:t>
            </a:r>
            <a:r>
              <a:rPr lang="en-US" sz="2800" baseline="30000" dirty="0">
                <a:latin typeface="Cambria"/>
                <a:ea typeface="ＭＳ 明朝"/>
                <a:cs typeface="Times New Roman"/>
              </a:rPr>
              <a:t>13</a:t>
            </a:r>
            <a:r>
              <a:rPr lang="en-US" sz="2800" dirty="0">
                <a:latin typeface="Cambria"/>
                <a:ea typeface="ＭＳ 明朝"/>
                <a:cs typeface="Times New Roman"/>
              </a:rPr>
              <a:t> For everyone who partakes only of milk is unskilled in the word of righteousness, for he is a babe. </a:t>
            </a:r>
            <a:r>
              <a:rPr lang="en-US" sz="2800" baseline="30000" dirty="0">
                <a:latin typeface="Cambria"/>
                <a:ea typeface="ＭＳ 明朝"/>
                <a:cs typeface="Times New Roman"/>
              </a:rPr>
              <a:t>14</a:t>
            </a:r>
            <a:r>
              <a:rPr lang="en-US" sz="2800" dirty="0">
                <a:latin typeface="Cambria"/>
                <a:ea typeface="ＭＳ 明朝"/>
                <a:cs typeface="Times New Roman"/>
              </a:rPr>
              <a:t> But solid food belongs to those who are of full age, that is, those who by reason of use have their senses exercised to discern both good and evil.</a:t>
            </a:r>
            <a:endParaRPr lang="en-US" dirty="0"/>
          </a:p>
        </p:txBody>
      </p:sp>
    </p:spTree>
    <p:extLst>
      <p:ext uri="{BB962C8B-B14F-4D97-AF65-F5344CB8AC3E}">
        <p14:creationId xmlns:p14="http://schemas.microsoft.com/office/powerpoint/2010/main" val="328788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1" y="143301"/>
            <a:ext cx="8488907" cy="982639"/>
          </a:xfrm>
        </p:spPr>
        <p:txBody>
          <a:bodyPr>
            <a:normAutofit/>
          </a:bodyPr>
          <a:lstStyle/>
          <a:p>
            <a:pPr marL="0" indent="0">
              <a:buNone/>
            </a:pPr>
            <a:r>
              <a:rPr lang="en-US" sz="3200" dirty="0">
                <a:solidFill>
                  <a:srgbClr val="B6E3BC"/>
                </a:solidFill>
                <a:latin typeface="Arial Unicode MS" panose="020B0604020202020204" pitchFamily="34" charset="-128"/>
                <a:ea typeface="Arial Unicode MS" panose="020B0604020202020204" pitchFamily="34" charset="-128"/>
                <a:cs typeface="Arial Unicode MS" panose="020B0604020202020204" pitchFamily="34" charset="-128"/>
              </a:rPr>
              <a:t>What To Do With What We Have Learned?</a:t>
            </a:r>
          </a:p>
        </p:txBody>
      </p:sp>
      <p:cxnSp>
        <p:nvCxnSpPr>
          <p:cNvPr id="4" name="Straight Connector 3">
            <a:extLst>
              <a:ext uri="{FF2B5EF4-FFF2-40B4-BE49-F238E27FC236}">
                <a16:creationId xmlns:a16="http://schemas.microsoft.com/office/drawing/2014/main" id="{FD7C731C-AA5E-634A-BCFC-3D9746C5FA5F}"/>
              </a:ext>
            </a:extLst>
          </p:cNvPr>
          <p:cNvCxnSpPr>
            <a:cxnSpLocks/>
          </p:cNvCxnSpPr>
          <p:nvPr/>
        </p:nvCxnSpPr>
        <p:spPr>
          <a:xfrm>
            <a:off x="431041" y="732809"/>
            <a:ext cx="7747759" cy="0"/>
          </a:xfrm>
          <a:prstGeom prst="line">
            <a:avLst/>
          </a:prstGeom>
          <a:ln>
            <a:solidFill>
              <a:srgbClr val="B6E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020D10-2C10-A242-ABCD-481AA0349FAA}"/>
              </a:ext>
            </a:extLst>
          </p:cNvPr>
          <p:cNvSpPr txBox="1"/>
          <p:nvPr/>
        </p:nvSpPr>
        <p:spPr>
          <a:xfrm>
            <a:off x="354842" y="1125940"/>
            <a:ext cx="8488907" cy="5465929"/>
          </a:xfrm>
          <a:prstGeom prst="rect">
            <a:avLst/>
          </a:prstGeom>
          <a:noFill/>
        </p:spPr>
        <p:txBody>
          <a:bodyPr wrap="square" rtlCol="0">
            <a:normAutofit fontScale="77500" lnSpcReduction="20000"/>
          </a:bodyPr>
          <a:lstStyle/>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Ezek. 18:26-32</a:t>
            </a:r>
          </a:p>
          <a:p>
            <a:pPr marL="342900" lvl="1" indent="0">
              <a:spcBef>
                <a:spcPts val="0"/>
              </a:spcBef>
              <a:buNone/>
            </a:pPr>
            <a:r>
              <a:rPr lang="en-US" sz="2800" baseline="30000" dirty="0">
                <a:latin typeface="Cambria"/>
                <a:ea typeface="ＭＳ 明朝"/>
                <a:cs typeface="Times New Roman"/>
              </a:rPr>
              <a:t>26</a:t>
            </a:r>
            <a:r>
              <a:rPr lang="en-US" sz="2800" dirty="0">
                <a:latin typeface="Cambria"/>
                <a:ea typeface="ＭＳ 明朝"/>
                <a:cs typeface="Times New Roman"/>
              </a:rPr>
              <a:t> When a righteous man turns away from his righteousness, commits iniquity, and dies in it, it is because of the iniquity which he has done that he dies. </a:t>
            </a:r>
            <a:r>
              <a:rPr lang="en-US" sz="2800" baseline="30000" dirty="0">
                <a:latin typeface="Cambria"/>
                <a:ea typeface="ＭＳ 明朝"/>
                <a:cs typeface="Times New Roman"/>
              </a:rPr>
              <a:t>27</a:t>
            </a:r>
            <a:r>
              <a:rPr lang="en-US" sz="2800" dirty="0">
                <a:latin typeface="Cambria"/>
                <a:ea typeface="ＭＳ 明朝"/>
                <a:cs typeface="Times New Roman"/>
              </a:rPr>
              <a:t> Again, when a wicked man turns away from the wickedness which he committed, and does what is lawful and right, he preserves himself alive. </a:t>
            </a:r>
            <a:r>
              <a:rPr lang="en-US" sz="2800" baseline="30000" dirty="0">
                <a:latin typeface="Cambria"/>
                <a:ea typeface="ＭＳ 明朝"/>
                <a:cs typeface="Times New Roman"/>
              </a:rPr>
              <a:t>28</a:t>
            </a:r>
            <a:r>
              <a:rPr lang="en-US" sz="2800" dirty="0">
                <a:latin typeface="Cambria"/>
                <a:ea typeface="ＭＳ 明朝"/>
                <a:cs typeface="Times New Roman"/>
              </a:rPr>
              <a:t> Because he considers and turns away from all the transgressions which he committed, he shall surely live; he shall not die. </a:t>
            </a:r>
            <a:r>
              <a:rPr lang="en-US" sz="2800" baseline="30000" dirty="0">
                <a:latin typeface="Cambria"/>
                <a:ea typeface="ＭＳ 明朝"/>
                <a:cs typeface="Times New Roman"/>
              </a:rPr>
              <a:t>29</a:t>
            </a:r>
            <a:r>
              <a:rPr lang="en-US" sz="2800" dirty="0">
                <a:latin typeface="Cambria"/>
                <a:ea typeface="ＭＳ 明朝"/>
                <a:cs typeface="Times New Roman"/>
              </a:rPr>
              <a:t> Yet the house of Israel says, ‘The way of the Lord is not fair.’ O house of Israel, is it not My ways which are fair, and your ways which are not fair?</a:t>
            </a:r>
          </a:p>
          <a:p>
            <a:pPr marL="342900" lvl="1" indent="0">
              <a:spcBef>
                <a:spcPts val="0"/>
              </a:spcBef>
              <a:buNone/>
            </a:pPr>
            <a:r>
              <a:rPr lang="en-US" sz="2800" baseline="30000" dirty="0">
                <a:latin typeface="Cambria"/>
                <a:ea typeface="ＭＳ 明朝"/>
                <a:cs typeface="Times New Roman"/>
              </a:rPr>
              <a:t>30</a:t>
            </a:r>
            <a:r>
              <a:rPr lang="en-US" sz="2800" dirty="0">
                <a:latin typeface="Cambria"/>
                <a:ea typeface="ＭＳ 明朝"/>
                <a:cs typeface="Times New Roman"/>
              </a:rPr>
              <a:t> “Therefore I will judge you, O house of Israel, every one according to his ways,” says the Lord God. “Repent, and turn from all your transgressions, so that iniquity will not be your ruin. </a:t>
            </a:r>
            <a:r>
              <a:rPr lang="en-US" sz="2800" baseline="30000" dirty="0">
                <a:latin typeface="Cambria"/>
                <a:ea typeface="ＭＳ 明朝"/>
                <a:cs typeface="Times New Roman"/>
              </a:rPr>
              <a:t>31</a:t>
            </a:r>
            <a:r>
              <a:rPr lang="en-US" sz="2800" dirty="0">
                <a:latin typeface="Cambria"/>
                <a:ea typeface="ＭＳ 明朝"/>
                <a:cs typeface="Times New Roman"/>
              </a:rPr>
              <a:t> Cast away from you all the transgressions which you have committed, and get yourselves a new heart and a new spirit. For why should you die, O house of Israel? </a:t>
            </a:r>
            <a:r>
              <a:rPr lang="en-US" sz="2800" baseline="30000" dirty="0">
                <a:latin typeface="Cambria"/>
                <a:ea typeface="ＭＳ 明朝"/>
                <a:cs typeface="Times New Roman"/>
              </a:rPr>
              <a:t>32</a:t>
            </a:r>
            <a:r>
              <a:rPr lang="en-US" sz="2800" dirty="0">
                <a:latin typeface="Cambria"/>
                <a:ea typeface="ＭＳ 明朝"/>
                <a:cs typeface="Times New Roman"/>
              </a:rPr>
              <a:t> For I have no pleasure in the death of one who dies,” says the Lord God. “Therefore turn and live!”</a:t>
            </a:r>
            <a:endParaRPr lang="en-US" dirty="0"/>
          </a:p>
        </p:txBody>
      </p:sp>
    </p:spTree>
    <p:extLst>
      <p:ext uri="{BB962C8B-B14F-4D97-AF65-F5344CB8AC3E}">
        <p14:creationId xmlns:p14="http://schemas.microsoft.com/office/powerpoint/2010/main" val="3725585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1" y="143301"/>
            <a:ext cx="8488907" cy="982639"/>
          </a:xfrm>
        </p:spPr>
        <p:txBody>
          <a:bodyPr>
            <a:normAutofit/>
          </a:bodyPr>
          <a:lstStyle/>
          <a:p>
            <a:pPr marL="0" indent="0">
              <a:buNone/>
            </a:pPr>
            <a:r>
              <a:rPr lang="en-US" sz="3200" dirty="0">
                <a:solidFill>
                  <a:srgbClr val="B6E3BC"/>
                </a:solidFill>
                <a:latin typeface="Arial Unicode MS" panose="020B0604020202020204" pitchFamily="34" charset="-128"/>
                <a:ea typeface="Arial Unicode MS" panose="020B0604020202020204" pitchFamily="34" charset="-128"/>
                <a:cs typeface="Arial Unicode MS" panose="020B0604020202020204" pitchFamily="34" charset="-128"/>
              </a:rPr>
              <a:t>What To Do With What We Have Learned?</a:t>
            </a:r>
          </a:p>
        </p:txBody>
      </p:sp>
      <p:cxnSp>
        <p:nvCxnSpPr>
          <p:cNvPr id="4" name="Straight Connector 3">
            <a:extLst>
              <a:ext uri="{FF2B5EF4-FFF2-40B4-BE49-F238E27FC236}">
                <a16:creationId xmlns:a16="http://schemas.microsoft.com/office/drawing/2014/main" id="{FD7C731C-AA5E-634A-BCFC-3D9746C5FA5F}"/>
              </a:ext>
            </a:extLst>
          </p:cNvPr>
          <p:cNvCxnSpPr>
            <a:cxnSpLocks/>
          </p:cNvCxnSpPr>
          <p:nvPr/>
        </p:nvCxnSpPr>
        <p:spPr>
          <a:xfrm>
            <a:off x="431041" y="732809"/>
            <a:ext cx="7722359" cy="0"/>
          </a:xfrm>
          <a:prstGeom prst="line">
            <a:avLst/>
          </a:prstGeom>
          <a:ln>
            <a:solidFill>
              <a:srgbClr val="B6E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020D10-2C10-A242-ABCD-481AA0349FAA}"/>
              </a:ext>
            </a:extLst>
          </p:cNvPr>
          <p:cNvSpPr txBox="1"/>
          <p:nvPr/>
        </p:nvSpPr>
        <p:spPr>
          <a:xfrm>
            <a:off x="354842" y="1125940"/>
            <a:ext cx="8488907" cy="5465929"/>
          </a:xfrm>
          <a:prstGeom prst="rect">
            <a:avLst/>
          </a:prstGeom>
          <a:noFill/>
        </p:spPr>
        <p:txBody>
          <a:bodyPr wrap="square" rtlCol="0">
            <a:normAutofit/>
          </a:bodyPr>
          <a:lstStyle/>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Romans 6:17-18</a:t>
            </a:r>
          </a:p>
          <a:p>
            <a:pPr marL="342900" lvl="1" indent="0">
              <a:spcBef>
                <a:spcPts val="0"/>
              </a:spcBef>
              <a:buNone/>
            </a:pPr>
            <a:r>
              <a:rPr lang="en-US" sz="2800" baseline="30000" dirty="0">
                <a:latin typeface="Cambria"/>
                <a:ea typeface="ＭＳ 明朝"/>
                <a:cs typeface="Times New Roman"/>
              </a:rPr>
              <a:t>17</a:t>
            </a:r>
            <a:r>
              <a:rPr lang="en-US" sz="2800" dirty="0">
                <a:latin typeface="Cambria"/>
                <a:ea typeface="ＭＳ 明朝"/>
                <a:cs typeface="Times New Roman"/>
              </a:rPr>
              <a:t> But God be thanked that though you were slaves of sin, yet you obeyed from the heart that form of doctrine to which you were delivered. </a:t>
            </a:r>
            <a:r>
              <a:rPr lang="en-US" sz="2800" baseline="30000" dirty="0">
                <a:latin typeface="Cambria"/>
                <a:ea typeface="ＭＳ 明朝"/>
                <a:cs typeface="Times New Roman"/>
              </a:rPr>
              <a:t>18</a:t>
            </a:r>
            <a:r>
              <a:rPr lang="en-US" sz="2800" dirty="0">
                <a:latin typeface="Cambria"/>
                <a:ea typeface="ＭＳ 明朝"/>
                <a:cs typeface="Times New Roman"/>
              </a:rPr>
              <a:t> And having been set free from sin, you became slaves of righteousness.</a:t>
            </a:r>
          </a:p>
          <a:p>
            <a:pPr marL="342900" lvl="1" indent="0">
              <a:spcBef>
                <a:spcPts val="0"/>
              </a:spcBef>
              <a:buNone/>
            </a:pPr>
            <a:endParaRPr lang="en-US" sz="1200" dirty="0">
              <a:latin typeface="Cambria"/>
              <a:ea typeface="ＭＳ 明朝"/>
              <a:cs typeface="Times New Roman"/>
            </a:endParaRPr>
          </a:p>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2 Tim 3:14</a:t>
            </a:r>
          </a:p>
          <a:p>
            <a:pPr marL="342900" lvl="1" indent="0">
              <a:spcBef>
                <a:spcPts val="0"/>
              </a:spcBef>
              <a:buNone/>
            </a:pPr>
            <a:r>
              <a:rPr lang="en-US" sz="2800" dirty="0">
                <a:latin typeface="Cambria"/>
                <a:ea typeface="ＭＳ 明朝"/>
                <a:cs typeface="Times New Roman"/>
              </a:rPr>
              <a:t>But you must continue in the things which you have learned and been assured of, knowing from whom you have learned them,</a:t>
            </a:r>
            <a:endParaRPr lang="en-US" dirty="0"/>
          </a:p>
        </p:txBody>
      </p:sp>
    </p:spTree>
    <p:extLst>
      <p:ext uri="{BB962C8B-B14F-4D97-AF65-F5344CB8AC3E}">
        <p14:creationId xmlns:p14="http://schemas.microsoft.com/office/powerpoint/2010/main" val="377329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blinds(horizontal)">
                                      <p:cBhvr>
                                        <p:cTn id="7" dur="500"/>
                                        <p:tgtEl>
                                          <p:spTgt spid="8">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blinds(horizontal)">
                                      <p:cBhvr>
                                        <p:cTn id="1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7385"/>
            <a:ext cx="7772400" cy="2870315"/>
          </a:xfrm>
        </p:spPr>
        <p:txBody>
          <a:bodyPr>
            <a:normAutofit fontScale="90000"/>
          </a:bodyPr>
          <a:lstStyle/>
          <a:p>
            <a:pPr algn="ctr"/>
            <a:r>
              <a:rPr lang="en-US" sz="4300" i="1" dirty="0">
                <a:latin typeface="Arial Unicode MS" panose="020B0604020202020204" pitchFamily="34" charset="-128"/>
                <a:ea typeface="Arial Unicode MS" panose="020B0604020202020204" pitchFamily="34" charset="-128"/>
                <a:cs typeface="Arial Unicode MS" panose="020B0604020202020204" pitchFamily="34" charset="-128"/>
              </a:rPr>
              <a:t>The things which you learned and received and heard and saw in me, these do, and the God of peace will be with you.</a:t>
            </a:r>
            <a:br>
              <a:rPr lang="en-US" sz="4300" i="1"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4300" i="1"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Phil. 4:9</a:t>
            </a:r>
          </a:p>
        </p:txBody>
      </p:sp>
    </p:spTree>
    <p:extLst>
      <p:ext uri="{BB962C8B-B14F-4D97-AF65-F5344CB8AC3E}">
        <p14:creationId xmlns:p14="http://schemas.microsoft.com/office/powerpoint/2010/main" val="2826169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1" y="143301"/>
            <a:ext cx="8488907" cy="982639"/>
          </a:xfrm>
        </p:spPr>
        <p:txBody>
          <a:bodyPr>
            <a:normAutofit/>
          </a:bodyPr>
          <a:lstStyle/>
          <a:p>
            <a:pPr marL="0" indent="0">
              <a:buNone/>
            </a:pPr>
            <a:r>
              <a:rPr lang="en-US" sz="4000" dirty="0">
                <a:solidFill>
                  <a:srgbClr val="B6E3BC"/>
                </a:solidFill>
                <a:latin typeface="Arial Unicode MS" panose="020B0604020202020204" pitchFamily="34" charset="-128"/>
                <a:ea typeface="Arial Unicode MS" panose="020B0604020202020204" pitchFamily="34" charset="-128"/>
                <a:cs typeface="Arial Unicode MS" panose="020B0604020202020204" pitchFamily="34" charset="-128"/>
              </a:rPr>
              <a:t>Sinning is a Learned Behavior</a:t>
            </a:r>
          </a:p>
        </p:txBody>
      </p:sp>
      <p:cxnSp>
        <p:nvCxnSpPr>
          <p:cNvPr id="4" name="Straight Connector 3">
            <a:extLst>
              <a:ext uri="{FF2B5EF4-FFF2-40B4-BE49-F238E27FC236}">
                <a16:creationId xmlns:a16="http://schemas.microsoft.com/office/drawing/2014/main" id="{FD7C731C-AA5E-634A-BCFC-3D9746C5FA5F}"/>
              </a:ext>
            </a:extLst>
          </p:cNvPr>
          <p:cNvCxnSpPr>
            <a:cxnSpLocks/>
          </p:cNvCxnSpPr>
          <p:nvPr/>
        </p:nvCxnSpPr>
        <p:spPr>
          <a:xfrm>
            <a:off x="354841" y="732809"/>
            <a:ext cx="7011159" cy="0"/>
          </a:xfrm>
          <a:prstGeom prst="line">
            <a:avLst/>
          </a:prstGeom>
          <a:ln>
            <a:solidFill>
              <a:srgbClr val="B6E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020D10-2C10-A242-ABCD-481AA0349FAA}"/>
              </a:ext>
            </a:extLst>
          </p:cNvPr>
          <p:cNvSpPr txBox="1"/>
          <p:nvPr/>
        </p:nvSpPr>
        <p:spPr>
          <a:xfrm>
            <a:off x="354842" y="1125940"/>
            <a:ext cx="8488907" cy="5465929"/>
          </a:xfrm>
          <a:prstGeom prst="rect">
            <a:avLst/>
          </a:prstGeom>
          <a:noFill/>
        </p:spPr>
        <p:txBody>
          <a:bodyPr wrap="square" rtlCol="0">
            <a:normAutofit/>
          </a:bodyPr>
          <a:lstStyle/>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Ezek. 18:4</a:t>
            </a:r>
          </a:p>
          <a:p>
            <a:pPr marL="342900" lvl="1" indent="0">
              <a:spcBef>
                <a:spcPts val="0"/>
              </a:spcBef>
              <a:buNone/>
            </a:pPr>
            <a:r>
              <a:rPr lang="en-US" sz="2800" dirty="0">
                <a:latin typeface="Cambria"/>
                <a:ea typeface="ＭＳ 明朝"/>
                <a:cs typeface="Times New Roman"/>
              </a:rPr>
              <a:t>“Behold, all souls are Mine;</a:t>
            </a:r>
          </a:p>
          <a:p>
            <a:pPr marL="342900" lvl="1" indent="0">
              <a:spcBef>
                <a:spcPts val="0"/>
              </a:spcBef>
              <a:buNone/>
            </a:pPr>
            <a:r>
              <a:rPr lang="en-US" sz="2800" dirty="0">
                <a:latin typeface="Cambria"/>
                <a:ea typeface="ＭＳ 明朝"/>
                <a:cs typeface="Times New Roman"/>
              </a:rPr>
              <a:t>The soul of the father</a:t>
            </a:r>
          </a:p>
          <a:p>
            <a:pPr marL="342900" lvl="1" indent="0">
              <a:spcBef>
                <a:spcPts val="0"/>
              </a:spcBef>
              <a:buNone/>
            </a:pPr>
            <a:r>
              <a:rPr lang="en-US" sz="2800" dirty="0">
                <a:latin typeface="Cambria"/>
                <a:ea typeface="ＭＳ 明朝"/>
                <a:cs typeface="Times New Roman"/>
              </a:rPr>
              <a:t>As well as the soul of the son is Mine;</a:t>
            </a:r>
          </a:p>
          <a:p>
            <a:pPr marL="342900" lvl="1" indent="0">
              <a:spcBef>
                <a:spcPts val="0"/>
              </a:spcBef>
              <a:buNone/>
            </a:pPr>
            <a:r>
              <a:rPr lang="en-US" sz="2800" dirty="0">
                <a:latin typeface="Cambria"/>
                <a:ea typeface="ＭＳ 明朝"/>
                <a:cs typeface="Times New Roman"/>
              </a:rPr>
              <a:t>The soul who sins shall die.</a:t>
            </a:r>
          </a:p>
          <a:p>
            <a:pPr marL="342900" lvl="1" indent="0">
              <a:spcBef>
                <a:spcPts val="0"/>
              </a:spcBef>
              <a:buNone/>
            </a:pPr>
            <a:endParaRPr lang="en-US" sz="2800" dirty="0">
              <a:latin typeface="Cambria"/>
              <a:ea typeface="ＭＳ 明朝"/>
              <a:cs typeface="Times New Roman"/>
            </a:endParaRPr>
          </a:p>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Romans 5:12</a:t>
            </a:r>
          </a:p>
          <a:p>
            <a:pPr marL="342900" lvl="1" indent="0">
              <a:spcBef>
                <a:spcPts val="0"/>
              </a:spcBef>
              <a:buNone/>
            </a:pPr>
            <a:r>
              <a:rPr lang="en-US" sz="2800" dirty="0">
                <a:latin typeface="Cambria"/>
                <a:ea typeface="ＭＳ 明朝"/>
                <a:cs typeface="Times New Roman"/>
              </a:rPr>
              <a:t>Therefore, just as through one man sin entered the world, and death through sin, and thus death spread to all men, because all sinned</a:t>
            </a:r>
            <a:endParaRPr lang="en-US" dirty="0"/>
          </a:p>
        </p:txBody>
      </p:sp>
    </p:spTree>
    <p:extLst>
      <p:ext uri="{BB962C8B-B14F-4D97-AF65-F5344CB8AC3E}">
        <p14:creationId xmlns:p14="http://schemas.microsoft.com/office/powerpoint/2010/main" val="385016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 calcmode="lin" valueType="num">
                                      <p:cBhvr additive="base">
                                        <p:cTn id="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anim calcmode="lin" valueType="num">
                                      <p:cBhvr additive="base">
                                        <p:cTn id="1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1" y="143301"/>
            <a:ext cx="8488907" cy="982639"/>
          </a:xfrm>
        </p:spPr>
        <p:txBody>
          <a:bodyPr>
            <a:normAutofit/>
          </a:bodyPr>
          <a:lstStyle/>
          <a:p>
            <a:pPr marL="0" indent="0">
              <a:buNone/>
            </a:pPr>
            <a:r>
              <a:rPr lang="en-US" sz="4000" dirty="0">
                <a:solidFill>
                  <a:srgbClr val="B6E3BC"/>
                </a:solidFill>
                <a:latin typeface="Arial Unicode MS" panose="020B0604020202020204" pitchFamily="34" charset="-128"/>
                <a:ea typeface="Arial Unicode MS" panose="020B0604020202020204" pitchFamily="34" charset="-128"/>
                <a:cs typeface="Arial Unicode MS" panose="020B0604020202020204" pitchFamily="34" charset="-128"/>
              </a:rPr>
              <a:t>Sinning is a Learned Behavior</a:t>
            </a:r>
          </a:p>
        </p:txBody>
      </p:sp>
      <p:cxnSp>
        <p:nvCxnSpPr>
          <p:cNvPr id="4" name="Straight Connector 3">
            <a:extLst>
              <a:ext uri="{FF2B5EF4-FFF2-40B4-BE49-F238E27FC236}">
                <a16:creationId xmlns:a16="http://schemas.microsoft.com/office/drawing/2014/main" id="{FD7C731C-AA5E-634A-BCFC-3D9746C5FA5F}"/>
              </a:ext>
            </a:extLst>
          </p:cNvPr>
          <p:cNvCxnSpPr>
            <a:cxnSpLocks/>
          </p:cNvCxnSpPr>
          <p:nvPr/>
        </p:nvCxnSpPr>
        <p:spPr>
          <a:xfrm>
            <a:off x="354841" y="732809"/>
            <a:ext cx="7011159" cy="0"/>
          </a:xfrm>
          <a:prstGeom prst="line">
            <a:avLst/>
          </a:prstGeom>
          <a:ln>
            <a:solidFill>
              <a:srgbClr val="B6E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020D10-2C10-A242-ABCD-481AA0349FAA}"/>
              </a:ext>
            </a:extLst>
          </p:cNvPr>
          <p:cNvSpPr txBox="1"/>
          <p:nvPr/>
        </p:nvSpPr>
        <p:spPr>
          <a:xfrm>
            <a:off x="354842" y="1125940"/>
            <a:ext cx="8488907" cy="5465929"/>
          </a:xfrm>
          <a:prstGeom prst="rect">
            <a:avLst/>
          </a:prstGeom>
          <a:noFill/>
        </p:spPr>
        <p:txBody>
          <a:bodyPr wrap="square" rtlCol="0">
            <a:normAutofit/>
          </a:bodyPr>
          <a:lstStyle/>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1 John 3:4</a:t>
            </a:r>
          </a:p>
          <a:p>
            <a:pPr marL="342900" lvl="1" indent="0">
              <a:spcBef>
                <a:spcPts val="0"/>
              </a:spcBef>
              <a:buNone/>
            </a:pPr>
            <a:r>
              <a:rPr lang="en-US" sz="2800" dirty="0">
                <a:latin typeface="Cambria"/>
                <a:ea typeface="ＭＳ 明朝"/>
                <a:cs typeface="Times New Roman"/>
              </a:rPr>
              <a:t>Whoever commits sin also commits lawlessness, and sin is lawlessness.</a:t>
            </a:r>
          </a:p>
          <a:p>
            <a:pPr marL="342900" lvl="1" indent="0">
              <a:spcBef>
                <a:spcPts val="0"/>
              </a:spcBef>
              <a:buNone/>
            </a:pPr>
            <a:endParaRPr lang="en-US" sz="2800" dirty="0">
              <a:latin typeface="Cambria"/>
              <a:ea typeface="ＭＳ 明朝"/>
              <a:cs typeface="Times New Roman"/>
            </a:endParaRPr>
          </a:p>
        </p:txBody>
      </p:sp>
    </p:spTree>
    <p:extLst>
      <p:ext uri="{BB962C8B-B14F-4D97-AF65-F5344CB8AC3E}">
        <p14:creationId xmlns:p14="http://schemas.microsoft.com/office/powerpoint/2010/main" val="3133667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1" y="143301"/>
            <a:ext cx="8488907" cy="982639"/>
          </a:xfrm>
        </p:spPr>
        <p:txBody>
          <a:bodyPr>
            <a:normAutofit/>
          </a:bodyPr>
          <a:lstStyle/>
          <a:p>
            <a:pPr marL="0" indent="0">
              <a:buNone/>
            </a:pPr>
            <a:r>
              <a:rPr lang="en-US" sz="4000" dirty="0">
                <a:solidFill>
                  <a:srgbClr val="B6E3BC"/>
                </a:solidFill>
                <a:latin typeface="Arial Unicode MS" panose="020B0604020202020204" pitchFamily="34" charset="-128"/>
                <a:ea typeface="Arial Unicode MS" panose="020B0604020202020204" pitchFamily="34" charset="-128"/>
                <a:cs typeface="Arial Unicode MS" panose="020B0604020202020204" pitchFamily="34" charset="-128"/>
              </a:rPr>
              <a:t>Sinning is a Learned Behavior</a:t>
            </a:r>
          </a:p>
        </p:txBody>
      </p:sp>
      <p:cxnSp>
        <p:nvCxnSpPr>
          <p:cNvPr id="4" name="Straight Connector 3">
            <a:extLst>
              <a:ext uri="{FF2B5EF4-FFF2-40B4-BE49-F238E27FC236}">
                <a16:creationId xmlns:a16="http://schemas.microsoft.com/office/drawing/2014/main" id="{FD7C731C-AA5E-634A-BCFC-3D9746C5FA5F}"/>
              </a:ext>
            </a:extLst>
          </p:cNvPr>
          <p:cNvCxnSpPr>
            <a:cxnSpLocks/>
          </p:cNvCxnSpPr>
          <p:nvPr/>
        </p:nvCxnSpPr>
        <p:spPr>
          <a:xfrm>
            <a:off x="354841" y="732809"/>
            <a:ext cx="7011159" cy="0"/>
          </a:xfrm>
          <a:prstGeom prst="line">
            <a:avLst/>
          </a:prstGeom>
          <a:ln>
            <a:solidFill>
              <a:srgbClr val="B6E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020D10-2C10-A242-ABCD-481AA0349FAA}"/>
              </a:ext>
            </a:extLst>
          </p:cNvPr>
          <p:cNvSpPr txBox="1"/>
          <p:nvPr/>
        </p:nvSpPr>
        <p:spPr>
          <a:xfrm>
            <a:off x="354842" y="1125940"/>
            <a:ext cx="8488907" cy="5465929"/>
          </a:xfrm>
          <a:prstGeom prst="rect">
            <a:avLst/>
          </a:prstGeom>
          <a:noFill/>
        </p:spPr>
        <p:txBody>
          <a:bodyPr wrap="square" rtlCol="0">
            <a:normAutofit fontScale="92500" lnSpcReduction="20000"/>
          </a:bodyPr>
          <a:lstStyle/>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Psalm 106:34-39</a:t>
            </a:r>
          </a:p>
          <a:p>
            <a:endParaRPr lang="en-US" sz="13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1" indent="0">
              <a:spcBef>
                <a:spcPts val="0"/>
              </a:spcBef>
              <a:buNone/>
            </a:pPr>
            <a:r>
              <a:rPr lang="en-US" sz="2800" baseline="30000" dirty="0">
                <a:latin typeface="Cambria"/>
                <a:ea typeface="ＭＳ 明朝"/>
                <a:cs typeface="Times New Roman"/>
              </a:rPr>
              <a:t>34</a:t>
            </a:r>
            <a:r>
              <a:rPr lang="en-US" sz="2800" dirty="0">
                <a:latin typeface="Cambria"/>
                <a:ea typeface="ＭＳ 明朝"/>
                <a:cs typeface="Times New Roman"/>
              </a:rPr>
              <a:t> They did not destroy the peoples,</a:t>
            </a:r>
          </a:p>
          <a:p>
            <a:pPr marL="342900" lvl="1" indent="0">
              <a:spcBef>
                <a:spcPts val="0"/>
              </a:spcBef>
              <a:buNone/>
            </a:pPr>
            <a:r>
              <a:rPr lang="en-US" sz="2800" dirty="0">
                <a:latin typeface="Cambria"/>
                <a:ea typeface="ＭＳ 明朝"/>
                <a:cs typeface="Times New Roman"/>
              </a:rPr>
              <a:t>Concerning whom the Lord had commanded them,</a:t>
            </a:r>
          </a:p>
          <a:p>
            <a:pPr marL="342900" lvl="1" indent="0">
              <a:spcBef>
                <a:spcPts val="0"/>
              </a:spcBef>
              <a:buNone/>
            </a:pPr>
            <a:r>
              <a:rPr lang="en-US" sz="2800" baseline="30000" dirty="0">
                <a:latin typeface="Cambria"/>
                <a:ea typeface="ＭＳ 明朝"/>
                <a:cs typeface="Times New Roman"/>
              </a:rPr>
              <a:t>35</a:t>
            </a:r>
            <a:r>
              <a:rPr lang="en-US" sz="2800" dirty="0">
                <a:latin typeface="Cambria"/>
                <a:ea typeface="ＭＳ 明朝"/>
                <a:cs typeface="Times New Roman"/>
              </a:rPr>
              <a:t> But they mingled with the Gentiles</a:t>
            </a:r>
          </a:p>
          <a:p>
            <a:pPr marL="342900" lvl="1" indent="0">
              <a:spcBef>
                <a:spcPts val="0"/>
              </a:spcBef>
              <a:buNone/>
            </a:pPr>
            <a:r>
              <a:rPr lang="en-US" sz="2800" dirty="0">
                <a:latin typeface="Cambria"/>
                <a:ea typeface="ＭＳ 明朝"/>
                <a:cs typeface="Times New Roman"/>
              </a:rPr>
              <a:t>And learned their works;</a:t>
            </a:r>
          </a:p>
          <a:p>
            <a:pPr marL="342900" lvl="1" indent="0">
              <a:spcBef>
                <a:spcPts val="0"/>
              </a:spcBef>
              <a:buNone/>
            </a:pPr>
            <a:r>
              <a:rPr lang="en-US" sz="2800" baseline="30000" dirty="0">
                <a:latin typeface="Cambria"/>
                <a:ea typeface="ＭＳ 明朝"/>
                <a:cs typeface="Times New Roman"/>
              </a:rPr>
              <a:t>36</a:t>
            </a:r>
            <a:r>
              <a:rPr lang="en-US" sz="2800" dirty="0">
                <a:latin typeface="Cambria"/>
                <a:ea typeface="ＭＳ 明朝"/>
                <a:cs typeface="Times New Roman"/>
              </a:rPr>
              <a:t> They served their idols,</a:t>
            </a:r>
          </a:p>
          <a:p>
            <a:pPr marL="342900" lvl="1" indent="0">
              <a:spcBef>
                <a:spcPts val="0"/>
              </a:spcBef>
              <a:buNone/>
            </a:pPr>
            <a:r>
              <a:rPr lang="en-US" sz="2800" dirty="0">
                <a:latin typeface="Cambria"/>
                <a:ea typeface="ＭＳ 明朝"/>
                <a:cs typeface="Times New Roman"/>
              </a:rPr>
              <a:t>Which became a snare to them.</a:t>
            </a:r>
          </a:p>
          <a:p>
            <a:pPr marL="342900" lvl="1" indent="0">
              <a:spcBef>
                <a:spcPts val="0"/>
              </a:spcBef>
              <a:buNone/>
            </a:pPr>
            <a:r>
              <a:rPr lang="en-US" sz="2800" baseline="30000" dirty="0">
                <a:latin typeface="Cambria"/>
                <a:ea typeface="ＭＳ 明朝"/>
                <a:cs typeface="Times New Roman"/>
              </a:rPr>
              <a:t>37</a:t>
            </a:r>
            <a:r>
              <a:rPr lang="en-US" sz="2800" dirty="0">
                <a:latin typeface="Cambria"/>
                <a:ea typeface="ＭＳ 明朝"/>
                <a:cs typeface="Times New Roman"/>
              </a:rPr>
              <a:t> They even sacrificed their sons</a:t>
            </a:r>
          </a:p>
          <a:p>
            <a:pPr marL="342900" lvl="1" indent="0">
              <a:spcBef>
                <a:spcPts val="0"/>
              </a:spcBef>
              <a:buNone/>
            </a:pPr>
            <a:r>
              <a:rPr lang="en-US" sz="2800" dirty="0">
                <a:latin typeface="Cambria"/>
                <a:ea typeface="ＭＳ 明朝"/>
                <a:cs typeface="Times New Roman"/>
              </a:rPr>
              <a:t>And their daughters to demons,</a:t>
            </a:r>
          </a:p>
          <a:p>
            <a:pPr marL="342900" lvl="1" indent="0">
              <a:spcBef>
                <a:spcPts val="0"/>
              </a:spcBef>
              <a:buNone/>
            </a:pPr>
            <a:r>
              <a:rPr lang="en-US" sz="2800" baseline="30000" dirty="0">
                <a:latin typeface="Cambria"/>
                <a:ea typeface="ＭＳ 明朝"/>
                <a:cs typeface="Times New Roman"/>
              </a:rPr>
              <a:t>38</a:t>
            </a:r>
            <a:r>
              <a:rPr lang="en-US" sz="2800" dirty="0">
                <a:latin typeface="Cambria"/>
                <a:ea typeface="ＭＳ 明朝"/>
                <a:cs typeface="Times New Roman"/>
              </a:rPr>
              <a:t> And shed innocent blood,</a:t>
            </a:r>
          </a:p>
          <a:p>
            <a:pPr marL="342900" lvl="1" indent="0">
              <a:spcBef>
                <a:spcPts val="0"/>
              </a:spcBef>
              <a:buNone/>
            </a:pPr>
            <a:r>
              <a:rPr lang="en-US" sz="2800" dirty="0">
                <a:latin typeface="Cambria"/>
                <a:ea typeface="ＭＳ 明朝"/>
                <a:cs typeface="Times New Roman"/>
              </a:rPr>
              <a:t>The blood of their sons and daughters,</a:t>
            </a:r>
          </a:p>
          <a:p>
            <a:pPr marL="342900" lvl="1" indent="0">
              <a:spcBef>
                <a:spcPts val="0"/>
              </a:spcBef>
              <a:buNone/>
            </a:pPr>
            <a:r>
              <a:rPr lang="en-US" sz="2800" dirty="0">
                <a:latin typeface="Cambria"/>
                <a:ea typeface="ＭＳ 明朝"/>
                <a:cs typeface="Times New Roman"/>
              </a:rPr>
              <a:t>Whom they sacrificed to the idols of Canaan;</a:t>
            </a:r>
          </a:p>
          <a:p>
            <a:pPr marL="342900" lvl="1" indent="0">
              <a:spcBef>
                <a:spcPts val="0"/>
              </a:spcBef>
              <a:buNone/>
            </a:pPr>
            <a:r>
              <a:rPr lang="en-US" sz="2800" dirty="0">
                <a:latin typeface="Cambria"/>
                <a:ea typeface="ＭＳ 明朝"/>
                <a:cs typeface="Times New Roman"/>
              </a:rPr>
              <a:t>And the land was polluted with blood.</a:t>
            </a:r>
          </a:p>
          <a:p>
            <a:pPr marL="342900" lvl="1" indent="0">
              <a:spcBef>
                <a:spcPts val="0"/>
              </a:spcBef>
              <a:buNone/>
            </a:pPr>
            <a:r>
              <a:rPr lang="en-US" sz="2800" baseline="30000" dirty="0">
                <a:latin typeface="Cambria"/>
                <a:ea typeface="ＭＳ 明朝"/>
                <a:cs typeface="Times New Roman"/>
              </a:rPr>
              <a:t>39</a:t>
            </a:r>
            <a:r>
              <a:rPr lang="en-US" sz="2800" dirty="0">
                <a:latin typeface="Cambria"/>
                <a:ea typeface="ＭＳ 明朝"/>
                <a:cs typeface="Times New Roman"/>
              </a:rPr>
              <a:t> Thus they were defiled by their own works,</a:t>
            </a:r>
          </a:p>
          <a:p>
            <a:pPr marL="342900" lvl="1" indent="0">
              <a:spcBef>
                <a:spcPts val="0"/>
              </a:spcBef>
              <a:buNone/>
            </a:pPr>
            <a:r>
              <a:rPr lang="en-US" sz="2800" dirty="0">
                <a:latin typeface="Cambria"/>
                <a:ea typeface="ＭＳ 明朝"/>
                <a:cs typeface="Times New Roman"/>
              </a:rPr>
              <a:t>And played the harlot by their own deeds.</a:t>
            </a:r>
            <a:endParaRPr lang="en-US" dirty="0"/>
          </a:p>
        </p:txBody>
      </p:sp>
    </p:spTree>
    <p:extLst>
      <p:ext uri="{BB962C8B-B14F-4D97-AF65-F5344CB8AC3E}">
        <p14:creationId xmlns:p14="http://schemas.microsoft.com/office/powerpoint/2010/main" val="2934459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1" y="143301"/>
            <a:ext cx="8488907" cy="982639"/>
          </a:xfrm>
        </p:spPr>
        <p:txBody>
          <a:bodyPr>
            <a:normAutofit/>
          </a:bodyPr>
          <a:lstStyle/>
          <a:p>
            <a:pPr marL="0" indent="0">
              <a:buNone/>
            </a:pPr>
            <a:r>
              <a:rPr lang="en-US" sz="4000" dirty="0">
                <a:solidFill>
                  <a:srgbClr val="B6E3BC"/>
                </a:solidFill>
                <a:latin typeface="Arial Unicode MS" panose="020B0604020202020204" pitchFamily="34" charset="-128"/>
                <a:ea typeface="Arial Unicode MS" panose="020B0604020202020204" pitchFamily="34" charset="-128"/>
                <a:cs typeface="Arial Unicode MS" panose="020B0604020202020204" pitchFamily="34" charset="-128"/>
              </a:rPr>
              <a:t>Sinning is a Learned Behavior</a:t>
            </a:r>
          </a:p>
        </p:txBody>
      </p:sp>
      <p:cxnSp>
        <p:nvCxnSpPr>
          <p:cNvPr id="4" name="Straight Connector 3">
            <a:extLst>
              <a:ext uri="{FF2B5EF4-FFF2-40B4-BE49-F238E27FC236}">
                <a16:creationId xmlns:a16="http://schemas.microsoft.com/office/drawing/2014/main" id="{FD7C731C-AA5E-634A-BCFC-3D9746C5FA5F}"/>
              </a:ext>
            </a:extLst>
          </p:cNvPr>
          <p:cNvCxnSpPr>
            <a:cxnSpLocks/>
          </p:cNvCxnSpPr>
          <p:nvPr/>
        </p:nvCxnSpPr>
        <p:spPr>
          <a:xfrm>
            <a:off x="354841" y="732809"/>
            <a:ext cx="7011159" cy="0"/>
          </a:xfrm>
          <a:prstGeom prst="line">
            <a:avLst/>
          </a:prstGeom>
          <a:ln>
            <a:solidFill>
              <a:srgbClr val="B6E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020D10-2C10-A242-ABCD-481AA0349FAA}"/>
              </a:ext>
            </a:extLst>
          </p:cNvPr>
          <p:cNvSpPr txBox="1"/>
          <p:nvPr/>
        </p:nvSpPr>
        <p:spPr>
          <a:xfrm>
            <a:off x="354842" y="1125940"/>
            <a:ext cx="8488907" cy="5465929"/>
          </a:xfrm>
          <a:prstGeom prst="rect">
            <a:avLst/>
          </a:prstGeom>
          <a:noFill/>
        </p:spPr>
        <p:txBody>
          <a:bodyPr wrap="square" rtlCol="0">
            <a:normAutofit/>
          </a:bodyPr>
          <a:lstStyle/>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2 Cor. 6:14 - 7:1</a:t>
            </a:r>
          </a:p>
          <a:p>
            <a:endParaRPr lang="en-US" sz="12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3000"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	(TURN TO)</a:t>
            </a:r>
          </a:p>
        </p:txBody>
      </p:sp>
    </p:spTree>
    <p:extLst>
      <p:ext uri="{BB962C8B-B14F-4D97-AF65-F5344CB8AC3E}">
        <p14:creationId xmlns:p14="http://schemas.microsoft.com/office/powerpoint/2010/main" val="866781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1" y="143301"/>
            <a:ext cx="8488907" cy="982639"/>
          </a:xfrm>
        </p:spPr>
        <p:txBody>
          <a:bodyPr>
            <a:normAutofit/>
          </a:bodyPr>
          <a:lstStyle/>
          <a:p>
            <a:pPr marL="0" indent="0">
              <a:buNone/>
            </a:pPr>
            <a:r>
              <a:rPr lang="en-US" sz="4000" dirty="0">
                <a:solidFill>
                  <a:srgbClr val="B6E3BC"/>
                </a:solidFill>
                <a:latin typeface="Arial Unicode MS" panose="020B0604020202020204" pitchFamily="34" charset="-128"/>
                <a:ea typeface="Arial Unicode MS" panose="020B0604020202020204" pitchFamily="34" charset="-128"/>
                <a:cs typeface="Arial Unicode MS" panose="020B0604020202020204" pitchFamily="34" charset="-128"/>
              </a:rPr>
              <a:t>Sinning is a Learned Behavior</a:t>
            </a:r>
          </a:p>
        </p:txBody>
      </p:sp>
      <p:cxnSp>
        <p:nvCxnSpPr>
          <p:cNvPr id="4" name="Straight Connector 3">
            <a:extLst>
              <a:ext uri="{FF2B5EF4-FFF2-40B4-BE49-F238E27FC236}">
                <a16:creationId xmlns:a16="http://schemas.microsoft.com/office/drawing/2014/main" id="{FD7C731C-AA5E-634A-BCFC-3D9746C5FA5F}"/>
              </a:ext>
            </a:extLst>
          </p:cNvPr>
          <p:cNvCxnSpPr>
            <a:cxnSpLocks/>
          </p:cNvCxnSpPr>
          <p:nvPr/>
        </p:nvCxnSpPr>
        <p:spPr>
          <a:xfrm>
            <a:off x="354841" y="732809"/>
            <a:ext cx="7011159" cy="0"/>
          </a:xfrm>
          <a:prstGeom prst="line">
            <a:avLst/>
          </a:prstGeom>
          <a:ln>
            <a:solidFill>
              <a:srgbClr val="B6E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020D10-2C10-A242-ABCD-481AA0349FAA}"/>
              </a:ext>
            </a:extLst>
          </p:cNvPr>
          <p:cNvSpPr txBox="1"/>
          <p:nvPr/>
        </p:nvSpPr>
        <p:spPr>
          <a:xfrm>
            <a:off x="354842" y="1125940"/>
            <a:ext cx="8488907" cy="5465929"/>
          </a:xfrm>
          <a:prstGeom prst="rect">
            <a:avLst/>
          </a:prstGeom>
          <a:noFill/>
        </p:spPr>
        <p:txBody>
          <a:bodyPr wrap="square" rtlCol="0">
            <a:normAutofit/>
          </a:bodyPr>
          <a:lstStyle/>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Hebrews 11:24-25</a:t>
            </a:r>
          </a:p>
          <a:p>
            <a:pPr marL="342900" lvl="1" indent="0">
              <a:spcBef>
                <a:spcPts val="0"/>
              </a:spcBef>
              <a:buNone/>
            </a:pPr>
            <a:r>
              <a:rPr lang="en-US" sz="2800" dirty="0">
                <a:latin typeface="Cambria"/>
                <a:ea typeface="ＭＳ 明朝"/>
                <a:cs typeface="Times New Roman"/>
              </a:rPr>
              <a:t>By faith Moses, when he became of age, refused to be called the son of Pharaoh's daughter, </a:t>
            </a:r>
            <a:r>
              <a:rPr lang="en-US" sz="2800" baseline="30000" dirty="0">
                <a:latin typeface="Cambria"/>
                <a:ea typeface="ＭＳ 明朝"/>
                <a:cs typeface="Times New Roman"/>
              </a:rPr>
              <a:t>25</a:t>
            </a:r>
            <a:r>
              <a:rPr lang="en-US" sz="2800" dirty="0">
                <a:latin typeface="Cambria"/>
                <a:ea typeface="ＭＳ 明朝"/>
                <a:cs typeface="Times New Roman"/>
              </a:rPr>
              <a:t> choosing rather to suffer affliction with the people of God than to enjoy the passing pleasures of sin,</a:t>
            </a:r>
          </a:p>
          <a:p>
            <a:pPr marL="342900" lvl="1" indent="0">
              <a:spcBef>
                <a:spcPts val="0"/>
              </a:spcBef>
              <a:buNone/>
            </a:pPr>
            <a:endParaRPr lang="en-US" sz="2800" dirty="0">
              <a:latin typeface="Cambria"/>
              <a:ea typeface="ＭＳ 明朝"/>
              <a:cs typeface="Times New Roman"/>
            </a:endParaRPr>
          </a:p>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Genesis 3:6</a:t>
            </a:r>
          </a:p>
          <a:p>
            <a:pPr marL="342900" lvl="1" indent="0">
              <a:spcBef>
                <a:spcPts val="0"/>
              </a:spcBef>
              <a:buNone/>
            </a:pPr>
            <a:r>
              <a:rPr lang="en-US" sz="2800" dirty="0">
                <a:latin typeface="Cambria"/>
                <a:ea typeface="ＭＳ 明朝"/>
                <a:cs typeface="Times New Roman"/>
              </a:rPr>
              <a:t>So when the woman saw that the tree was good for food, that it was pleasant to the eyes, and a tree desirable to make one wise, she took of its fruit and ate. She also gave to her husband with her, and he ate.</a:t>
            </a:r>
            <a:endParaRPr lang="en-US" dirty="0"/>
          </a:p>
        </p:txBody>
      </p:sp>
    </p:spTree>
    <p:extLst>
      <p:ext uri="{BB962C8B-B14F-4D97-AF65-F5344CB8AC3E}">
        <p14:creationId xmlns:p14="http://schemas.microsoft.com/office/powerpoint/2010/main" val="96744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additive="base">
                                        <p:cTn id="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charRg st="228" end="438"/>
                                            </p:txEl>
                                          </p:spTgt>
                                        </p:tgtEl>
                                        <p:attrNameLst>
                                          <p:attrName>style.visibility</p:attrName>
                                        </p:attrNameLst>
                                      </p:cBhvr>
                                      <p:to>
                                        <p:strVal val="visible"/>
                                      </p:to>
                                    </p:set>
                                    <p:anim calcmode="lin" valueType="num">
                                      <p:cBhvr additive="base">
                                        <p:cTn id="11" dur="500" fill="hold"/>
                                        <p:tgtEl>
                                          <p:spTgt spid="8">
                                            <p:txEl>
                                              <p:charRg st="228" end="43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charRg st="228" end="43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1" y="143301"/>
            <a:ext cx="8488907" cy="982639"/>
          </a:xfrm>
        </p:spPr>
        <p:txBody>
          <a:bodyPr>
            <a:normAutofit/>
          </a:bodyPr>
          <a:lstStyle/>
          <a:p>
            <a:pPr marL="0" indent="0">
              <a:buNone/>
            </a:pPr>
            <a:r>
              <a:rPr lang="en-US" sz="4000" dirty="0">
                <a:solidFill>
                  <a:srgbClr val="B6E3BC"/>
                </a:solidFill>
                <a:latin typeface="Arial Unicode MS" panose="020B0604020202020204" pitchFamily="34" charset="-128"/>
                <a:ea typeface="Arial Unicode MS" panose="020B0604020202020204" pitchFamily="34" charset="-128"/>
                <a:cs typeface="Arial Unicode MS" panose="020B0604020202020204" pitchFamily="34" charset="-128"/>
              </a:rPr>
              <a:t>Sinning is a Learned Behavior</a:t>
            </a:r>
          </a:p>
        </p:txBody>
      </p:sp>
      <p:cxnSp>
        <p:nvCxnSpPr>
          <p:cNvPr id="4" name="Straight Connector 3">
            <a:extLst>
              <a:ext uri="{FF2B5EF4-FFF2-40B4-BE49-F238E27FC236}">
                <a16:creationId xmlns:a16="http://schemas.microsoft.com/office/drawing/2014/main" id="{FD7C731C-AA5E-634A-BCFC-3D9746C5FA5F}"/>
              </a:ext>
            </a:extLst>
          </p:cNvPr>
          <p:cNvCxnSpPr>
            <a:cxnSpLocks/>
          </p:cNvCxnSpPr>
          <p:nvPr/>
        </p:nvCxnSpPr>
        <p:spPr>
          <a:xfrm>
            <a:off x="354841" y="732809"/>
            <a:ext cx="7011159" cy="0"/>
          </a:xfrm>
          <a:prstGeom prst="line">
            <a:avLst/>
          </a:prstGeom>
          <a:ln>
            <a:solidFill>
              <a:srgbClr val="B6E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020D10-2C10-A242-ABCD-481AA0349FAA}"/>
              </a:ext>
            </a:extLst>
          </p:cNvPr>
          <p:cNvSpPr txBox="1"/>
          <p:nvPr/>
        </p:nvSpPr>
        <p:spPr>
          <a:xfrm>
            <a:off x="354842" y="1125940"/>
            <a:ext cx="8488907" cy="5465929"/>
          </a:xfrm>
          <a:prstGeom prst="rect">
            <a:avLst/>
          </a:prstGeom>
          <a:noFill/>
        </p:spPr>
        <p:txBody>
          <a:bodyPr wrap="square" rtlCol="0">
            <a:normAutofit/>
          </a:bodyPr>
          <a:lstStyle/>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James 1:15-16</a:t>
            </a:r>
          </a:p>
          <a:p>
            <a:pPr marL="342900" lvl="1" indent="0">
              <a:spcBef>
                <a:spcPts val="0"/>
              </a:spcBef>
              <a:buNone/>
            </a:pPr>
            <a:r>
              <a:rPr lang="en-US" sz="2800" baseline="30000" dirty="0">
                <a:latin typeface="Cambria"/>
                <a:ea typeface="ＭＳ 明朝"/>
                <a:cs typeface="Times New Roman"/>
              </a:rPr>
              <a:t>5</a:t>
            </a:r>
            <a:r>
              <a:rPr lang="en-US" sz="2800" dirty="0">
                <a:latin typeface="Cambria"/>
                <a:ea typeface="ＭＳ 明朝"/>
                <a:cs typeface="Times New Roman"/>
              </a:rPr>
              <a:t> Then, when desire has conceived, it gives birth to sin; and sin, when it is full-grown, brings forth death.</a:t>
            </a:r>
          </a:p>
          <a:p>
            <a:pPr marL="342900" lvl="1" indent="0">
              <a:spcBef>
                <a:spcPts val="0"/>
              </a:spcBef>
              <a:buNone/>
            </a:pPr>
            <a:r>
              <a:rPr lang="en-US" sz="2800" baseline="30000" dirty="0">
                <a:latin typeface="Cambria"/>
                <a:ea typeface="ＭＳ 明朝"/>
                <a:cs typeface="Times New Roman"/>
              </a:rPr>
              <a:t>16</a:t>
            </a:r>
            <a:r>
              <a:rPr lang="en-US" sz="2800" dirty="0">
                <a:latin typeface="Cambria"/>
                <a:ea typeface="ＭＳ 明朝"/>
                <a:cs typeface="Times New Roman"/>
              </a:rPr>
              <a:t> Do not be deceived, my beloved brethren.</a:t>
            </a:r>
          </a:p>
          <a:p>
            <a:endPar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Romans 6:12</a:t>
            </a:r>
          </a:p>
          <a:p>
            <a:pPr marL="342900" lvl="1" indent="0">
              <a:spcBef>
                <a:spcPts val="0"/>
              </a:spcBef>
              <a:buNone/>
            </a:pPr>
            <a:r>
              <a:rPr lang="en-US" sz="2800" dirty="0">
                <a:latin typeface="Cambria"/>
                <a:ea typeface="ＭＳ 明朝"/>
                <a:cs typeface="Times New Roman"/>
              </a:rPr>
              <a:t>Therefore do not let sin reign in your mortal body, that you should obey it in its lusts.</a:t>
            </a:r>
            <a:endParaRPr lang="en-US" dirty="0"/>
          </a:p>
        </p:txBody>
      </p:sp>
    </p:spTree>
    <p:extLst>
      <p:ext uri="{BB962C8B-B14F-4D97-AF65-F5344CB8AC3E}">
        <p14:creationId xmlns:p14="http://schemas.microsoft.com/office/powerpoint/2010/main" val="282728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blinds(horizontal)">
                                      <p:cBhvr>
                                        <p:cTn id="7" dur="500"/>
                                        <p:tgtEl>
                                          <p:spTgt spid="8">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5" end="5"/>
                                            </p:txEl>
                                          </p:spTgt>
                                        </p:tgtEl>
                                        <p:attrNameLst>
                                          <p:attrName>style.visibility</p:attrName>
                                        </p:attrNameLst>
                                      </p:cBhvr>
                                      <p:to>
                                        <p:strVal val="visible"/>
                                      </p:to>
                                    </p:set>
                                    <p:animEffect transition="in" filter="blinds(horizontal)">
                                      <p:cBhvr>
                                        <p:cTn id="10"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1" y="143301"/>
            <a:ext cx="8488907" cy="982639"/>
          </a:xfrm>
        </p:spPr>
        <p:txBody>
          <a:bodyPr>
            <a:normAutofit/>
          </a:bodyPr>
          <a:lstStyle/>
          <a:p>
            <a:pPr marL="0" indent="0">
              <a:buNone/>
            </a:pPr>
            <a:r>
              <a:rPr lang="en-US" sz="4000" dirty="0">
                <a:solidFill>
                  <a:srgbClr val="B6E3BC"/>
                </a:solidFill>
                <a:latin typeface="Arial Unicode MS" panose="020B0604020202020204" pitchFamily="34" charset="-128"/>
                <a:ea typeface="Arial Unicode MS" panose="020B0604020202020204" pitchFamily="34" charset="-128"/>
                <a:cs typeface="Arial Unicode MS" panose="020B0604020202020204" pitchFamily="34" charset="-128"/>
              </a:rPr>
              <a:t>Sinning is a Learned Behavior</a:t>
            </a:r>
          </a:p>
        </p:txBody>
      </p:sp>
      <p:cxnSp>
        <p:nvCxnSpPr>
          <p:cNvPr id="4" name="Straight Connector 3">
            <a:extLst>
              <a:ext uri="{FF2B5EF4-FFF2-40B4-BE49-F238E27FC236}">
                <a16:creationId xmlns:a16="http://schemas.microsoft.com/office/drawing/2014/main" id="{FD7C731C-AA5E-634A-BCFC-3D9746C5FA5F}"/>
              </a:ext>
            </a:extLst>
          </p:cNvPr>
          <p:cNvCxnSpPr>
            <a:cxnSpLocks/>
          </p:cNvCxnSpPr>
          <p:nvPr/>
        </p:nvCxnSpPr>
        <p:spPr>
          <a:xfrm>
            <a:off x="354841" y="732809"/>
            <a:ext cx="7011159" cy="0"/>
          </a:xfrm>
          <a:prstGeom prst="line">
            <a:avLst/>
          </a:prstGeom>
          <a:ln>
            <a:solidFill>
              <a:srgbClr val="B6E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020D10-2C10-A242-ABCD-481AA0349FAA}"/>
              </a:ext>
            </a:extLst>
          </p:cNvPr>
          <p:cNvSpPr txBox="1"/>
          <p:nvPr/>
        </p:nvSpPr>
        <p:spPr>
          <a:xfrm>
            <a:off x="354842" y="1125940"/>
            <a:ext cx="8488907" cy="5465929"/>
          </a:xfrm>
          <a:prstGeom prst="rect">
            <a:avLst/>
          </a:prstGeom>
          <a:noFill/>
        </p:spPr>
        <p:txBody>
          <a:bodyPr wrap="square" rtlCol="0">
            <a:normAutofit/>
          </a:bodyPr>
          <a:lstStyle/>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Jeremiah 10:1-2</a:t>
            </a:r>
          </a:p>
          <a:p>
            <a:pPr marL="342900" lvl="1" indent="0">
              <a:spcBef>
                <a:spcPts val="0"/>
              </a:spcBef>
              <a:buNone/>
            </a:pPr>
            <a:r>
              <a:rPr lang="en-US" sz="2800" baseline="30000" dirty="0">
                <a:latin typeface="Cambria"/>
                <a:ea typeface="ＭＳ 明朝"/>
                <a:cs typeface="Times New Roman"/>
              </a:rPr>
              <a:t>1</a:t>
            </a:r>
            <a:r>
              <a:rPr lang="en-US" sz="2800" dirty="0">
                <a:latin typeface="Cambria"/>
                <a:ea typeface="ＭＳ 明朝"/>
                <a:cs typeface="Times New Roman"/>
              </a:rPr>
              <a:t> Hear the word which the Lord speaks to you, O house of Israel. </a:t>
            </a:r>
            <a:r>
              <a:rPr lang="en-US" sz="2800" baseline="30000" dirty="0">
                <a:latin typeface="Cambria"/>
                <a:ea typeface="ＭＳ 明朝"/>
                <a:cs typeface="Times New Roman"/>
              </a:rPr>
              <a:t>2</a:t>
            </a:r>
            <a:r>
              <a:rPr lang="en-US" sz="2800" dirty="0">
                <a:latin typeface="Cambria"/>
                <a:ea typeface="ＭＳ 明朝"/>
                <a:cs typeface="Times New Roman"/>
              </a:rPr>
              <a:t> Thus says the Lord:</a:t>
            </a:r>
          </a:p>
          <a:p>
            <a:pPr marL="342900" lvl="1" indent="0">
              <a:spcBef>
                <a:spcPts val="0"/>
              </a:spcBef>
              <a:buNone/>
            </a:pPr>
            <a:r>
              <a:rPr lang="en-US" sz="2800" dirty="0">
                <a:latin typeface="Cambria"/>
                <a:ea typeface="ＭＳ 明朝"/>
                <a:cs typeface="Times New Roman"/>
              </a:rPr>
              <a:t>“Do not learn the way of the Gentiles;</a:t>
            </a:r>
          </a:p>
          <a:p>
            <a:pPr marL="342900" lvl="1" indent="0">
              <a:spcBef>
                <a:spcPts val="0"/>
              </a:spcBef>
              <a:buNone/>
            </a:pPr>
            <a:r>
              <a:rPr lang="en-US" sz="2800" dirty="0">
                <a:latin typeface="Cambria"/>
                <a:ea typeface="ＭＳ 明朝"/>
                <a:cs typeface="Times New Roman"/>
              </a:rPr>
              <a:t>Do not be dismayed at the signs of heaven,</a:t>
            </a:r>
          </a:p>
          <a:p>
            <a:pPr marL="342900" lvl="1" indent="0">
              <a:spcBef>
                <a:spcPts val="0"/>
              </a:spcBef>
              <a:buNone/>
            </a:pPr>
            <a:r>
              <a:rPr lang="en-US" sz="2800" dirty="0">
                <a:latin typeface="Cambria"/>
                <a:ea typeface="ＭＳ 明朝"/>
                <a:cs typeface="Times New Roman"/>
              </a:rPr>
              <a:t>For the Gentiles are dismayed at them.</a:t>
            </a:r>
          </a:p>
          <a:p>
            <a:pPr marL="342900" lvl="1" indent="0">
              <a:spcBef>
                <a:spcPts val="0"/>
              </a:spcBef>
              <a:buNone/>
            </a:pPr>
            <a:endParaRPr lang="en-US" sz="1200" dirty="0">
              <a:latin typeface="Cambria"/>
              <a:ea typeface="ＭＳ 明朝"/>
              <a:cs typeface="Times New Roman"/>
            </a:endParaRPr>
          </a:p>
          <a:p>
            <a:r>
              <a:rPr lang="en-US" sz="3000" u="sng" dirty="0">
                <a:solidFill>
                  <a:srgbClr val="FFD579"/>
                </a:solidFill>
                <a:latin typeface="Arial Unicode MS" panose="020B0604020202020204" pitchFamily="34" charset="-128"/>
                <a:ea typeface="Arial Unicode MS" panose="020B0604020202020204" pitchFamily="34" charset="-128"/>
                <a:cs typeface="Arial Unicode MS" panose="020B0604020202020204" pitchFamily="34" charset="-128"/>
              </a:rPr>
              <a:t>Proverbs 22:24-25</a:t>
            </a:r>
          </a:p>
          <a:p>
            <a:pPr marL="342900" lvl="1" indent="0">
              <a:spcBef>
                <a:spcPts val="0"/>
              </a:spcBef>
              <a:buNone/>
            </a:pPr>
            <a:r>
              <a:rPr lang="en-US" sz="2800" baseline="30000" dirty="0">
                <a:latin typeface="Cambria"/>
                <a:ea typeface="ＭＳ 明朝"/>
                <a:cs typeface="Times New Roman"/>
              </a:rPr>
              <a:t>24</a:t>
            </a:r>
            <a:r>
              <a:rPr lang="en-US" sz="2800" dirty="0">
                <a:latin typeface="Cambria"/>
                <a:ea typeface="ＭＳ 明朝"/>
                <a:cs typeface="Times New Roman"/>
              </a:rPr>
              <a:t> Make no friendship with an angry man,</a:t>
            </a:r>
          </a:p>
          <a:p>
            <a:pPr marL="342900" lvl="1" indent="0">
              <a:spcBef>
                <a:spcPts val="0"/>
              </a:spcBef>
              <a:buNone/>
            </a:pPr>
            <a:r>
              <a:rPr lang="en-US" sz="2800" dirty="0">
                <a:latin typeface="Cambria"/>
                <a:ea typeface="ＭＳ 明朝"/>
                <a:cs typeface="Times New Roman"/>
              </a:rPr>
              <a:t>And with a furious man do not go,</a:t>
            </a:r>
          </a:p>
          <a:p>
            <a:pPr marL="342900" lvl="1" indent="0">
              <a:spcBef>
                <a:spcPts val="0"/>
              </a:spcBef>
              <a:buNone/>
            </a:pPr>
            <a:r>
              <a:rPr lang="en-US" sz="2800" baseline="30000" dirty="0">
                <a:latin typeface="Cambria"/>
                <a:ea typeface="ＭＳ 明朝"/>
                <a:cs typeface="Times New Roman"/>
              </a:rPr>
              <a:t>25</a:t>
            </a:r>
            <a:r>
              <a:rPr lang="en-US" sz="2800" dirty="0">
                <a:latin typeface="Cambria"/>
                <a:ea typeface="ＭＳ 明朝"/>
                <a:cs typeface="Times New Roman"/>
              </a:rPr>
              <a:t> Lest you learn his ways</a:t>
            </a:r>
          </a:p>
          <a:p>
            <a:pPr marL="342900" lvl="1" indent="0">
              <a:spcBef>
                <a:spcPts val="0"/>
              </a:spcBef>
              <a:buNone/>
            </a:pPr>
            <a:r>
              <a:rPr lang="en-US" sz="2800" dirty="0">
                <a:latin typeface="Cambria"/>
                <a:ea typeface="ＭＳ 明朝"/>
                <a:cs typeface="Times New Roman"/>
              </a:rPr>
              <a:t>And set a snare for your soul.</a:t>
            </a:r>
            <a:endParaRPr lang="en-US" dirty="0"/>
          </a:p>
        </p:txBody>
      </p:sp>
    </p:spTree>
    <p:extLst>
      <p:ext uri="{BB962C8B-B14F-4D97-AF65-F5344CB8AC3E}">
        <p14:creationId xmlns:p14="http://schemas.microsoft.com/office/powerpoint/2010/main" val="385496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blinds(horizontal)">
                                      <p:cBhvr>
                                        <p:cTn id="7" dur="500"/>
                                        <p:tgtEl>
                                          <p:spTgt spid="8">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charRg st="243" end="284"/>
                                            </p:txEl>
                                          </p:spTgt>
                                        </p:tgtEl>
                                        <p:attrNameLst>
                                          <p:attrName>style.visibility</p:attrName>
                                        </p:attrNameLst>
                                      </p:cBhvr>
                                      <p:to>
                                        <p:strVal val="visible"/>
                                      </p:to>
                                    </p:set>
                                    <p:animEffect transition="in" filter="blinds(horizontal)">
                                      <p:cBhvr>
                                        <p:cTn id="10" dur="500"/>
                                        <p:tgtEl>
                                          <p:spTgt spid="8">
                                            <p:txEl>
                                              <p:charRg st="243" end="28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charRg st="284" end="318"/>
                                            </p:txEl>
                                          </p:spTgt>
                                        </p:tgtEl>
                                        <p:attrNameLst>
                                          <p:attrName>style.visibility</p:attrName>
                                        </p:attrNameLst>
                                      </p:cBhvr>
                                      <p:to>
                                        <p:strVal val="visible"/>
                                      </p:to>
                                    </p:set>
                                    <p:animEffect transition="in" filter="blinds(horizontal)">
                                      <p:cBhvr>
                                        <p:cTn id="13" dur="500"/>
                                        <p:tgtEl>
                                          <p:spTgt spid="8">
                                            <p:txEl>
                                              <p:charRg st="284" end="31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charRg st="318" end="345"/>
                                            </p:txEl>
                                          </p:spTgt>
                                        </p:tgtEl>
                                        <p:attrNameLst>
                                          <p:attrName>style.visibility</p:attrName>
                                        </p:attrNameLst>
                                      </p:cBhvr>
                                      <p:to>
                                        <p:strVal val="visible"/>
                                      </p:to>
                                    </p:set>
                                    <p:animEffect transition="in" filter="blinds(horizontal)">
                                      <p:cBhvr>
                                        <p:cTn id="16" dur="500"/>
                                        <p:tgtEl>
                                          <p:spTgt spid="8">
                                            <p:txEl>
                                              <p:charRg st="318" end="34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
                                            <p:txEl>
                                              <p:charRg st="345" end="376"/>
                                            </p:txEl>
                                          </p:spTgt>
                                        </p:tgtEl>
                                        <p:attrNameLst>
                                          <p:attrName>style.visibility</p:attrName>
                                        </p:attrNameLst>
                                      </p:cBhvr>
                                      <p:to>
                                        <p:strVal val="visible"/>
                                      </p:to>
                                    </p:set>
                                    <p:animEffect transition="in" filter="blinds(horizontal)">
                                      <p:cBhvr>
                                        <p:cTn id="19" dur="500"/>
                                        <p:tgtEl>
                                          <p:spTgt spid="8">
                                            <p:txEl>
                                              <p:charRg st="345" end="37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{80FE517E-0C44-0A45-ADF1-A661CF21B67F}tf10001062</Template>
  <TotalTime>3110</TotalTime>
  <Words>2022</Words>
  <Application>Microsoft Macintosh PowerPoint</Application>
  <PresentationFormat>On-screen Show (4:3)</PresentationFormat>
  <Paragraphs>151</Paragraphs>
  <Slides>26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 Unicode MS</vt:lpstr>
      <vt:lpstr>ＭＳ 明朝</vt:lpstr>
      <vt:lpstr>Arial</vt:lpstr>
      <vt:lpstr>Calibri</vt:lpstr>
      <vt:lpstr>Cambria</vt:lpstr>
      <vt:lpstr>Century Gothic</vt:lpstr>
      <vt:lpstr>Times New Roman</vt:lpstr>
      <vt:lpstr>Wingdings 3</vt:lpstr>
      <vt:lpstr>Ion</vt:lpstr>
      <vt:lpstr>PowerPoint Presentation</vt:lpstr>
      <vt:lpstr>Learned Behavior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things which you learned and received and heard and saw in me, these do, and the God of peace will be with you. Phil. 4:9</vt:lpstr>
    </vt:vector>
  </TitlesOfParts>
  <Company>Silver Ridge Resources, LLC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sdf</dc:title>
  <dc:creator>Tyler Hogland</dc:creator>
  <cp:lastModifiedBy>Tyler Hogland</cp:lastModifiedBy>
  <cp:revision>77</cp:revision>
  <cp:lastPrinted>2018-11-10T04:55:40Z</cp:lastPrinted>
  <dcterms:created xsi:type="dcterms:W3CDTF">2017-03-12T05:38:45Z</dcterms:created>
  <dcterms:modified xsi:type="dcterms:W3CDTF">2019-03-03T15:34:03Z</dcterms:modified>
</cp:coreProperties>
</file>