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85" r:id="rId3"/>
    <p:sldId id="261" r:id="rId4"/>
    <p:sldId id="286" r:id="rId5"/>
    <p:sldId id="262" r:id="rId6"/>
    <p:sldId id="259" r:id="rId7"/>
    <p:sldId id="283" r:id="rId8"/>
    <p:sldId id="298" r:id="rId9"/>
    <p:sldId id="258" r:id="rId10"/>
    <p:sldId id="257" r:id="rId11"/>
    <p:sldId id="272" r:id="rId12"/>
    <p:sldId id="287" r:id="rId13"/>
    <p:sldId id="299" r:id="rId14"/>
    <p:sldId id="308" r:id="rId15"/>
    <p:sldId id="307" r:id="rId16"/>
    <p:sldId id="305" r:id="rId17"/>
    <p:sldId id="309" r:id="rId18"/>
    <p:sldId id="266" r:id="rId19"/>
    <p:sldId id="304" r:id="rId20"/>
    <p:sldId id="310" r:id="rId21"/>
    <p:sldId id="306" r:id="rId22"/>
    <p:sldId id="267" r:id="rId23"/>
    <p:sldId id="301" r:id="rId24"/>
    <p:sldId id="302" r:id="rId25"/>
    <p:sldId id="303" r:id="rId26"/>
    <p:sldId id="276" r:id="rId27"/>
    <p:sldId id="269" r:id="rId28"/>
    <p:sldId id="29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89" autoAdjust="0"/>
    <p:restoredTop sz="94660"/>
  </p:normalViewPr>
  <p:slideViewPr>
    <p:cSldViewPr snapToGrid="0">
      <p:cViewPr varScale="1">
        <p:scale>
          <a:sx n="129" d="100"/>
          <a:sy n="129" d="100"/>
        </p:scale>
        <p:origin x="119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176401C-47A2-464C-98E9-F2960FC4898C}" type="datetimeFigureOut">
              <a:rPr lang="en-US" smtClean="0"/>
              <a:t>4/20/2019</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DB80376F-3B95-4FFE-86CD-88BB9779E585}"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533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6401C-47A2-464C-98E9-F2960FC4898C}" type="datetimeFigureOut">
              <a:rPr lang="en-US" smtClean="0"/>
              <a:t>4/20/2019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0376F-3B95-4FFE-86CD-88BB9779E585}" type="slidenum">
              <a:rPr lang="en-US" smtClean="0"/>
              <a:t>‹#›</a:t>
            </a:fld>
            <a:endParaRPr lang="en-US"/>
          </a:p>
        </p:txBody>
      </p:sp>
    </p:spTree>
    <p:extLst>
      <p:ext uri="{BB962C8B-B14F-4D97-AF65-F5344CB8AC3E}">
        <p14:creationId xmlns:p14="http://schemas.microsoft.com/office/powerpoint/2010/main" val="2068597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6401C-47A2-464C-98E9-F2960FC4898C}" type="datetimeFigureOut">
              <a:rPr lang="en-US" smtClean="0"/>
              <a:t>4/20/2019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0376F-3B95-4FFE-86CD-88BB9779E585}"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754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6401C-47A2-464C-98E9-F2960FC4898C}" type="datetimeFigureOut">
              <a:rPr lang="en-US" smtClean="0"/>
              <a:t>4/20/2019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0376F-3B95-4FFE-86CD-88BB9779E585}"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4717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6401C-47A2-464C-98E9-F2960FC4898C}" type="datetimeFigureOut">
              <a:rPr lang="en-US" smtClean="0"/>
              <a:t>4/20/2019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0376F-3B95-4FFE-86CD-88BB9779E585}" type="slidenum">
              <a:rPr lang="en-US" smtClean="0"/>
              <a:t>‹#›</a:t>
            </a:fld>
            <a:endParaRPr lang="en-US"/>
          </a:p>
        </p:txBody>
      </p:sp>
    </p:spTree>
    <p:extLst>
      <p:ext uri="{BB962C8B-B14F-4D97-AF65-F5344CB8AC3E}">
        <p14:creationId xmlns:p14="http://schemas.microsoft.com/office/powerpoint/2010/main" val="1383956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6401C-47A2-464C-98E9-F2960FC4898C}" type="datetimeFigureOut">
              <a:rPr lang="en-US" smtClean="0"/>
              <a:t>4/20/2019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0376F-3B95-4FFE-86CD-88BB9779E585}"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838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6401C-47A2-464C-98E9-F2960FC4898C}" type="datetimeFigureOut">
              <a:rPr lang="en-US" smtClean="0"/>
              <a:t>4/20/2019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0376F-3B95-4FFE-86CD-88BB9779E585}"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3177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6401C-47A2-464C-98E9-F2960FC4898C}" type="datetimeFigureOut">
              <a:rPr lang="en-US" smtClean="0"/>
              <a:t>4/20/2019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0376F-3B95-4FFE-86CD-88BB9779E585}"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6450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6401C-47A2-464C-98E9-F2960FC4898C}" type="datetimeFigureOut">
              <a:rPr lang="en-US" smtClean="0"/>
              <a:t>4/20/2019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0376F-3B95-4FFE-86CD-88BB9779E585}"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3718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6401C-47A2-464C-98E9-F2960FC4898C}" type="datetimeFigureOut">
              <a:rPr lang="en-US" smtClean="0"/>
              <a:t>4/20/2019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0376F-3B95-4FFE-86CD-88BB9779E585}" type="slidenum">
              <a:rPr lang="en-US" smtClean="0"/>
              <a:t>‹#›</a:t>
            </a:fld>
            <a:endParaRPr lang="en-US"/>
          </a:p>
        </p:txBody>
      </p:sp>
    </p:spTree>
    <p:extLst>
      <p:ext uri="{BB962C8B-B14F-4D97-AF65-F5344CB8AC3E}">
        <p14:creationId xmlns:p14="http://schemas.microsoft.com/office/powerpoint/2010/main" val="2840571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6401C-47A2-464C-98E9-F2960FC4898C}" type="datetimeFigureOut">
              <a:rPr lang="en-US" smtClean="0"/>
              <a:t>4/20/2019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0376F-3B95-4FFE-86CD-88BB9779E585}"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2794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76401C-47A2-464C-98E9-F2960FC4898C}" type="datetimeFigureOut">
              <a:rPr lang="en-US" smtClean="0"/>
              <a:t>4/20/2019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0376F-3B95-4FFE-86CD-88BB9779E585}" type="slidenum">
              <a:rPr lang="en-US" smtClean="0"/>
              <a:t>‹#›</a:t>
            </a:fld>
            <a:endParaRPr lang="en-US"/>
          </a:p>
        </p:txBody>
      </p:sp>
    </p:spTree>
    <p:extLst>
      <p:ext uri="{BB962C8B-B14F-4D97-AF65-F5344CB8AC3E}">
        <p14:creationId xmlns:p14="http://schemas.microsoft.com/office/powerpoint/2010/main" val="3482575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76401C-47A2-464C-98E9-F2960FC4898C}" type="datetimeFigureOut">
              <a:rPr lang="en-US" smtClean="0"/>
              <a:t>4/20/2019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80376F-3B95-4FFE-86CD-88BB9779E585}"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030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76401C-47A2-464C-98E9-F2960FC4898C}" type="datetimeFigureOut">
              <a:rPr lang="en-US" smtClean="0"/>
              <a:t>4/20/2019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80376F-3B95-4FFE-86CD-88BB9779E585}"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6946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6401C-47A2-464C-98E9-F2960FC4898C}" type="datetimeFigureOut">
              <a:rPr lang="en-US" smtClean="0"/>
              <a:t>4/20/2019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80376F-3B95-4FFE-86CD-88BB9779E585}" type="slidenum">
              <a:rPr lang="en-US" smtClean="0"/>
              <a:t>‹#›</a:t>
            </a:fld>
            <a:endParaRPr lang="en-US"/>
          </a:p>
        </p:txBody>
      </p:sp>
    </p:spTree>
    <p:extLst>
      <p:ext uri="{BB962C8B-B14F-4D97-AF65-F5344CB8AC3E}">
        <p14:creationId xmlns:p14="http://schemas.microsoft.com/office/powerpoint/2010/main" val="1169445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6401C-47A2-464C-98E9-F2960FC4898C}" type="datetimeFigureOut">
              <a:rPr lang="en-US" smtClean="0"/>
              <a:t>4/20/2019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0376F-3B95-4FFE-86CD-88BB9779E585}"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72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6401C-47A2-464C-98E9-F2960FC4898C}" type="datetimeFigureOut">
              <a:rPr lang="en-US" smtClean="0"/>
              <a:t>4/20/2019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0376F-3B95-4FFE-86CD-88BB9779E585}" type="slidenum">
              <a:rPr lang="en-US" smtClean="0"/>
              <a:t>‹#›</a:t>
            </a:fld>
            <a:endParaRPr lang="en-US"/>
          </a:p>
        </p:txBody>
      </p:sp>
    </p:spTree>
    <p:extLst>
      <p:ext uri="{BB962C8B-B14F-4D97-AF65-F5344CB8AC3E}">
        <p14:creationId xmlns:p14="http://schemas.microsoft.com/office/powerpoint/2010/main" val="669778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76401C-47A2-464C-98E9-F2960FC4898C}" type="datetimeFigureOut">
              <a:rPr lang="en-US" smtClean="0"/>
              <a:t>4/20/2019</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80376F-3B95-4FFE-86CD-88BB9779E585}" type="slidenum">
              <a:rPr lang="en-US" smtClean="0"/>
              <a:t>‹#›</a:t>
            </a:fld>
            <a:endParaRPr lang="en-US"/>
          </a:p>
        </p:txBody>
      </p:sp>
    </p:spTree>
    <p:extLst>
      <p:ext uri="{BB962C8B-B14F-4D97-AF65-F5344CB8AC3E}">
        <p14:creationId xmlns:p14="http://schemas.microsoft.com/office/powerpoint/2010/main" val="426885834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07857-1DE3-4D79-9B91-08D21FED676A}"/>
              </a:ext>
            </a:extLst>
          </p:cNvPr>
          <p:cNvSpPr>
            <a:spLocks noGrp="1"/>
          </p:cNvSpPr>
          <p:nvPr>
            <p:ph type="ctrTitle"/>
          </p:nvPr>
        </p:nvSpPr>
        <p:spPr/>
        <p:txBody>
          <a:bodyPr/>
          <a:lstStyle/>
          <a:p>
            <a:r>
              <a:rPr lang="en-US" dirty="0"/>
              <a:t>Into Our Hands</a:t>
            </a:r>
          </a:p>
        </p:txBody>
      </p:sp>
      <p:sp>
        <p:nvSpPr>
          <p:cNvPr id="3" name="Subtitle 2">
            <a:extLst>
              <a:ext uri="{FF2B5EF4-FFF2-40B4-BE49-F238E27FC236}">
                <a16:creationId xmlns:a16="http://schemas.microsoft.com/office/drawing/2014/main" id="{918BDF65-47E8-49D3-8305-3AE9676D94BD}"/>
              </a:ext>
            </a:extLst>
          </p:cNvPr>
          <p:cNvSpPr>
            <a:spLocks noGrp="1"/>
          </p:cNvSpPr>
          <p:nvPr>
            <p:ph type="subTitle" idx="1"/>
          </p:nvPr>
        </p:nvSpPr>
        <p:spPr/>
        <p:txBody>
          <a:bodyPr/>
          <a:lstStyle/>
          <a:p>
            <a:r>
              <a:rPr lang="en-US" dirty="0"/>
              <a:t>John 4:35</a:t>
            </a:r>
          </a:p>
          <a:p>
            <a:r>
              <a:rPr lang="en-US" dirty="0"/>
              <a:t>“Look, I tell you, lift up your eyes, and see that the fields are white for harvest.”</a:t>
            </a:r>
          </a:p>
        </p:txBody>
      </p:sp>
    </p:spTree>
    <p:extLst>
      <p:ext uri="{BB962C8B-B14F-4D97-AF65-F5344CB8AC3E}">
        <p14:creationId xmlns:p14="http://schemas.microsoft.com/office/powerpoint/2010/main" val="4060892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F933E-3DB6-42E6-BDFC-336E243B8539}"/>
              </a:ext>
            </a:extLst>
          </p:cNvPr>
          <p:cNvSpPr>
            <a:spLocks noGrp="1"/>
          </p:cNvSpPr>
          <p:nvPr>
            <p:ph type="title"/>
          </p:nvPr>
        </p:nvSpPr>
        <p:spPr/>
        <p:txBody>
          <a:bodyPr>
            <a:normAutofit fontScale="90000"/>
          </a:bodyPr>
          <a:lstStyle/>
          <a:p>
            <a:r>
              <a:rPr lang="en-US" dirty="0"/>
              <a:t>Romans 6:21</a:t>
            </a:r>
            <a:br>
              <a:rPr lang="en-US" dirty="0"/>
            </a:br>
            <a:r>
              <a:rPr lang="en-US" dirty="0"/>
              <a:t>For the end of those things is death.</a:t>
            </a:r>
          </a:p>
        </p:txBody>
      </p:sp>
      <p:pic>
        <p:nvPicPr>
          <p:cNvPr id="4" name="Content Placeholder 3">
            <a:extLst>
              <a:ext uri="{FF2B5EF4-FFF2-40B4-BE49-F238E27FC236}">
                <a16:creationId xmlns:a16="http://schemas.microsoft.com/office/drawing/2014/main" id="{81E0DE11-F252-41AD-83B1-60C354370AE4}"/>
              </a:ext>
            </a:extLst>
          </p:cNvPr>
          <p:cNvPicPr>
            <a:picLocks noGrp="1" noChangeAspect="1"/>
          </p:cNvPicPr>
          <p:nvPr>
            <p:ph idx="1"/>
          </p:nvPr>
        </p:nvPicPr>
        <p:blipFill>
          <a:blip r:embed="rId2"/>
          <a:stretch>
            <a:fillRect/>
          </a:stretch>
        </p:blipFill>
        <p:spPr>
          <a:xfrm>
            <a:off x="2044176" y="2437373"/>
            <a:ext cx="5055648" cy="3798056"/>
          </a:xfrm>
          <a:prstGeom prst="rect">
            <a:avLst/>
          </a:prstGeom>
          <a:scene3d>
            <a:camera prst="orthographicFront">
              <a:rot lat="5" lon="10799999" rev="0"/>
            </a:camera>
            <a:lightRig rig="threePt" dir="t"/>
          </a:scene3d>
        </p:spPr>
      </p:pic>
    </p:spTree>
    <p:extLst>
      <p:ext uri="{BB962C8B-B14F-4D97-AF65-F5344CB8AC3E}">
        <p14:creationId xmlns:p14="http://schemas.microsoft.com/office/powerpoint/2010/main" val="1495305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072F5-B4B7-4C09-ADDC-059B81FEFFE7}"/>
              </a:ext>
            </a:extLst>
          </p:cNvPr>
          <p:cNvSpPr>
            <a:spLocks noGrp="1"/>
          </p:cNvSpPr>
          <p:nvPr>
            <p:ph type="title"/>
          </p:nvPr>
        </p:nvSpPr>
        <p:spPr/>
        <p:txBody>
          <a:bodyPr>
            <a:normAutofit fontScale="90000"/>
          </a:bodyPr>
          <a:lstStyle/>
          <a:p>
            <a:r>
              <a:rPr lang="en-US" dirty="0"/>
              <a:t>Hebrews 9:27</a:t>
            </a:r>
            <a:br>
              <a:rPr lang="en-US" dirty="0"/>
            </a:br>
            <a:r>
              <a:rPr lang="en-US" dirty="0"/>
              <a:t>It is appointed unto men once to die.</a:t>
            </a:r>
          </a:p>
        </p:txBody>
      </p:sp>
      <p:pic>
        <p:nvPicPr>
          <p:cNvPr id="7" name="Content Placeholder 6">
            <a:extLst>
              <a:ext uri="{FF2B5EF4-FFF2-40B4-BE49-F238E27FC236}">
                <a16:creationId xmlns:a16="http://schemas.microsoft.com/office/drawing/2014/main" id="{ED39073D-B7AF-48C4-8F94-388C58AC6BDB}"/>
              </a:ext>
            </a:extLst>
          </p:cNvPr>
          <p:cNvPicPr>
            <a:picLocks noGrp="1" noChangeAspect="1"/>
          </p:cNvPicPr>
          <p:nvPr>
            <p:ph idx="1"/>
          </p:nvPr>
        </p:nvPicPr>
        <p:blipFill>
          <a:blip r:embed="rId2"/>
          <a:stretch>
            <a:fillRect/>
          </a:stretch>
        </p:blipFill>
        <p:spPr>
          <a:xfrm>
            <a:off x="2398228" y="2442149"/>
            <a:ext cx="4347543" cy="3823509"/>
          </a:xfrm>
          <a:prstGeom prst="rect">
            <a:avLst/>
          </a:prstGeom>
        </p:spPr>
      </p:pic>
    </p:spTree>
    <p:extLst>
      <p:ext uri="{BB962C8B-B14F-4D97-AF65-F5344CB8AC3E}">
        <p14:creationId xmlns:p14="http://schemas.microsoft.com/office/powerpoint/2010/main" val="4122147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2A7B0-36AB-4DBC-9B4E-2F79728C036C}"/>
              </a:ext>
            </a:extLst>
          </p:cNvPr>
          <p:cNvSpPr>
            <a:spLocks noGrp="1"/>
          </p:cNvSpPr>
          <p:nvPr>
            <p:ph type="title"/>
          </p:nvPr>
        </p:nvSpPr>
        <p:spPr/>
        <p:txBody>
          <a:bodyPr/>
          <a:lstStyle/>
          <a:p>
            <a:r>
              <a:rPr lang="en-US" dirty="0"/>
              <a:t>The Second Death</a:t>
            </a:r>
          </a:p>
        </p:txBody>
      </p:sp>
      <p:sp>
        <p:nvSpPr>
          <p:cNvPr id="3" name="Content Placeholder 2">
            <a:extLst>
              <a:ext uri="{FF2B5EF4-FFF2-40B4-BE49-F238E27FC236}">
                <a16:creationId xmlns:a16="http://schemas.microsoft.com/office/drawing/2014/main" id="{2E2EF12A-7E8F-44F2-BA36-2BDAA6D9C670}"/>
              </a:ext>
            </a:extLst>
          </p:cNvPr>
          <p:cNvSpPr>
            <a:spLocks noGrp="1"/>
          </p:cNvSpPr>
          <p:nvPr>
            <p:ph idx="1"/>
          </p:nvPr>
        </p:nvSpPr>
        <p:spPr/>
        <p:txBody>
          <a:bodyPr/>
          <a:lstStyle/>
          <a:p>
            <a:r>
              <a:rPr lang="en-US" dirty="0"/>
              <a:t>Revelation 21:8</a:t>
            </a:r>
            <a:br>
              <a:rPr lang="en-US" dirty="0"/>
            </a:br>
            <a:r>
              <a:rPr lang="en-US" baseline="30000" dirty="0"/>
              <a:t>8</a:t>
            </a:r>
            <a:r>
              <a:rPr lang="en-US" dirty="0"/>
              <a:t> But as for the cowardly, the faithless, the detestable, as for murderers, the sexually immoral, sorcerers, idolaters, and all liars, their portion will be in the lake that burns with fire and sulfur, which is the second death.”</a:t>
            </a:r>
          </a:p>
        </p:txBody>
      </p:sp>
    </p:spTree>
    <p:extLst>
      <p:ext uri="{BB962C8B-B14F-4D97-AF65-F5344CB8AC3E}">
        <p14:creationId xmlns:p14="http://schemas.microsoft.com/office/powerpoint/2010/main" val="1619418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6B19C-BA19-4B76-BABC-B2978F52C973}"/>
              </a:ext>
            </a:extLst>
          </p:cNvPr>
          <p:cNvSpPr>
            <a:spLocks noGrp="1"/>
          </p:cNvSpPr>
          <p:nvPr>
            <p:ph type="title"/>
          </p:nvPr>
        </p:nvSpPr>
        <p:spPr>
          <a:xfrm>
            <a:off x="1172632" y="819084"/>
            <a:ext cx="6798734" cy="1303867"/>
          </a:xfrm>
        </p:spPr>
        <p:txBody>
          <a:bodyPr>
            <a:normAutofit fontScale="90000"/>
          </a:bodyPr>
          <a:lstStyle/>
          <a:p>
            <a:r>
              <a:rPr lang="en-US" dirty="0"/>
              <a:t>Mark 9:48</a:t>
            </a:r>
            <a:br>
              <a:rPr lang="en-US" dirty="0"/>
            </a:br>
            <a:r>
              <a:rPr lang="en-US" dirty="0"/>
              <a:t> ‘where their worm does not die and the fire is not quenched.’</a:t>
            </a:r>
          </a:p>
        </p:txBody>
      </p:sp>
      <p:pic>
        <p:nvPicPr>
          <p:cNvPr id="4" name="Content Placeholder 3">
            <a:extLst>
              <a:ext uri="{FF2B5EF4-FFF2-40B4-BE49-F238E27FC236}">
                <a16:creationId xmlns:a16="http://schemas.microsoft.com/office/drawing/2014/main" id="{5CDFB3F5-9F62-4B3B-BE8C-6BEFE2AA9837}"/>
              </a:ext>
            </a:extLst>
          </p:cNvPr>
          <p:cNvPicPr>
            <a:picLocks noGrp="1" noChangeAspect="1"/>
          </p:cNvPicPr>
          <p:nvPr>
            <p:ph idx="1"/>
          </p:nvPr>
        </p:nvPicPr>
        <p:blipFill>
          <a:blip r:embed="rId2"/>
          <a:stretch>
            <a:fillRect/>
          </a:stretch>
        </p:blipFill>
        <p:spPr>
          <a:xfrm>
            <a:off x="1798308" y="2481162"/>
            <a:ext cx="5547383" cy="3698256"/>
          </a:xfrm>
          <a:prstGeom prst="rect">
            <a:avLst/>
          </a:prstGeom>
        </p:spPr>
      </p:pic>
    </p:spTree>
    <p:extLst>
      <p:ext uri="{BB962C8B-B14F-4D97-AF65-F5344CB8AC3E}">
        <p14:creationId xmlns:p14="http://schemas.microsoft.com/office/powerpoint/2010/main" val="3343905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EF74-F1B6-44AA-B55A-C25228E019A0}"/>
              </a:ext>
            </a:extLst>
          </p:cNvPr>
          <p:cNvSpPr>
            <a:spLocks noGrp="1"/>
          </p:cNvSpPr>
          <p:nvPr>
            <p:ph type="title"/>
          </p:nvPr>
        </p:nvSpPr>
        <p:spPr>
          <a:xfrm>
            <a:off x="1176866" y="645177"/>
            <a:ext cx="6798734" cy="1626385"/>
          </a:xfrm>
        </p:spPr>
        <p:txBody>
          <a:bodyPr>
            <a:normAutofit fontScale="90000"/>
          </a:bodyPr>
          <a:lstStyle/>
          <a:p>
            <a:r>
              <a:rPr lang="en-US" dirty="0"/>
              <a:t>Romans 10:14</a:t>
            </a:r>
            <a:br>
              <a:rPr lang="en-US" dirty="0"/>
            </a:br>
            <a:r>
              <a:rPr lang="en-US" dirty="0"/>
              <a:t>And how are they to hear without someone preaching?</a:t>
            </a:r>
          </a:p>
        </p:txBody>
      </p:sp>
      <p:pic>
        <p:nvPicPr>
          <p:cNvPr id="7" name="Content Placeholder 6">
            <a:extLst>
              <a:ext uri="{FF2B5EF4-FFF2-40B4-BE49-F238E27FC236}">
                <a16:creationId xmlns:a16="http://schemas.microsoft.com/office/drawing/2014/main" id="{2B3B3D17-C11D-40F6-B0DE-679C0A16B997}"/>
              </a:ext>
            </a:extLst>
          </p:cNvPr>
          <p:cNvPicPr>
            <a:picLocks noGrp="1" noChangeAspect="1"/>
          </p:cNvPicPr>
          <p:nvPr>
            <p:ph idx="1"/>
          </p:nvPr>
        </p:nvPicPr>
        <p:blipFill>
          <a:blip r:embed="rId2"/>
          <a:stretch>
            <a:fillRect/>
          </a:stretch>
        </p:blipFill>
        <p:spPr>
          <a:xfrm>
            <a:off x="3033880" y="2442662"/>
            <a:ext cx="3076239" cy="3770161"/>
          </a:xfrm>
          <a:prstGeom prst="rect">
            <a:avLst/>
          </a:prstGeom>
        </p:spPr>
      </p:pic>
    </p:spTree>
    <p:extLst>
      <p:ext uri="{BB962C8B-B14F-4D97-AF65-F5344CB8AC3E}">
        <p14:creationId xmlns:p14="http://schemas.microsoft.com/office/powerpoint/2010/main" val="662812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CD43-9C66-423C-893F-9B111A7CABC9}"/>
              </a:ext>
            </a:extLst>
          </p:cNvPr>
          <p:cNvSpPr>
            <a:spLocks noGrp="1"/>
          </p:cNvSpPr>
          <p:nvPr>
            <p:ph type="title"/>
          </p:nvPr>
        </p:nvSpPr>
        <p:spPr>
          <a:xfrm>
            <a:off x="693019" y="915337"/>
            <a:ext cx="7632834" cy="1303867"/>
          </a:xfrm>
        </p:spPr>
        <p:txBody>
          <a:bodyPr>
            <a:normAutofit fontScale="90000"/>
          </a:bodyPr>
          <a:lstStyle/>
          <a:p>
            <a:r>
              <a:rPr lang="en-US" dirty="0"/>
              <a:t>Romans 1:20</a:t>
            </a:r>
            <a:br>
              <a:rPr lang="en-US" dirty="0"/>
            </a:br>
            <a:r>
              <a:rPr lang="en-US" dirty="0"/>
              <a:t>So they are without excuse.</a:t>
            </a:r>
          </a:p>
        </p:txBody>
      </p:sp>
      <p:pic>
        <p:nvPicPr>
          <p:cNvPr id="11" name="Content Placeholder 10">
            <a:extLst>
              <a:ext uri="{FF2B5EF4-FFF2-40B4-BE49-F238E27FC236}">
                <a16:creationId xmlns:a16="http://schemas.microsoft.com/office/drawing/2014/main" id="{33E12CA6-E2A7-44B1-8AC8-1C9C83B1B682}"/>
              </a:ext>
            </a:extLst>
          </p:cNvPr>
          <p:cNvPicPr>
            <a:picLocks noGrp="1" noChangeAspect="1"/>
          </p:cNvPicPr>
          <p:nvPr>
            <p:ph idx="1"/>
          </p:nvPr>
        </p:nvPicPr>
        <p:blipFill>
          <a:blip r:embed="rId2"/>
          <a:stretch>
            <a:fillRect/>
          </a:stretch>
        </p:blipFill>
        <p:spPr>
          <a:xfrm>
            <a:off x="2470602" y="2500414"/>
            <a:ext cx="4202796" cy="3722208"/>
          </a:xfrm>
          <a:prstGeom prst="rect">
            <a:avLst/>
          </a:prstGeom>
        </p:spPr>
      </p:pic>
    </p:spTree>
    <p:extLst>
      <p:ext uri="{BB962C8B-B14F-4D97-AF65-F5344CB8AC3E}">
        <p14:creationId xmlns:p14="http://schemas.microsoft.com/office/powerpoint/2010/main" val="1435282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B5A02-B68A-43A7-98A6-F6AA5111019F}"/>
              </a:ext>
            </a:extLst>
          </p:cNvPr>
          <p:cNvSpPr>
            <a:spLocks noGrp="1"/>
          </p:cNvSpPr>
          <p:nvPr>
            <p:ph type="title"/>
          </p:nvPr>
        </p:nvSpPr>
        <p:spPr>
          <a:xfrm>
            <a:off x="1084134" y="915337"/>
            <a:ext cx="6975732" cy="1303867"/>
          </a:xfrm>
        </p:spPr>
        <p:txBody>
          <a:bodyPr>
            <a:normAutofit fontScale="90000"/>
          </a:bodyPr>
          <a:lstStyle/>
          <a:p>
            <a:r>
              <a:rPr lang="en-US" dirty="0"/>
              <a:t>Joshua 24:15</a:t>
            </a:r>
            <a:br>
              <a:rPr lang="en-US" dirty="0"/>
            </a:br>
            <a:r>
              <a:rPr lang="en-US" dirty="0"/>
              <a:t>Choose this day whom you will serve.</a:t>
            </a:r>
          </a:p>
        </p:txBody>
      </p:sp>
      <p:pic>
        <p:nvPicPr>
          <p:cNvPr id="4" name="Content Placeholder 3">
            <a:extLst>
              <a:ext uri="{FF2B5EF4-FFF2-40B4-BE49-F238E27FC236}">
                <a16:creationId xmlns:a16="http://schemas.microsoft.com/office/drawing/2014/main" id="{AEEC8E86-F66F-4481-A8F4-3DCE68084B58}"/>
              </a:ext>
            </a:extLst>
          </p:cNvPr>
          <p:cNvPicPr>
            <a:picLocks noGrp="1" noChangeAspect="1"/>
          </p:cNvPicPr>
          <p:nvPr>
            <p:ph idx="1"/>
          </p:nvPr>
        </p:nvPicPr>
        <p:blipFill>
          <a:blip r:embed="rId2"/>
          <a:stretch>
            <a:fillRect/>
          </a:stretch>
        </p:blipFill>
        <p:spPr>
          <a:xfrm>
            <a:off x="2822738" y="2381271"/>
            <a:ext cx="3498524" cy="3858185"/>
          </a:xfrm>
          <a:prstGeom prst="rect">
            <a:avLst/>
          </a:prstGeom>
        </p:spPr>
      </p:pic>
    </p:spTree>
    <p:extLst>
      <p:ext uri="{BB962C8B-B14F-4D97-AF65-F5344CB8AC3E}">
        <p14:creationId xmlns:p14="http://schemas.microsoft.com/office/powerpoint/2010/main" val="1183519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5EA81-6D27-4378-AD6C-CC25A38A3713}"/>
              </a:ext>
            </a:extLst>
          </p:cNvPr>
          <p:cNvSpPr>
            <a:spLocks noGrp="1"/>
          </p:cNvSpPr>
          <p:nvPr>
            <p:ph type="title"/>
          </p:nvPr>
        </p:nvSpPr>
        <p:spPr>
          <a:xfrm>
            <a:off x="673767" y="856649"/>
            <a:ext cx="7806089" cy="1155031"/>
          </a:xfrm>
        </p:spPr>
        <p:txBody>
          <a:bodyPr>
            <a:normAutofit fontScale="90000"/>
          </a:bodyPr>
          <a:lstStyle/>
          <a:p>
            <a:r>
              <a:rPr lang="en-US" dirty="0"/>
              <a:t>Matthew 7:21</a:t>
            </a:r>
            <a:br>
              <a:rPr lang="en-US" dirty="0"/>
            </a:br>
            <a:r>
              <a:rPr lang="en-US" dirty="0"/>
              <a:t>“Not everyone who says to me, ‘Lord, Lord,’ will enter the kingdom of heaven”</a:t>
            </a:r>
          </a:p>
        </p:txBody>
      </p:sp>
      <p:pic>
        <p:nvPicPr>
          <p:cNvPr id="7" name="Content Placeholder 6">
            <a:extLst>
              <a:ext uri="{FF2B5EF4-FFF2-40B4-BE49-F238E27FC236}">
                <a16:creationId xmlns:a16="http://schemas.microsoft.com/office/drawing/2014/main" id="{33B8CA80-9A72-4A5F-8C13-1399D4878835}"/>
              </a:ext>
            </a:extLst>
          </p:cNvPr>
          <p:cNvPicPr>
            <a:picLocks noGrp="1" noChangeAspect="1"/>
          </p:cNvPicPr>
          <p:nvPr>
            <p:ph idx="1"/>
          </p:nvPr>
        </p:nvPicPr>
        <p:blipFill>
          <a:blip r:embed="rId2"/>
          <a:stretch>
            <a:fillRect/>
          </a:stretch>
        </p:blipFill>
        <p:spPr>
          <a:xfrm>
            <a:off x="2613585" y="2464068"/>
            <a:ext cx="3916829" cy="3744226"/>
          </a:xfrm>
          <a:prstGeom prst="rect">
            <a:avLst/>
          </a:prstGeom>
        </p:spPr>
      </p:pic>
    </p:spTree>
    <p:extLst>
      <p:ext uri="{BB962C8B-B14F-4D97-AF65-F5344CB8AC3E}">
        <p14:creationId xmlns:p14="http://schemas.microsoft.com/office/powerpoint/2010/main" val="4100003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E6E5-D66A-4BD0-B0C7-BD6B566E33FC}"/>
              </a:ext>
            </a:extLst>
          </p:cNvPr>
          <p:cNvSpPr>
            <a:spLocks noGrp="1"/>
          </p:cNvSpPr>
          <p:nvPr>
            <p:ph type="title"/>
          </p:nvPr>
        </p:nvSpPr>
        <p:spPr/>
        <p:txBody>
          <a:bodyPr/>
          <a:lstStyle/>
          <a:p>
            <a:r>
              <a:rPr lang="en-US" dirty="0"/>
              <a:t>What’s holding us back?</a:t>
            </a:r>
          </a:p>
        </p:txBody>
      </p:sp>
      <p:pic>
        <p:nvPicPr>
          <p:cNvPr id="7" name="Content Placeholder 6">
            <a:extLst>
              <a:ext uri="{FF2B5EF4-FFF2-40B4-BE49-F238E27FC236}">
                <a16:creationId xmlns:a16="http://schemas.microsoft.com/office/drawing/2014/main" id="{E9652877-E70E-4F78-8AAF-C00E7B2C3520}"/>
              </a:ext>
            </a:extLst>
          </p:cNvPr>
          <p:cNvPicPr>
            <a:picLocks noGrp="1" noChangeAspect="1"/>
          </p:cNvPicPr>
          <p:nvPr>
            <p:ph idx="1"/>
          </p:nvPr>
        </p:nvPicPr>
        <p:blipFill>
          <a:blip r:embed="rId2"/>
          <a:stretch>
            <a:fillRect/>
          </a:stretch>
        </p:blipFill>
        <p:spPr>
          <a:xfrm>
            <a:off x="2910264" y="2488162"/>
            <a:ext cx="3323471" cy="3710451"/>
          </a:xfrm>
          <a:prstGeom prst="rect">
            <a:avLst/>
          </a:prstGeom>
        </p:spPr>
      </p:pic>
    </p:spTree>
    <p:extLst>
      <p:ext uri="{BB962C8B-B14F-4D97-AF65-F5344CB8AC3E}">
        <p14:creationId xmlns:p14="http://schemas.microsoft.com/office/powerpoint/2010/main" val="2042626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E0549-CF14-4B2D-83E4-C9E3F42821A7}"/>
              </a:ext>
            </a:extLst>
          </p:cNvPr>
          <p:cNvSpPr>
            <a:spLocks noGrp="1"/>
          </p:cNvSpPr>
          <p:nvPr>
            <p:ph type="title"/>
          </p:nvPr>
        </p:nvSpPr>
        <p:spPr/>
        <p:txBody>
          <a:bodyPr>
            <a:normAutofit fontScale="90000"/>
          </a:bodyPr>
          <a:lstStyle/>
          <a:p>
            <a:r>
              <a:rPr lang="en-US" dirty="0"/>
              <a:t>Are we waiting for the right time to tell them?</a:t>
            </a:r>
          </a:p>
        </p:txBody>
      </p:sp>
      <p:pic>
        <p:nvPicPr>
          <p:cNvPr id="4" name="Content Placeholder 3">
            <a:extLst>
              <a:ext uri="{FF2B5EF4-FFF2-40B4-BE49-F238E27FC236}">
                <a16:creationId xmlns:a16="http://schemas.microsoft.com/office/drawing/2014/main" id="{9EE02EF1-2B3F-4EDD-8B47-46705DFE4E55}"/>
              </a:ext>
            </a:extLst>
          </p:cNvPr>
          <p:cNvPicPr>
            <a:picLocks noGrp="1" noChangeAspect="1"/>
          </p:cNvPicPr>
          <p:nvPr>
            <p:ph idx="1"/>
          </p:nvPr>
        </p:nvPicPr>
        <p:blipFill>
          <a:blip r:embed="rId2"/>
          <a:stretch>
            <a:fillRect/>
          </a:stretch>
        </p:blipFill>
        <p:spPr>
          <a:xfrm>
            <a:off x="3290094" y="2660650"/>
            <a:ext cx="2571750" cy="3105150"/>
          </a:xfrm>
          <a:prstGeom prst="rect">
            <a:avLst/>
          </a:prstGeom>
        </p:spPr>
      </p:pic>
    </p:spTree>
    <p:extLst>
      <p:ext uri="{BB962C8B-B14F-4D97-AF65-F5344CB8AC3E}">
        <p14:creationId xmlns:p14="http://schemas.microsoft.com/office/powerpoint/2010/main" val="1453669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8DF7C-4DA7-4BBD-A6ED-07DF317CFEE7}"/>
              </a:ext>
            </a:extLst>
          </p:cNvPr>
          <p:cNvSpPr>
            <a:spLocks noGrp="1"/>
          </p:cNvSpPr>
          <p:nvPr>
            <p:ph type="title"/>
          </p:nvPr>
        </p:nvSpPr>
        <p:spPr/>
        <p:txBody>
          <a:bodyPr>
            <a:normAutofit fontScale="90000"/>
          </a:bodyPr>
          <a:lstStyle/>
          <a:p>
            <a:r>
              <a:rPr lang="en-US" dirty="0"/>
              <a:t>What’s Our Most Precious Resource?</a:t>
            </a:r>
          </a:p>
        </p:txBody>
      </p:sp>
      <p:sp>
        <p:nvSpPr>
          <p:cNvPr id="3" name="Content Placeholder 2">
            <a:extLst>
              <a:ext uri="{FF2B5EF4-FFF2-40B4-BE49-F238E27FC236}">
                <a16:creationId xmlns:a16="http://schemas.microsoft.com/office/drawing/2014/main" id="{9FCE4804-F2EA-4343-9A88-097FE0291973}"/>
              </a:ext>
            </a:extLst>
          </p:cNvPr>
          <p:cNvSpPr>
            <a:spLocks noGrp="1"/>
          </p:cNvSpPr>
          <p:nvPr>
            <p:ph idx="1"/>
          </p:nvPr>
        </p:nvSpPr>
        <p:spPr/>
        <p:txBody>
          <a:bodyPr>
            <a:normAutofit lnSpcReduction="10000"/>
          </a:bodyPr>
          <a:lstStyle/>
          <a:p>
            <a:r>
              <a:rPr lang="en-US" dirty="0"/>
              <a:t>Ephesians 5:15-16</a:t>
            </a:r>
            <a:br>
              <a:rPr lang="en-US" dirty="0"/>
            </a:br>
            <a:r>
              <a:rPr lang="en-US" baseline="30000" dirty="0"/>
              <a:t>15</a:t>
            </a:r>
            <a:r>
              <a:rPr lang="en-US" dirty="0"/>
              <a:t> See then that ye walk circumspectly, not as fools, but as wise, </a:t>
            </a:r>
            <a:r>
              <a:rPr lang="en-US" baseline="30000" dirty="0"/>
              <a:t>16</a:t>
            </a:r>
            <a:r>
              <a:rPr lang="en-US" dirty="0"/>
              <a:t> Redeeming the time, because the days are evil.</a:t>
            </a:r>
          </a:p>
          <a:p>
            <a:r>
              <a:rPr lang="en-US" dirty="0"/>
              <a:t>Colossians 4:5-6</a:t>
            </a:r>
            <a:br>
              <a:rPr lang="en-US" dirty="0"/>
            </a:br>
            <a:r>
              <a:rPr lang="en-US" baseline="30000" dirty="0"/>
              <a:t>5</a:t>
            </a:r>
            <a:r>
              <a:rPr lang="en-US" dirty="0"/>
              <a:t> Walk in wisdom toward them that are without, redeeming the time. </a:t>
            </a:r>
            <a:r>
              <a:rPr lang="en-US" baseline="30000" dirty="0"/>
              <a:t>6</a:t>
            </a:r>
            <a:r>
              <a:rPr lang="en-US" dirty="0"/>
              <a:t> Let your speech be always with grace, seasoned with salt, that ye may know how ye ought to answer every man.</a:t>
            </a:r>
          </a:p>
        </p:txBody>
      </p:sp>
    </p:spTree>
    <p:extLst>
      <p:ext uri="{BB962C8B-B14F-4D97-AF65-F5344CB8AC3E}">
        <p14:creationId xmlns:p14="http://schemas.microsoft.com/office/powerpoint/2010/main" val="3128958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9661A-A9CF-4142-B6EC-72A47EA444B2}"/>
              </a:ext>
            </a:extLst>
          </p:cNvPr>
          <p:cNvSpPr>
            <a:spLocks noGrp="1"/>
          </p:cNvSpPr>
          <p:nvPr>
            <p:ph type="title"/>
          </p:nvPr>
        </p:nvSpPr>
        <p:spPr/>
        <p:txBody>
          <a:bodyPr>
            <a:normAutofit fontScale="90000"/>
          </a:bodyPr>
          <a:lstStyle/>
          <a:p>
            <a:r>
              <a:rPr lang="en-US" dirty="0"/>
              <a:t>When we decide the time is right, it may be too late!</a:t>
            </a:r>
          </a:p>
        </p:txBody>
      </p:sp>
      <p:pic>
        <p:nvPicPr>
          <p:cNvPr id="4" name="Content Placeholder 3">
            <a:extLst>
              <a:ext uri="{FF2B5EF4-FFF2-40B4-BE49-F238E27FC236}">
                <a16:creationId xmlns:a16="http://schemas.microsoft.com/office/drawing/2014/main" id="{9A06780A-51BB-4246-9412-BE813B829A54}"/>
              </a:ext>
            </a:extLst>
          </p:cNvPr>
          <p:cNvPicPr>
            <a:picLocks noGrp="1" noChangeAspect="1"/>
          </p:cNvPicPr>
          <p:nvPr>
            <p:ph idx="1"/>
          </p:nvPr>
        </p:nvPicPr>
        <p:blipFill>
          <a:blip r:embed="rId2"/>
          <a:stretch>
            <a:fillRect/>
          </a:stretch>
        </p:blipFill>
        <p:spPr>
          <a:xfrm>
            <a:off x="1527969" y="2498725"/>
            <a:ext cx="6096000" cy="3429000"/>
          </a:xfrm>
          <a:prstGeom prst="rect">
            <a:avLst/>
          </a:prstGeom>
        </p:spPr>
      </p:pic>
    </p:spTree>
    <p:extLst>
      <p:ext uri="{BB962C8B-B14F-4D97-AF65-F5344CB8AC3E}">
        <p14:creationId xmlns:p14="http://schemas.microsoft.com/office/powerpoint/2010/main" val="1305699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D2DD1-F11C-425E-91DC-4B4EF053D7DF}"/>
              </a:ext>
            </a:extLst>
          </p:cNvPr>
          <p:cNvSpPr>
            <a:spLocks noGrp="1"/>
          </p:cNvSpPr>
          <p:nvPr>
            <p:ph type="title"/>
          </p:nvPr>
        </p:nvSpPr>
        <p:spPr/>
        <p:txBody>
          <a:bodyPr>
            <a:normAutofit fontScale="90000"/>
          </a:bodyPr>
          <a:lstStyle/>
          <a:p>
            <a:r>
              <a:rPr lang="en-US" dirty="0"/>
              <a:t>Are we afraid they won’t listen to us?</a:t>
            </a:r>
          </a:p>
        </p:txBody>
      </p:sp>
      <p:pic>
        <p:nvPicPr>
          <p:cNvPr id="4" name="Content Placeholder 3">
            <a:extLst>
              <a:ext uri="{FF2B5EF4-FFF2-40B4-BE49-F238E27FC236}">
                <a16:creationId xmlns:a16="http://schemas.microsoft.com/office/drawing/2014/main" id="{11C086AC-BA03-4F56-A0DD-078DD4D25F8D}"/>
              </a:ext>
            </a:extLst>
          </p:cNvPr>
          <p:cNvPicPr>
            <a:picLocks noGrp="1" noChangeAspect="1"/>
          </p:cNvPicPr>
          <p:nvPr>
            <p:ph idx="1"/>
          </p:nvPr>
        </p:nvPicPr>
        <p:blipFill>
          <a:blip r:embed="rId2"/>
          <a:stretch>
            <a:fillRect/>
          </a:stretch>
        </p:blipFill>
        <p:spPr>
          <a:xfrm>
            <a:off x="3359717" y="2490788"/>
            <a:ext cx="2636822" cy="3734229"/>
          </a:xfrm>
          <a:prstGeom prst="rect">
            <a:avLst/>
          </a:prstGeom>
        </p:spPr>
      </p:pic>
    </p:spTree>
    <p:extLst>
      <p:ext uri="{BB962C8B-B14F-4D97-AF65-F5344CB8AC3E}">
        <p14:creationId xmlns:p14="http://schemas.microsoft.com/office/powerpoint/2010/main" val="3005474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F6DA-3778-44FE-82F5-A0C6F44D8033}"/>
              </a:ext>
            </a:extLst>
          </p:cNvPr>
          <p:cNvSpPr>
            <a:spLocks noGrp="1"/>
          </p:cNvSpPr>
          <p:nvPr>
            <p:ph type="title"/>
          </p:nvPr>
        </p:nvSpPr>
        <p:spPr/>
        <p:txBody>
          <a:bodyPr/>
          <a:lstStyle/>
          <a:p>
            <a:r>
              <a:rPr lang="en-US" dirty="0"/>
              <a:t>Are we too busy?</a:t>
            </a:r>
          </a:p>
        </p:txBody>
      </p:sp>
      <p:pic>
        <p:nvPicPr>
          <p:cNvPr id="4" name="Content Placeholder 3">
            <a:extLst>
              <a:ext uri="{FF2B5EF4-FFF2-40B4-BE49-F238E27FC236}">
                <a16:creationId xmlns:a16="http://schemas.microsoft.com/office/drawing/2014/main" id="{77DF118E-AB05-4D19-8A47-E4A43217132F}"/>
              </a:ext>
            </a:extLst>
          </p:cNvPr>
          <p:cNvPicPr>
            <a:picLocks noGrp="1" noChangeAspect="1"/>
          </p:cNvPicPr>
          <p:nvPr>
            <p:ph idx="1"/>
          </p:nvPr>
        </p:nvPicPr>
        <p:blipFill>
          <a:blip r:embed="rId2"/>
          <a:stretch>
            <a:fillRect/>
          </a:stretch>
        </p:blipFill>
        <p:spPr>
          <a:xfrm>
            <a:off x="3015922" y="2427511"/>
            <a:ext cx="3112155" cy="3817374"/>
          </a:xfrm>
          <a:prstGeom prst="rect">
            <a:avLst/>
          </a:prstGeom>
        </p:spPr>
      </p:pic>
    </p:spTree>
    <p:extLst>
      <p:ext uri="{BB962C8B-B14F-4D97-AF65-F5344CB8AC3E}">
        <p14:creationId xmlns:p14="http://schemas.microsoft.com/office/powerpoint/2010/main" val="932056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D9F12-E85D-4794-8C16-CA238ADB26AE}"/>
              </a:ext>
            </a:extLst>
          </p:cNvPr>
          <p:cNvSpPr>
            <a:spLocks noGrp="1"/>
          </p:cNvSpPr>
          <p:nvPr>
            <p:ph type="title"/>
          </p:nvPr>
        </p:nvSpPr>
        <p:spPr/>
        <p:txBody>
          <a:bodyPr/>
          <a:lstStyle/>
          <a:p>
            <a:r>
              <a:rPr lang="en-US" dirty="0"/>
              <a:t>Too entertained?</a:t>
            </a:r>
          </a:p>
        </p:txBody>
      </p:sp>
      <p:pic>
        <p:nvPicPr>
          <p:cNvPr id="4" name="Content Placeholder 3">
            <a:extLst>
              <a:ext uri="{FF2B5EF4-FFF2-40B4-BE49-F238E27FC236}">
                <a16:creationId xmlns:a16="http://schemas.microsoft.com/office/drawing/2014/main" id="{55B6C5FC-C0C5-4CF2-A01F-83D23D672959}"/>
              </a:ext>
            </a:extLst>
          </p:cNvPr>
          <p:cNvPicPr>
            <a:picLocks noGrp="1" noChangeAspect="1"/>
          </p:cNvPicPr>
          <p:nvPr>
            <p:ph idx="1"/>
          </p:nvPr>
        </p:nvPicPr>
        <p:blipFill>
          <a:blip r:embed="rId2"/>
          <a:stretch>
            <a:fillRect/>
          </a:stretch>
        </p:blipFill>
        <p:spPr>
          <a:xfrm>
            <a:off x="3267179" y="2398061"/>
            <a:ext cx="2609641" cy="3836878"/>
          </a:xfrm>
          <a:prstGeom prst="rect">
            <a:avLst/>
          </a:prstGeom>
        </p:spPr>
      </p:pic>
    </p:spTree>
    <p:extLst>
      <p:ext uri="{BB962C8B-B14F-4D97-AF65-F5344CB8AC3E}">
        <p14:creationId xmlns:p14="http://schemas.microsoft.com/office/powerpoint/2010/main" val="2963574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73B6-1A5F-42C0-BF99-6E4EAA9861F0}"/>
              </a:ext>
            </a:extLst>
          </p:cNvPr>
          <p:cNvSpPr>
            <a:spLocks noGrp="1"/>
          </p:cNvSpPr>
          <p:nvPr>
            <p:ph type="title"/>
          </p:nvPr>
        </p:nvSpPr>
        <p:spPr/>
        <p:txBody>
          <a:bodyPr/>
          <a:lstStyle/>
          <a:p>
            <a:r>
              <a:rPr lang="en-US" dirty="0"/>
              <a:t>Are we prejudging the soil?</a:t>
            </a:r>
          </a:p>
        </p:txBody>
      </p:sp>
      <p:pic>
        <p:nvPicPr>
          <p:cNvPr id="4" name="Content Placeholder 3">
            <a:extLst>
              <a:ext uri="{FF2B5EF4-FFF2-40B4-BE49-F238E27FC236}">
                <a16:creationId xmlns:a16="http://schemas.microsoft.com/office/drawing/2014/main" id="{F4E6E502-F717-4BE9-ABBB-590F6CAA498B}"/>
              </a:ext>
            </a:extLst>
          </p:cNvPr>
          <p:cNvPicPr>
            <a:picLocks noGrp="1" noChangeAspect="1"/>
          </p:cNvPicPr>
          <p:nvPr>
            <p:ph idx="1"/>
          </p:nvPr>
        </p:nvPicPr>
        <p:blipFill>
          <a:blip r:embed="rId2"/>
          <a:stretch>
            <a:fillRect/>
          </a:stretch>
        </p:blipFill>
        <p:spPr>
          <a:xfrm>
            <a:off x="1762522" y="2423411"/>
            <a:ext cx="5618956" cy="3794509"/>
          </a:xfrm>
          <a:prstGeom prst="rect">
            <a:avLst/>
          </a:prstGeom>
        </p:spPr>
      </p:pic>
    </p:spTree>
    <p:extLst>
      <p:ext uri="{BB962C8B-B14F-4D97-AF65-F5344CB8AC3E}">
        <p14:creationId xmlns:p14="http://schemas.microsoft.com/office/powerpoint/2010/main" val="1073262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60015-0FED-4860-A692-CCFAFEE8D4B4}"/>
              </a:ext>
            </a:extLst>
          </p:cNvPr>
          <p:cNvSpPr>
            <a:spLocks noGrp="1"/>
          </p:cNvSpPr>
          <p:nvPr>
            <p:ph type="title"/>
          </p:nvPr>
        </p:nvSpPr>
        <p:spPr/>
        <p:txBody>
          <a:bodyPr>
            <a:normAutofit fontScale="90000"/>
          </a:bodyPr>
          <a:lstStyle/>
          <a:p>
            <a:r>
              <a:rPr lang="en-US" dirty="0"/>
              <a:t>Our responsibility is to sow the seed.</a:t>
            </a:r>
          </a:p>
        </p:txBody>
      </p:sp>
      <p:pic>
        <p:nvPicPr>
          <p:cNvPr id="7" name="Content Placeholder 6">
            <a:extLst>
              <a:ext uri="{FF2B5EF4-FFF2-40B4-BE49-F238E27FC236}">
                <a16:creationId xmlns:a16="http://schemas.microsoft.com/office/drawing/2014/main" id="{F2CF502C-35A2-4142-B48C-41674FDE0959}"/>
              </a:ext>
            </a:extLst>
          </p:cNvPr>
          <p:cNvPicPr>
            <a:picLocks noGrp="1" noChangeAspect="1"/>
          </p:cNvPicPr>
          <p:nvPr>
            <p:ph idx="1"/>
          </p:nvPr>
        </p:nvPicPr>
        <p:blipFill>
          <a:blip r:embed="rId2"/>
          <a:stretch>
            <a:fillRect/>
          </a:stretch>
        </p:blipFill>
        <p:spPr>
          <a:xfrm>
            <a:off x="2516778" y="2512973"/>
            <a:ext cx="4110444" cy="3737708"/>
          </a:xfrm>
          <a:prstGeom prst="rect">
            <a:avLst/>
          </a:prstGeom>
        </p:spPr>
      </p:pic>
    </p:spTree>
    <p:extLst>
      <p:ext uri="{BB962C8B-B14F-4D97-AF65-F5344CB8AC3E}">
        <p14:creationId xmlns:p14="http://schemas.microsoft.com/office/powerpoint/2010/main" val="2775991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96DB5-F476-4103-9BB6-14DAC92A715C}"/>
              </a:ext>
            </a:extLst>
          </p:cNvPr>
          <p:cNvSpPr>
            <a:spLocks noGrp="1"/>
          </p:cNvSpPr>
          <p:nvPr>
            <p:ph type="title"/>
          </p:nvPr>
        </p:nvSpPr>
        <p:spPr/>
        <p:txBody>
          <a:bodyPr>
            <a:normAutofit fontScale="90000"/>
          </a:bodyPr>
          <a:lstStyle/>
          <a:p>
            <a:r>
              <a:rPr lang="en-US" dirty="0"/>
              <a:t>Are we looking for opportunities?</a:t>
            </a:r>
          </a:p>
        </p:txBody>
      </p:sp>
      <p:pic>
        <p:nvPicPr>
          <p:cNvPr id="4" name="Content Placeholder 3">
            <a:extLst>
              <a:ext uri="{FF2B5EF4-FFF2-40B4-BE49-F238E27FC236}">
                <a16:creationId xmlns:a16="http://schemas.microsoft.com/office/drawing/2014/main" id="{5D023337-7551-4480-966D-FBFF3D78D253}"/>
              </a:ext>
            </a:extLst>
          </p:cNvPr>
          <p:cNvPicPr>
            <a:picLocks noGrp="1" noChangeAspect="1"/>
          </p:cNvPicPr>
          <p:nvPr>
            <p:ph idx="1"/>
          </p:nvPr>
        </p:nvPicPr>
        <p:blipFill>
          <a:blip r:embed="rId2"/>
          <a:stretch>
            <a:fillRect/>
          </a:stretch>
        </p:blipFill>
        <p:spPr>
          <a:xfrm>
            <a:off x="2525635" y="2394949"/>
            <a:ext cx="4092729" cy="3744412"/>
          </a:xfrm>
          <a:prstGeom prst="rect">
            <a:avLst/>
          </a:prstGeom>
        </p:spPr>
      </p:pic>
    </p:spTree>
    <p:extLst>
      <p:ext uri="{BB962C8B-B14F-4D97-AF65-F5344CB8AC3E}">
        <p14:creationId xmlns:p14="http://schemas.microsoft.com/office/powerpoint/2010/main" val="2842117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F48F8-EA20-45C8-9618-EAADA432D8E6}"/>
              </a:ext>
            </a:extLst>
          </p:cNvPr>
          <p:cNvSpPr>
            <a:spLocks noGrp="1"/>
          </p:cNvSpPr>
          <p:nvPr>
            <p:ph type="title"/>
          </p:nvPr>
        </p:nvSpPr>
        <p:spPr/>
        <p:txBody>
          <a:bodyPr>
            <a:normAutofit fontScale="90000"/>
          </a:bodyPr>
          <a:lstStyle/>
          <a:p>
            <a:r>
              <a:rPr lang="en-US" dirty="0"/>
              <a:t>Technology offers us new ways to spread God’s word.</a:t>
            </a:r>
          </a:p>
        </p:txBody>
      </p:sp>
      <p:pic>
        <p:nvPicPr>
          <p:cNvPr id="4" name="Content Placeholder 3">
            <a:extLst>
              <a:ext uri="{FF2B5EF4-FFF2-40B4-BE49-F238E27FC236}">
                <a16:creationId xmlns:a16="http://schemas.microsoft.com/office/drawing/2014/main" id="{A5A05E59-D1B4-4BA4-B4D4-749A2924BA45}"/>
              </a:ext>
            </a:extLst>
          </p:cNvPr>
          <p:cNvPicPr>
            <a:picLocks noGrp="1" noChangeAspect="1"/>
          </p:cNvPicPr>
          <p:nvPr>
            <p:ph idx="1"/>
          </p:nvPr>
        </p:nvPicPr>
        <p:blipFill>
          <a:blip r:embed="rId2"/>
          <a:stretch>
            <a:fillRect/>
          </a:stretch>
        </p:blipFill>
        <p:spPr>
          <a:xfrm>
            <a:off x="1651005" y="2495666"/>
            <a:ext cx="5841989" cy="3446997"/>
          </a:xfrm>
          <a:prstGeom prst="rect">
            <a:avLst/>
          </a:prstGeom>
        </p:spPr>
      </p:pic>
    </p:spTree>
    <p:extLst>
      <p:ext uri="{BB962C8B-B14F-4D97-AF65-F5344CB8AC3E}">
        <p14:creationId xmlns:p14="http://schemas.microsoft.com/office/powerpoint/2010/main" val="3830824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DE961-0956-4B40-84E8-5883570408A9}"/>
              </a:ext>
            </a:extLst>
          </p:cNvPr>
          <p:cNvSpPr>
            <a:spLocks noGrp="1"/>
          </p:cNvSpPr>
          <p:nvPr>
            <p:ph type="title"/>
          </p:nvPr>
        </p:nvSpPr>
        <p:spPr/>
        <p:txBody>
          <a:bodyPr/>
          <a:lstStyle/>
          <a:p>
            <a:r>
              <a:rPr lang="en-US" dirty="0"/>
              <a:t>Most are right under our nose.</a:t>
            </a:r>
          </a:p>
        </p:txBody>
      </p:sp>
      <p:pic>
        <p:nvPicPr>
          <p:cNvPr id="4" name="Content Placeholder 3">
            <a:extLst>
              <a:ext uri="{FF2B5EF4-FFF2-40B4-BE49-F238E27FC236}">
                <a16:creationId xmlns:a16="http://schemas.microsoft.com/office/drawing/2014/main" id="{31C0600E-BDBF-4503-BD19-BECDB3301F1C}"/>
              </a:ext>
            </a:extLst>
          </p:cNvPr>
          <p:cNvPicPr>
            <a:picLocks noGrp="1" noChangeAspect="1"/>
          </p:cNvPicPr>
          <p:nvPr>
            <p:ph idx="1"/>
          </p:nvPr>
        </p:nvPicPr>
        <p:blipFill>
          <a:blip r:embed="rId2"/>
          <a:stretch>
            <a:fillRect/>
          </a:stretch>
        </p:blipFill>
        <p:spPr>
          <a:xfrm>
            <a:off x="2782808" y="2412350"/>
            <a:ext cx="3578383" cy="3804684"/>
          </a:xfrm>
          <a:prstGeom prst="rect">
            <a:avLst/>
          </a:prstGeom>
        </p:spPr>
      </p:pic>
    </p:spTree>
    <p:extLst>
      <p:ext uri="{BB962C8B-B14F-4D97-AF65-F5344CB8AC3E}">
        <p14:creationId xmlns:p14="http://schemas.microsoft.com/office/powerpoint/2010/main" val="4124448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09BF8-4365-40F1-BD58-F61911291092}"/>
              </a:ext>
            </a:extLst>
          </p:cNvPr>
          <p:cNvSpPr>
            <a:spLocks noGrp="1"/>
          </p:cNvSpPr>
          <p:nvPr>
            <p:ph type="title"/>
          </p:nvPr>
        </p:nvSpPr>
        <p:spPr/>
        <p:txBody>
          <a:bodyPr/>
          <a:lstStyle/>
          <a:p>
            <a:r>
              <a:rPr lang="en-US" dirty="0"/>
              <a:t>“Time and tide wait for no man.”</a:t>
            </a:r>
          </a:p>
        </p:txBody>
      </p:sp>
      <p:pic>
        <p:nvPicPr>
          <p:cNvPr id="4" name="Content Placeholder 3">
            <a:extLst>
              <a:ext uri="{FF2B5EF4-FFF2-40B4-BE49-F238E27FC236}">
                <a16:creationId xmlns:a16="http://schemas.microsoft.com/office/drawing/2014/main" id="{1CBF7C32-C410-495F-B63D-B6890DA39FFE}"/>
              </a:ext>
            </a:extLst>
          </p:cNvPr>
          <p:cNvPicPr>
            <a:picLocks noGrp="1" noChangeAspect="1"/>
          </p:cNvPicPr>
          <p:nvPr>
            <p:ph idx="1"/>
          </p:nvPr>
        </p:nvPicPr>
        <p:blipFill>
          <a:blip r:embed="rId2"/>
          <a:stretch>
            <a:fillRect/>
          </a:stretch>
        </p:blipFill>
        <p:spPr>
          <a:xfrm>
            <a:off x="2861792" y="2366786"/>
            <a:ext cx="3420415" cy="3816900"/>
          </a:xfrm>
          <a:prstGeom prst="rect">
            <a:avLst/>
          </a:prstGeom>
        </p:spPr>
      </p:pic>
    </p:spTree>
    <p:extLst>
      <p:ext uri="{BB962C8B-B14F-4D97-AF65-F5344CB8AC3E}">
        <p14:creationId xmlns:p14="http://schemas.microsoft.com/office/powerpoint/2010/main" val="3411367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C304-74D7-4440-A45E-8CB75A0EE20B}"/>
              </a:ext>
            </a:extLst>
          </p:cNvPr>
          <p:cNvSpPr>
            <a:spLocks noGrp="1"/>
          </p:cNvSpPr>
          <p:nvPr>
            <p:ph type="title"/>
          </p:nvPr>
        </p:nvSpPr>
        <p:spPr>
          <a:xfrm>
            <a:off x="1123213" y="905712"/>
            <a:ext cx="6897571" cy="1798680"/>
          </a:xfrm>
        </p:spPr>
        <p:txBody>
          <a:bodyPr>
            <a:normAutofit fontScale="90000"/>
          </a:bodyPr>
          <a:lstStyle/>
          <a:p>
            <a:r>
              <a:rPr lang="en-US" dirty="0"/>
              <a:t>Luke 12:25</a:t>
            </a:r>
            <a:br>
              <a:rPr lang="en-US" dirty="0"/>
            </a:br>
            <a:r>
              <a:rPr lang="en-US" dirty="0"/>
              <a:t>Who can add a single hour to his life?</a:t>
            </a:r>
            <a:br>
              <a:rPr lang="en-US" dirty="0"/>
            </a:br>
            <a:endParaRPr lang="en-US" dirty="0"/>
          </a:p>
        </p:txBody>
      </p:sp>
      <p:pic>
        <p:nvPicPr>
          <p:cNvPr id="4" name="Content Placeholder 3">
            <a:extLst>
              <a:ext uri="{FF2B5EF4-FFF2-40B4-BE49-F238E27FC236}">
                <a16:creationId xmlns:a16="http://schemas.microsoft.com/office/drawing/2014/main" id="{CE50C28F-3DFE-4726-AFFA-EB5459103FDE}"/>
              </a:ext>
            </a:extLst>
          </p:cNvPr>
          <p:cNvPicPr>
            <a:picLocks noGrp="1" noChangeAspect="1"/>
          </p:cNvPicPr>
          <p:nvPr>
            <p:ph idx="1"/>
          </p:nvPr>
        </p:nvPicPr>
        <p:blipFill>
          <a:blip r:embed="rId2"/>
          <a:stretch>
            <a:fillRect/>
          </a:stretch>
        </p:blipFill>
        <p:spPr>
          <a:xfrm>
            <a:off x="2434446" y="2393746"/>
            <a:ext cx="4275107" cy="3825579"/>
          </a:xfrm>
          <a:prstGeom prst="rect">
            <a:avLst/>
          </a:prstGeom>
        </p:spPr>
      </p:pic>
    </p:spTree>
    <p:extLst>
      <p:ext uri="{BB962C8B-B14F-4D97-AF65-F5344CB8AC3E}">
        <p14:creationId xmlns:p14="http://schemas.microsoft.com/office/powerpoint/2010/main" val="2086473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D30C-4766-426D-BD13-0D6923A61D91}"/>
              </a:ext>
            </a:extLst>
          </p:cNvPr>
          <p:cNvSpPr>
            <a:spLocks noGrp="1"/>
          </p:cNvSpPr>
          <p:nvPr>
            <p:ph type="title"/>
          </p:nvPr>
        </p:nvSpPr>
        <p:spPr/>
        <p:txBody>
          <a:bodyPr>
            <a:normAutofit fontScale="90000"/>
          </a:bodyPr>
          <a:lstStyle/>
          <a:p>
            <a:r>
              <a:rPr lang="en-US" dirty="0"/>
              <a:t>“Lost time is never found again.” </a:t>
            </a:r>
            <a:r>
              <a:rPr lang="en-US" i="1" dirty="0">
                <a:latin typeface="Cordia New" panose="020B0304020202020204" pitchFamily="34" charset="-34"/>
                <a:cs typeface="Cordia New" panose="020B0304020202020204" pitchFamily="34" charset="-34"/>
              </a:rPr>
              <a:t>Benjamin Franklin</a:t>
            </a:r>
          </a:p>
        </p:txBody>
      </p:sp>
      <p:pic>
        <p:nvPicPr>
          <p:cNvPr id="4" name="Content Placeholder 3">
            <a:extLst>
              <a:ext uri="{FF2B5EF4-FFF2-40B4-BE49-F238E27FC236}">
                <a16:creationId xmlns:a16="http://schemas.microsoft.com/office/drawing/2014/main" id="{8307761D-A82C-412A-8412-41BEA674FD82}"/>
              </a:ext>
            </a:extLst>
          </p:cNvPr>
          <p:cNvPicPr>
            <a:picLocks noGrp="1" noChangeAspect="1"/>
          </p:cNvPicPr>
          <p:nvPr>
            <p:ph idx="1"/>
          </p:nvPr>
        </p:nvPicPr>
        <p:blipFill>
          <a:blip r:embed="rId2"/>
          <a:stretch>
            <a:fillRect/>
          </a:stretch>
        </p:blipFill>
        <p:spPr>
          <a:xfrm>
            <a:off x="2442996" y="2395969"/>
            <a:ext cx="4258008" cy="3810277"/>
          </a:xfrm>
          <a:prstGeom prst="rect">
            <a:avLst/>
          </a:prstGeom>
        </p:spPr>
      </p:pic>
    </p:spTree>
    <p:extLst>
      <p:ext uri="{BB962C8B-B14F-4D97-AF65-F5344CB8AC3E}">
        <p14:creationId xmlns:p14="http://schemas.microsoft.com/office/powerpoint/2010/main" val="3332820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B5C8-0CC6-4564-8838-D3DA4D0DE45C}"/>
              </a:ext>
            </a:extLst>
          </p:cNvPr>
          <p:cNvSpPr>
            <a:spLocks noGrp="1"/>
          </p:cNvSpPr>
          <p:nvPr>
            <p:ph type="title"/>
          </p:nvPr>
        </p:nvSpPr>
        <p:spPr>
          <a:xfrm>
            <a:off x="1664677" y="1131094"/>
            <a:ext cx="5916246" cy="994172"/>
          </a:xfrm>
        </p:spPr>
        <p:txBody>
          <a:bodyPr>
            <a:normAutofit fontScale="90000"/>
          </a:bodyPr>
          <a:lstStyle/>
          <a:p>
            <a:r>
              <a:rPr lang="en-US" dirty="0"/>
              <a:t>How Are We Using Our Time?</a:t>
            </a:r>
          </a:p>
        </p:txBody>
      </p:sp>
      <p:pic>
        <p:nvPicPr>
          <p:cNvPr id="5" name="Content Placeholder 4">
            <a:extLst>
              <a:ext uri="{FF2B5EF4-FFF2-40B4-BE49-F238E27FC236}">
                <a16:creationId xmlns:a16="http://schemas.microsoft.com/office/drawing/2014/main" id="{C4847C04-3EEA-4763-B7F9-223131DF8B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5382" y="2439287"/>
            <a:ext cx="4993235" cy="3776688"/>
          </a:xfrm>
        </p:spPr>
      </p:pic>
      <p:sp>
        <p:nvSpPr>
          <p:cNvPr id="6" name="AutoShape 2" descr="Related image">
            <a:extLst>
              <a:ext uri="{FF2B5EF4-FFF2-40B4-BE49-F238E27FC236}">
                <a16:creationId xmlns:a16="http://schemas.microsoft.com/office/drawing/2014/main" id="{F6C957AD-0D90-4C35-8AAB-11C8E4AEF6C8}"/>
              </a:ext>
            </a:extLst>
          </p:cNvPr>
          <p:cNvSpPr>
            <a:spLocks noChangeAspect="1" noChangeArrowheads="1"/>
          </p:cNvSpPr>
          <p:nvPr/>
        </p:nvSpPr>
        <p:spPr bwMode="auto">
          <a:xfrm>
            <a:off x="3893344" y="2607469"/>
            <a:ext cx="1357313" cy="1643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3077164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2B20B-FE86-4BE4-8041-4915D58976E7}"/>
              </a:ext>
            </a:extLst>
          </p:cNvPr>
          <p:cNvSpPr>
            <a:spLocks noGrp="1"/>
          </p:cNvSpPr>
          <p:nvPr>
            <p:ph type="title"/>
          </p:nvPr>
        </p:nvSpPr>
        <p:spPr/>
        <p:txBody>
          <a:bodyPr/>
          <a:lstStyle/>
          <a:p>
            <a:r>
              <a:rPr lang="en-US" dirty="0"/>
              <a:t>The Time Is Now</a:t>
            </a:r>
          </a:p>
        </p:txBody>
      </p:sp>
      <p:sp>
        <p:nvSpPr>
          <p:cNvPr id="3" name="Content Placeholder 2">
            <a:extLst>
              <a:ext uri="{FF2B5EF4-FFF2-40B4-BE49-F238E27FC236}">
                <a16:creationId xmlns:a16="http://schemas.microsoft.com/office/drawing/2014/main" id="{D3161E02-7C46-4647-95B5-2E519982375E}"/>
              </a:ext>
            </a:extLst>
          </p:cNvPr>
          <p:cNvSpPr>
            <a:spLocks noGrp="1"/>
          </p:cNvSpPr>
          <p:nvPr>
            <p:ph idx="1"/>
          </p:nvPr>
        </p:nvSpPr>
        <p:spPr/>
        <p:txBody>
          <a:bodyPr/>
          <a:lstStyle/>
          <a:p>
            <a:r>
              <a:rPr lang="en-US" dirty="0"/>
              <a:t>John 4:34-35</a:t>
            </a:r>
            <a:br>
              <a:rPr lang="en-US" dirty="0"/>
            </a:br>
            <a:r>
              <a:rPr lang="en-US" baseline="30000" dirty="0"/>
              <a:t>34</a:t>
            </a:r>
            <a:r>
              <a:rPr lang="en-US" dirty="0"/>
              <a:t> Jesus said to them, “My food is to do the will of him who sent me and to accomplish his work. </a:t>
            </a:r>
            <a:r>
              <a:rPr lang="en-US" baseline="30000" dirty="0"/>
              <a:t>35</a:t>
            </a:r>
            <a:r>
              <a:rPr lang="en-US" dirty="0"/>
              <a:t> Do you not say, ‘There are yet four months, then comes the harvest’? Look, I tell you, lift up your eyes, and see that the fields are white for harvest.</a:t>
            </a:r>
          </a:p>
        </p:txBody>
      </p:sp>
    </p:spTree>
    <p:extLst>
      <p:ext uri="{BB962C8B-B14F-4D97-AF65-F5344CB8AC3E}">
        <p14:creationId xmlns:p14="http://schemas.microsoft.com/office/powerpoint/2010/main" val="3401164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7529-11E1-43A3-A45B-B1EFBA83113A}"/>
              </a:ext>
            </a:extLst>
          </p:cNvPr>
          <p:cNvSpPr>
            <a:spLocks noGrp="1"/>
          </p:cNvSpPr>
          <p:nvPr>
            <p:ph type="title"/>
          </p:nvPr>
        </p:nvSpPr>
        <p:spPr/>
        <p:txBody>
          <a:bodyPr>
            <a:normAutofit fontScale="90000"/>
          </a:bodyPr>
          <a:lstStyle/>
          <a:p>
            <a:r>
              <a:rPr lang="en-US" dirty="0"/>
              <a:t>Estimated Population in 2019</a:t>
            </a:r>
            <a:br>
              <a:rPr lang="en-US" dirty="0"/>
            </a:br>
            <a:r>
              <a:rPr lang="en-US" dirty="0"/>
              <a:t>9,301,922,908</a:t>
            </a:r>
          </a:p>
        </p:txBody>
      </p:sp>
      <p:pic>
        <p:nvPicPr>
          <p:cNvPr id="4" name="Content Placeholder 3">
            <a:extLst>
              <a:ext uri="{FF2B5EF4-FFF2-40B4-BE49-F238E27FC236}">
                <a16:creationId xmlns:a16="http://schemas.microsoft.com/office/drawing/2014/main" id="{C1C52906-5505-4D99-B38D-C5DB2AABFADE}"/>
              </a:ext>
            </a:extLst>
          </p:cNvPr>
          <p:cNvPicPr>
            <a:picLocks noGrp="1" noChangeAspect="1"/>
          </p:cNvPicPr>
          <p:nvPr>
            <p:ph idx="1"/>
          </p:nvPr>
        </p:nvPicPr>
        <p:blipFill>
          <a:blip r:embed="rId2"/>
          <a:stretch>
            <a:fillRect/>
          </a:stretch>
        </p:blipFill>
        <p:spPr>
          <a:xfrm>
            <a:off x="1884926" y="2507949"/>
            <a:ext cx="5374147" cy="3582765"/>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1104698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F1A6E-6F7A-4DA2-B246-197A7ABBFF46}"/>
              </a:ext>
            </a:extLst>
          </p:cNvPr>
          <p:cNvSpPr>
            <a:spLocks noGrp="1"/>
          </p:cNvSpPr>
          <p:nvPr>
            <p:ph type="title"/>
          </p:nvPr>
        </p:nvSpPr>
        <p:spPr>
          <a:xfrm>
            <a:off x="818146" y="809460"/>
            <a:ext cx="7507706" cy="1303867"/>
          </a:xfrm>
        </p:spPr>
        <p:txBody>
          <a:bodyPr>
            <a:normAutofit fontScale="90000"/>
          </a:bodyPr>
          <a:lstStyle/>
          <a:p>
            <a:r>
              <a:rPr lang="en-US" dirty="0"/>
              <a:t>So many people are going down the stream of life, unaware of their spiritual condition and the danger ahead.</a:t>
            </a:r>
          </a:p>
        </p:txBody>
      </p:sp>
      <p:pic>
        <p:nvPicPr>
          <p:cNvPr id="8" name="Content Placeholder 7">
            <a:extLst>
              <a:ext uri="{FF2B5EF4-FFF2-40B4-BE49-F238E27FC236}">
                <a16:creationId xmlns:a16="http://schemas.microsoft.com/office/drawing/2014/main" id="{B8231C20-0E3A-4FA4-B940-D55207D5F686}"/>
              </a:ext>
            </a:extLst>
          </p:cNvPr>
          <p:cNvPicPr>
            <a:picLocks noGrp="1" noChangeAspect="1"/>
          </p:cNvPicPr>
          <p:nvPr>
            <p:ph idx="1"/>
          </p:nvPr>
        </p:nvPicPr>
        <p:blipFill>
          <a:blip r:embed="rId2"/>
          <a:stretch>
            <a:fillRect/>
          </a:stretch>
        </p:blipFill>
        <p:spPr>
          <a:xfrm>
            <a:off x="2043909" y="2451555"/>
            <a:ext cx="5056181" cy="3728502"/>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7943794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2466</TotalTime>
  <Words>197</Words>
  <Application>Microsoft Office PowerPoint</Application>
  <PresentationFormat>On-screen Show (4:3)</PresentationFormat>
  <Paragraphs>34</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Cordia New</vt:lpstr>
      <vt:lpstr>Garamond</vt:lpstr>
      <vt:lpstr>Organic</vt:lpstr>
      <vt:lpstr>Into Our Hands</vt:lpstr>
      <vt:lpstr>What’s Our Most Precious Resource?</vt:lpstr>
      <vt:lpstr>“Time and tide wait for no man.”</vt:lpstr>
      <vt:lpstr>Luke 12:25 Who can add a single hour to his life? </vt:lpstr>
      <vt:lpstr>“Lost time is never found again.” Benjamin Franklin</vt:lpstr>
      <vt:lpstr>How Are We Using Our Time?</vt:lpstr>
      <vt:lpstr>The Time Is Now</vt:lpstr>
      <vt:lpstr>Estimated Population in 2019 9,301,922,908</vt:lpstr>
      <vt:lpstr>So many people are going down the stream of life, unaware of their spiritual condition and the danger ahead.</vt:lpstr>
      <vt:lpstr>Romans 6:21 For the end of those things is death.</vt:lpstr>
      <vt:lpstr>Hebrews 9:27 It is appointed unto men once to die.</vt:lpstr>
      <vt:lpstr>The Second Death</vt:lpstr>
      <vt:lpstr>Mark 9:48  ‘where their worm does not die and the fire is not quenched.’</vt:lpstr>
      <vt:lpstr>Romans 10:14 And how are they to hear without someone preaching?</vt:lpstr>
      <vt:lpstr>Romans 1:20 So they are without excuse.</vt:lpstr>
      <vt:lpstr>Joshua 24:15 Choose this day whom you will serve.</vt:lpstr>
      <vt:lpstr>Matthew 7:21 “Not everyone who says to me, ‘Lord, Lord,’ will enter the kingdom of heaven”</vt:lpstr>
      <vt:lpstr>What’s holding us back?</vt:lpstr>
      <vt:lpstr>Are we waiting for the right time to tell them?</vt:lpstr>
      <vt:lpstr>When we decide the time is right, it may be too late!</vt:lpstr>
      <vt:lpstr>Are we afraid they won’t listen to us?</vt:lpstr>
      <vt:lpstr>Are we too busy?</vt:lpstr>
      <vt:lpstr>Too entertained?</vt:lpstr>
      <vt:lpstr>Are we prejudging the soil?</vt:lpstr>
      <vt:lpstr>Our responsibility is to sow the seed.</vt:lpstr>
      <vt:lpstr>Are we looking for opportunities?</vt:lpstr>
      <vt:lpstr>Technology offers us new ways to spread God’s word.</vt:lpstr>
      <vt:lpstr>Most are right under our nose.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McIntyre</dc:creator>
  <cp:lastModifiedBy>Richard McIntyre</cp:lastModifiedBy>
  <cp:revision>47</cp:revision>
  <dcterms:created xsi:type="dcterms:W3CDTF">2019-04-19T03:11:59Z</dcterms:created>
  <dcterms:modified xsi:type="dcterms:W3CDTF">2019-04-20T20:19:54Z</dcterms:modified>
</cp:coreProperties>
</file>