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0" r:id="rId11"/>
    <p:sldId id="267" r:id="rId12"/>
    <p:sldId id="268" r:id="rId13"/>
    <p:sldId id="269" r:id="rId14"/>
    <p:sldId id="272" r:id="rId15"/>
    <p:sldId id="273" r:id="rId16"/>
    <p:sldId id="270" r:id="rId17"/>
    <p:sldId id="271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7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1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5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0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1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8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8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4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1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5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4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5831-0C7B-4585-B705-1934A014A2D8}" type="datetimeFigureOut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117A-7980-440A-8418-644B60EE11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4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0F2E-B102-4F7E-912B-44B6B0F7F4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85BB7-7C3C-40D0-925D-A15CCDE4E3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0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person, wall&#10;&#10;Description automatically generated">
            <a:extLst>
              <a:ext uri="{FF2B5EF4-FFF2-40B4-BE49-F238E27FC236}">
                <a16:creationId xmlns:a16="http://schemas.microsoft.com/office/drawing/2014/main" id="{3E23271F-0A7E-42EB-9643-68A8029BB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5673" cy="1933575"/>
          </a:xfrm>
          <a:prstGeom prst="rect">
            <a:avLst/>
          </a:prstGeom>
        </p:spPr>
      </p:pic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2A9B3F7B-99B9-49E9-83D5-D3B896B6A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79731"/>
            <a:ext cx="2755673" cy="1955922"/>
          </a:xfrm>
          <a:prstGeom prst="rect">
            <a:avLst/>
          </a:prstGeom>
        </p:spPr>
      </p:pic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2741CA9-80DE-4E88-B990-51EBD06433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6012"/>
            <a:ext cx="2755673" cy="2085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0C64DC-E05C-42D8-8DD0-115212880BB6}"/>
              </a:ext>
            </a:extLst>
          </p:cNvPr>
          <p:cNvSpPr txBox="1"/>
          <p:nvPr/>
        </p:nvSpPr>
        <p:spPr>
          <a:xfrm>
            <a:off x="2828925" y="546318"/>
            <a:ext cx="323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Infant Baptism???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D9315B-13A3-485B-9B35-038836D94E51}"/>
              </a:ext>
            </a:extLst>
          </p:cNvPr>
          <p:cNvSpPr txBox="1"/>
          <p:nvPr/>
        </p:nvSpPr>
        <p:spPr>
          <a:xfrm>
            <a:off x="3124200" y="2951946"/>
            <a:ext cx="2085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Christian Sabbath???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2E98F2-93E0-442A-96F3-DE94ECE7A656}"/>
              </a:ext>
            </a:extLst>
          </p:cNvPr>
          <p:cNvSpPr txBox="1"/>
          <p:nvPr/>
        </p:nvSpPr>
        <p:spPr>
          <a:xfrm>
            <a:off x="2905125" y="5165194"/>
            <a:ext cx="20859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Worship in the Church???</a:t>
            </a:r>
          </a:p>
        </p:txBody>
      </p:sp>
    </p:spTree>
    <p:extLst>
      <p:ext uri="{BB962C8B-B14F-4D97-AF65-F5344CB8AC3E}">
        <p14:creationId xmlns:p14="http://schemas.microsoft.com/office/powerpoint/2010/main" val="3207807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person, wall&#10;&#10;Description automatically generated">
            <a:extLst>
              <a:ext uri="{FF2B5EF4-FFF2-40B4-BE49-F238E27FC236}">
                <a16:creationId xmlns:a16="http://schemas.microsoft.com/office/drawing/2014/main" id="{3E23271F-0A7E-42EB-9643-68A8029BB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5673" cy="1933575"/>
          </a:xfrm>
          <a:prstGeom prst="rect">
            <a:avLst/>
          </a:prstGeom>
        </p:spPr>
      </p:pic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2A9B3F7B-99B9-49E9-83D5-D3B896B6A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79731"/>
            <a:ext cx="2755673" cy="1955922"/>
          </a:xfrm>
          <a:prstGeom prst="rect">
            <a:avLst/>
          </a:prstGeom>
        </p:spPr>
      </p:pic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2741CA9-80DE-4E88-B990-51EBD06433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6012"/>
            <a:ext cx="2755673" cy="2085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0C64DC-E05C-42D8-8DD0-115212880BB6}"/>
              </a:ext>
            </a:extLst>
          </p:cNvPr>
          <p:cNvSpPr txBox="1"/>
          <p:nvPr/>
        </p:nvSpPr>
        <p:spPr>
          <a:xfrm>
            <a:off x="2828925" y="546318"/>
            <a:ext cx="323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Infant Baptism???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D9315B-13A3-485B-9B35-038836D94E51}"/>
              </a:ext>
            </a:extLst>
          </p:cNvPr>
          <p:cNvSpPr txBox="1"/>
          <p:nvPr/>
        </p:nvSpPr>
        <p:spPr>
          <a:xfrm>
            <a:off x="3124200" y="2951946"/>
            <a:ext cx="2085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Christian Sabbath???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2E98F2-93E0-442A-96F3-DE94ECE7A656}"/>
              </a:ext>
            </a:extLst>
          </p:cNvPr>
          <p:cNvSpPr txBox="1"/>
          <p:nvPr/>
        </p:nvSpPr>
        <p:spPr>
          <a:xfrm>
            <a:off x="2905125" y="5165194"/>
            <a:ext cx="20859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Worship in the Church???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4BF493C-4233-443D-8487-EB5CBE12E81B}"/>
              </a:ext>
            </a:extLst>
          </p:cNvPr>
          <p:cNvSpPr/>
          <p:nvPr/>
        </p:nvSpPr>
        <p:spPr>
          <a:xfrm>
            <a:off x="5210175" y="442819"/>
            <a:ext cx="1457325" cy="618658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8E28A0-FAA1-4AE3-A577-BBBBDBB04314}"/>
              </a:ext>
            </a:extLst>
          </p:cNvPr>
          <p:cNvSpPr/>
          <p:nvPr/>
        </p:nvSpPr>
        <p:spPr>
          <a:xfrm>
            <a:off x="6274027" y="1847403"/>
            <a:ext cx="284797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>
                <a:ln/>
                <a:solidFill>
                  <a:srgbClr val="C00000"/>
                </a:solidFill>
                <a:effectLst/>
              </a:rPr>
              <a:t>Circumcision, 7</a:t>
            </a:r>
            <a:r>
              <a:rPr lang="en-US" sz="3200" b="1" cap="none" spc="0" baseline="30000" dirty="0">
                <a:ln/>
                <a:solidFill>
                  <a:srgbClr val="C00000"/>
                </a:solidFill>
                <a:effectLst/>
              </a:rPr>
              <a:t>th</a:t>
            </a:r>
            <a:r>
              <a:rPr lang="en-US" sz="3200" b="1" cap="none" spc="0" dirty="0">
                <a:ln/>
                <a:solidFill>
                  <a:srgbClr val="C00000"/>
                </a:solidFill>
                <a:effectLst/>
              </a:rPr>
              <a:t>. Day Rest,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44A2E2-5012-4D20-B059-CF670A5BDBBB}"/>
              </a:ext>
            </a:extLst>
          </p:cNvPr>
          <p:cNvSpPr/>
          <p:nvPr/>
        </p:nvSpPr>
        <p:spPr>
          <a:xfrm>
            <a:off x="6153150" y="4322919"/>
            <a:ext cx="275272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u="sng" cap="none" spc="0" dirty="0">
                <a:ln/>
                <a:solidFill>
                  <a:srgbClr val="C00000"/>
                </a:solidFill>
                <a:effectLst/>
              </a:rPr>
              <a:t>Old Testament </a:t>
            </a:r>
            <a:r>
              <a:rPr lang="en-US" sz="3200" b="1" cap="none" spc="0" dirty="0">
                <a:ln/>
                <a:solidFill>
                  <a:srgbClr val="C00000"/>
                </a:solidFill>
                <a:effectLst/>
              </a:rPr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344433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person, wall&#10;&#10;Description automatically generated">
            <a:extLst>
              <a:ext uri="{FF2B5EF4-FFF2-40B4-BE49-F238E27FC236}">
                <a16:creationId xmlns:a16="http://schemas.microsoft.com/office/drawing/2014/main" id="{3E23271F-0A7E-42EB-9643-68A8029BB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5673" cy="1933575"/>
          </a:xfrm>
          <a:prstGeom prst="rect">
            <a:avLst/>
          </a:prstGeom>
        </p:spPr>
      </p:pic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2A9B3F7B-99B9-49E9-83D5-D3B896B6A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79731"/>
            <a:ext cx="2755673" cy="1955922"/>
          </a:xfrm>
          <a:prstGeom prst="rect">
            <a:avLst/>
          </a:prstGeom>
        </p:spPr>
      </p:pic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2741CA9-80DE-4E88-B990-51EBD06433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6012"/>
            <a:ext cx="2755673" cy="2085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0C64DC-E05C-42D8-8DD0-115212880BB6}"/>
              </a:ext>
            </a:extLst>
          </p:cNvPr>
          <p:cNvSpPr txBox="1"/>
          <p:nvPr/>
        </p:nvSpPr>
        <p:spPr>
          <a:xfrm>
            <a:off x="2828925" y="546318"/>
            <a:ext cx="323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Infant Baptism???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D9315B-13A3-485B-9B35-038836D94E51}"/>
              </a:ext>
            </a:extLst>
          </p:cNvPr>
          <p:cNvSpPr txBox="1"/>
          <p:nvPr/>
        </p:nvSpPr>
        <p:spPr>
          <a:xfrm>
            <a:off x="3124200" y="2951946"/>
            <a:ext cx="2085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Christian Sabbath???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2E98F2-93E0-442A-96F3-DE94ECE7A656}"/>
              </a:ext>
            </a:extLst>
          </p:cNvPr>
          <p:cNvSpPr txBox="1"/>
          <p:nvPr/>
        </p:nvSpPr>
        <p:spPr>
          <a:xfrm>
            <a:off x="2905125" y="5165194"/>
            <a:ext cx="20859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Worship in the Church???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4BF493C-4233-443D-8487-EB5CBE12E81B}"/>
              </a:ext>
            </a:extLst>
          </p:cNvPr>
          <p:cNvSpPr/>
          <p:nvPr/>
        </p:nvSpPr>
        <p:spPr>
          <a:xfrm>
            <a:off x="5210175" y="442819"/>
            <a:ext cx="1457325" cy="618658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8E28A0-FAA1-4AE3-A577-BBBBDBB04314}"/>
              </a:ext>
            </a:extLst>
          </p:cNvPr>
          <p:cNvSpPr/>
          <p:nvPr/>
        </p:nvSpPr>
        <p:spPr>
          <a:xfrm>
            <a:off x="6274027" y="1847403"/>
            <a:ext cx="284797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>
                <a:ln/>
                <a:solidFill>
                  <a:schemeClr val="accent3"/>
                </a:solidFill>
                <a:effectLst/>
              </a:rPr>
              <a:t>Circumcision, 7</a:t>
            </a:r>
            <a:r>
              <a:rPr lang="en-US" sz="3200" b="1" cap="none" spc="0" baseline="30000" dirty="0">
                <a:ln/>
                <a:solidFill>
                  <a:schemeClr val="accent3"/>
                </a:solidFill>
                <a:effectLst/>
              </a:rPr>
              <a:t>th</a:t>
            </a:r>
            <a:r>
              <a:rPr lang="en-US" sz="3200" b="1" cap="none" spc="0" dirty="0">
                <a:ln/>
                <a:solidFill>
                  <a:schemeClr val="accent3"/>
                </a:solidFill>
                <a:effectLst/>
              </a:rPr>
              <a:t>. Day Rest,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22EC83-9743-4D3D-9DFD-2887F46EC81B}"/>
              </a:ext>
            </a:extLst>
          </p:cNvPr>
          <p:cNvSpPr txBox="1"/>
          <p:nvPr/>
        </p:nvSpPr>
        <p:spPr>
          <a:xfrm>
            <a:off x="6886575" y="3059055"/>
            <a:ext cx="1933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Colossians 2:14,16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44A2E2-5012-4D20-B059-CF670A5BDBBB}"/>
              </a:ext>
            </a:extLst>
          </p:cNvPr>
          <p:cNvSpPr/>
          <p:nvPr/>
        </p:nvSpPr>
        <p:spPr>
          <a:xfrm>
            <a:off x="6153150" y="4322919"/>
            <a:ext cx="275272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u="sng" cap="none" spc="0" dirty="0">
                <a:ln/>
                <a:solidFill>
                  <a:schemeClr val="accent3"/>
                </a:solidFill>
                <a:effectLst/>
              </a:rPr>
              <a:t>Old Testament </a:t>
            </a:r>
            <a:r>
              <a:rPr lang="en-US" sz="3200" b="1" cap="none" spc="0" dirty="0">
                <a:ln/>
                <a:solidFill>
                  <a:schemeClr val="accent3"/>
                </a:solidFill>
                <a:effectLst/>
              </a:rPr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3426548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Beware…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Of OUTWARD GLORY replacing the focus on THE INWARD REALITY </a:t>
            </a:r>
            <a:r>
              <a:rPr lang="en-US" b="1" dirty="0">
                <a:solidFill>
                  <a:srgbClr val="C00000"/>
                </a:solidFill>
              </a:rPr>
              <a:t>(Rom. 2:28-29)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73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Beware…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Of OUTWARD GLORY replacing the focus on THE INWARD REALITY </a:t>
            </a:r>
            <a:r>
              <a:rPr lang="en-US" b="1" dirty="0">
                <a:solidFill>
                  <a:schemeClr val="accent3"/>
                </a:solidFill>
              </a:rPr>
              <a:t>(Rom. 2:28-29,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Gal. 3:1-5, 4:6, 5:22-25</a:t>
            </a:r>
            <a:r>
              <a:rPr lang="en-US" b="1" dirty="0">
                <a:solidFill>
                  <a:schemeClr val="accent3"/>
                </a:solidFill>
              </a:rPr>
              <a:t>)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80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Beware…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Of OUTWARD GLORY replacing the focus on THE INWARD REALITY </a:t>
            </a:r>
            <a:r>
              <a:rPr lang="en-US" b="1" dirty="0">
                <a:solidFill>
                  <a:schemeClr val="accent3"/>
                </a:solidFill>
              </a:rPr>
              <a:t>(Rom. 2:28-29, Gal. 3:1-5, 4:6, 5:22-25, </a:t>
            </a:r>
            <a:r>
              <a:rPr lang="en-US" b="1" dirty="0">
                <a:solidFill>
                  <a:srgbClr val="C00000"/>
                </a:solidFill>
              </a:rPr>
              <a:t>Gal. 2:5, 2 Jn. 9-11</a:t>
            </a:r>
            <a:r>
              <a:rPr lang="en-US" b="1" dirty="0">
                <a:solidFill>
                  <a:schemeClr val="accent3"/>
                </a:solidFill>
              </a:rPr>
              <a:t>)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1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Beware…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 OUTWARD GLORY replacing the focus on THE INWARD REALITY </a:t>
            </a:r>
            <a:r>
              <a:rPr lang="en-US" dirty="0">
                <a:solidFill>
                  <a:schemeClr val="accent3"/>
                </a:solidFill>
              </a:rPr>
              <a:t>(Rom. 2:28-29, Gal. 3:1-5, 4:6, 5:22-25, Gal. 2:5, 2 Jn. 9-11) </a:t>
            </a:r>
          </a:p>
          <a:p>
            <a:r>
              <a:rPr lang="en-US" b="1" dirty="0"/>
              <a:t>Of ZEAL without KNOWLEDGE </a:t>
            </a:r>
            <a:r>
              <a:rPr lang="en-US" b="1" dirty="0">
                <a:solidFill>
                  <a:srgbClr val="C00000"/>
                </a:solidFill>
              </a:rPr>
              <a:t>(Rom. 10:2, Gal. 1:14, 4:17-18)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66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Beware…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 OUTWARD GLORY replacing the focus on THE INWARD REALITY (Rom. 2:28-29, Gal. 3:1-5, 4:6, 5:22-25, Gal. 2:5, 2 Jn. 9-11) </a:t>
            </a:r>
          </a:p>
          <a:p>
            <a:r>
              <a:rPr lang="en-US" dirty="0"/>
              <a:t>Of ZEAL without KNOWLEDGE </a:t>
            </a:r>
            <a:r>
              <a:rPr lang="en-US" dirty="0">
                <a:solidFill>
                  <a:schemeClr val="accent3"/>
                </a:solidFill>
              </a:rPr>
              <a:t>(Rom. 10:2, Gal. 1:14, 4:17-18)</a:t>
            </a:r>
          </a:p>
          <a:p>
            <a:r>
              <a:rPr lang="en-US" b="1" dirty="0"/>
              <a:t>Of the POWER OF PEER PRESSURE </a:t>
            </a:r>
            <a:r>
              <a:rPr lang="en-US" b="1" dirty="0">
                <a:solidFill>
                  <a:srgbClr val="C00000"/>
                </a:solidFill>
              </a:rPr>
              <a:t>(Gal. 2:12-14)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0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0F2E-B102-4F7E-912B-44B6B0F7F4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85BB7-7C3C-40D0-925D-A15CCDE4E3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3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6B0C3636-FE7B-4B02-85E3-42531F3E790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A0936A1-468A-44E9-BD34-5C1C79BB200E}"/>
              </a:ext>
            </a:extLst>
          </p:cNvPr>
          <p:cNvSpPr/>
          <p:nvPr/>
        </p:nvSpPr>
        <p:spPr>
          <a:xfrm rot="19075206">
            <a:off x="146401" y="2014834"/>
            <a:ext cx="5468806" cy="92333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Judaizing Teachers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CF8622-273A-4EF7-950A-A4AD5079CD39}"/>
              </a:ext>
            </a:extLst>
          </p:cNvPr>
          <p:cNvSpPr/>
          <p:nvPr/>
        </p:nvSpPr>
        <p:spPr>
          <a:xfrm>
            <a:off x="3391280" y="4029668"/>
            <a:ext cx="4740658" cy="92333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Who Are They?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EC748F-5C7E-4744-BF2A-AEB28220C6A1}"/>
              </a:ext>
            </a:extLst>
          </p:cNvPr>
          <p:cNvSpPr/>
          <p:nvPr/>
        </p:nvSpPr>
        <p:spPr>
          <a:xfrm>
            <a:off x="358911" y="1927829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>
                <a:solidFill>
                  <a:srgbClr val="9B3E00"/>
                </a:solidFill>
                <a:latin typeface="Ariel Black"/>
              </a:rPr>
              <a:t> 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57719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6B0C3636-FE7B-4B02-85E3-42531F3E790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A0936A1-468A-44E9-BD34-5C1C79BB200E}"/>
              </a:ext>
            </a:extLst>
          </p:cNvPr>
          <p:cNvSpPr/>
          <p:nvPr/>
        </p:nvSpPr>
        <p:spPr>
          <a:xfrm rot="19075206">
            <a:off x="146401" y="2014834"/>
            <a:ext cx="5468806" cy="92333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Judaizing Teachers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CF8622-273A-4EF7-950A-A4AD5079CD39}"/>
              </a:ext>
            </a:extLst>
          </p:cNvPr>
          <p:cNvSpPr/>
          <p:nvPr/>
        </p:nvSpPr>
        <p:spPr>
          <a:xfrm>
            <a:off x="3391280" y="4029668"/>
            <a:ext cx="4740658" cy="923330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Who Are They?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B50C1E-A89D-4449-9814-F18BDBC5D200}"/>
              </a:ext>
            </a:extLst>
          </p:cNvPr>
          <p:cNvSpPr txBox="1"/>
          <p:nvPr/>
        </p:nvSpPr>
        <p:spPr>
          <a:xfrm>
            <a:off x="4457700" y="1561715"/>
            <a:ext cx="3949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/>
              <a:t>“…live as do the Jews”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1E421E-F581-4855-A125-2EE15E6B8F42}"/>
              </a:ext>
            </a:extLst>
          </p:cNvPr>
          <p:cNvSpPr txBox="1"/>
          <p:nvPr/>
        </p:nvSpPr>
        <p:spPr>
          <a:xfrm>
            <a:off x="5628259" y="1038495"/>
            <a:ext cx="2645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Galatians 2:14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803201-0BD2-44C9-8AF0-531AC9B5819E}"/>
              </a:ext>
            </a:extLst>
          </p:cNvPr>
          <p:cNvSpPr txBox="1"/>
          <p:nvPr/>
        </p:nvSpPr>
        <p:spPr>
          <a:xfrm>
            <a:off x="133349" y="1084661"/>
            <a:ext cx="2147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Greek: “ioudaizein”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EC748F-5C7E-4744-BF2A-AEB28220C6A1}"/>
              </a:ext>
            </a:extLst>
          </p:cNvPr>
          <p:cNvSpPr/>
          <p:nvPr/>
        </p:nvSpPr>
        <p:spPr>
          <a:xfrm>
            <a:off x="358911" y="1927829"/>
            <a:ext cx="1823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>
                <a:solidFill>
                  <a:srgbClr val="001320"/>
                </a:solidFill>
                <a:latin typeface="Cardo"/>
              </a:rPr>
              <a:t>ἰουδαΐζειν</a:t>
            </a:r>
            <a:r>
              <a:rPr lang="el-GR" sz="2800" b="1" i="1" dirty="0">
                <a:solidFill>
                  <a:srgbClr val="9B3E00"/>
                </a:solidFill>
                <a:latin typeface="Ariel Black"/>
              </a:rPr>
              <a:t> 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00255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Who are the Judaizers?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Compel Gentiles to be CIRCUMCISED </a:t>
            </a:r>
            <a:r>
              <a:rPr lang="en-US" b="1" dirty="0">
                <a:solidFill>
                  <a:srgbClr val="C00000"/>
                </a:solidFill>
              </a:rPr>
              <a:t>(Acts 15:1, Gal. 6: 12-13)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1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Who are the Judaizers?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Compel Gentiles to be CIRCUMCISED </a:t>
            </a:r>
            <a:r>
              <a:rPr lang="en-US" dirty="0">
                <a:solidFill>
                  <a:schemeClr val="accent3"/>
                </a:solidFill>
              </a:rPr>
              <a:t>(Acts 15:1, Gal. 6: 12-13) </a:t>
            </a:r>
          </a:p>
          <a:p>
            <a:r>
              <a:rPr lang="en-US" b="1" dirty="0"/>
              <a:t>Equate TRADITIONS to Jewish Religion </a:t>
            </a:r>
            <a:r>
              <a:rPr lang="en-US" b="1" dirty="0">
                <a:solidFill>
                  <a:srgbClr val="C00000"/>
                </a:solidFill>
              </a:rPr>
              <a:t>(Gal. 1:14, 13, 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7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Who are the Judaizers?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Compel Gentiles to be CIRCUMCISED </a:t>
            </a:r>
            <a:r>
              <a:rPr lang="en-US" dirty="0">
                <a:solidFill>
                  <a:schemeClr val="accent3"/>
                </a:solidFill>
              </a:rPr>
              <a:t>(Acts 15:1, Gal. 6: 12-13) </a:t>
            </a:r>
          </a:p>
          <a:p>
            <a:r>
              <a:rPr lang="en-US" dirty="0"/>
              <a:t>Equate TRADITIONS to Jewish Religion </a:t>
            </a:r>
            <a:r>
              <a:rPr lang="en-US" dirty="0">
                <a:solidFill>
                  <a:schemeClr val="accent3"/>
                </a:solidFill>
              </a:rPr>
              <a:t>(Gal. 1:14, 13, 23)</a:t>
            </a:r>
          </a:p>
          <a:p>
            <a:r>
              <a:rPr lang="en-US" b="1" dirty="0"/>
              <a:t>Demand observance of DAYS, MONTHS, etc.        </a:t>
            </a:r>
            <a:r>
              <a:rPr lang="en-US" b="1" dirty="0">
                <a:solidFill>
                  <a:srgbClr val="C00000"/>
                </a:solidFill>
              </a:rPr>
              <a:t>(Acts 15:5, Gal. 4:9-10, Rom. 14:5-6)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4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Who are the Judaizers?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Compel Gentiles to be CIRCUMCISED </a:t>
            </a:r>
            <a:r>
              <a:rPr lang="en-US" dirty="0">
                <a:solidFill>
                  <a:schemeClr val="accent3"/>
                </a:solidFill>
              </a:rPr>
              <a:t>(Acts 15:1, Gal. 6: 12-13) </a:t>
            </a:r>
          </a:p>
          <a:p>
            <a:r>
              <a:rPr lang="en-US" dirty="0"/>
              <a:t>Equate TRADITIONS to Jewish Religion </a:t>
            </a:r>
            <a:r>
              <a:rPr lang="en-US" dirty="0">
                <a:solidFill>
                  <a:schemeClr val="accent3"/>
                </a:solidFill>
              </a:rPr>
              <a:t>(Gal. 1:14, 13, 23)</a:t>
            </a:r>
          </a:p>
          <a:p>
            <a:r>
              <a:rPr lang="en-US" dirty="0"/>
              <a:t>Demand observance of DAYS, MONTHS, etc.        </a:t>
            </a:r>
            <a:r>
              <a:rPr lang="en-US" dirty="0">
                <a:solidFill>
                  <a:schemeClr val="accent3"/>
                </a:solidFill>
              </a:rPr>
              <a:t>(Acts 15:5, Gal. 4:9-10, Rom. 14:5-6) </a:t>
            </a:r>
          </a:p>
          <a:p>
            <a:r>
              <a:rPr lang="en-US" b="1" dirty="0"/>
              <a:t>Refuse to EAT MEATS – EAT WITH GENTILES </a:t>
            </a:r>
            <a:r>
              <a:rPr lang="en-US" b="1" dirty="0">
                <a:solidFill>
                  <a:srgbClr val="C00000"/>
                </a:solidFill>
              </a:rPr>
              <a:t>(Rom. 14, Lev. 11, Gal. 2:11-12)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8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4CA-8D00-4D41-8BCD-9FC0C5A188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scene3d>
            <a:camera prst="orthographicFront"/>
            <a:lightRig rig="threePt" dir="t"/>
          </a:scene3d>
          <a:sp3d>
            <a:bevelT w="190500" h="95250" prst="slope"/>
            <a:bevelB w="25400" h="101600"/>
          </a:sp3d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Who are the Judaizers?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0BED-CD71-4A09-B934-A8F4B049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Compel Gentiles to be CIRCUMCISED </a:t>
            </a:r>
            <a:r>
              <a:rPr lang="en-US" dirty="0">
                <a:solidFill>
                  <a:schemeClr val="accent3"/>
                </a:solidFill>
              </a:rPr>
              <a:t>(Acts 15:1, Gal. 6: 12-13) </a:t>
            </a:r>
          </a:p>
          <a:p>
            <a:r>
              <a:rPr lang="en-US" dirty="0"/>
              <a:t>Equate TRADITIONS to Jewish Religion </a:t>
            </a:r>
            <a:r>
              <a:rPr lang="en-US" dirty="0">
                <a:solidFill>
                  <a:schemeClr val="accent3"/>
                </a:solidFill>
              </a:rPr>
              <a:t>(Gal. 1:14, 13, 23)</a:t>
            </a:r>
          </a:p>
          <a:p>
            <a:r>
              <a:rPr lang="en-US" dirty="0"/>
              <a:t>Demand observance of DAYS, MONTHS, etc.        </a:t>
            </a:r>
            <a:r>
              <a:rPr lang="en-US" dirty="0">
                <a:solidFill>
                  <a:schemeClr val="accent3"/>
                </a:solidFill>
              </a:rPr>
              <a:t>(Acts 15:5, Gal. 4:9-10, Rom. 14:5-6) </a:t>
            </a:r>
          </a:p>
          <a:p>
            <a:r>
              <a:rPr lang="en-US" dirty="0"/>
              <a:t>Refuse to EAT MEATS – EAT WITH GENTILES </a:t>
            </a:r>
            <a:r>
              <a:rPr lang="en-US" dirty="0">
                <a:solidFill>
                  <a:schemeClr val="accent3"/>
                </a:solidFill>
              </a:rPr>
              <a:t>(Rom. 14, Lev. 11, Gal. 2:11-12)</a:t>
            </a:r>
          </a:p>
          <a:p>
            <a:r>
              <a:rPr lang="en-US" b="1" dirty="0"/>
              <a:t>Shut PEOPLE OUT so THEY SHALL BE SOUGHT    </a:t>
            </a:r>
            <a:r>
              <a:rPr lang="en-US" b="1" dirty="0">
                <a:solidFill>
                  <a:srgbClr val="C00000"/>
                </a:solidFill>
              </a:rPr>
              <a:t>(Gal. 4:17-18, Rom. 16:17-18, Titus 3:10)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4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A214988-0FD7-4736-A601-7CB673B76FC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786"/>
            <a:ext cx="8953500" cy="738885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036B112-488B-4CF7-A6C1-3469D8070304}"/>
              </a:ext>
            </a:extLst>
          </p:cNvPr>
          <p:cNvSpPr/>
          <p:nvPr/>
        </p:nvSpPr>
        <p:spPr>
          <a:xfrm>
            <a:off x="3121439" y="738485"/>
            <a:ext cx="28425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solidFill>
                  <a:srgbClr val="C00000"/>
                </a:solidFill>
                <a:effectLst/>
              </a:rPr>
              <a:t>THE REALITY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6ADB5B-81EC-45C1-A7AD-C99440BA67D1}"/>
              </a:ext>
            </a:extLst>
          </p:cNvPr>
          <p:cNvSpPr txBox="1"/>
          <p:nvPr/>
        </p:nvSpPr>
        <p:spPr>
          <a:xfrm rot="19785902">
            <a:off x="200025" y="703627"/>
            <a:ext cx="300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Can’t You See…?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5B289F-21E5-41CC-8824-8B3E47B53BE5}"/>
              </a:ext>
            </a:extLst>
          </p:cNvPr>
          <p:cNvSpPr/>
          <p:nvPr/>
        </p:nvSpPr>
        <p:spPr>
          <a:xfrm>
            <a:off x="1593977" y="1568539"/>
            <a:ext cx="69456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C00000"/>
                </a:solidFill>
              </a:rPr>
              <a:t>The One Gospel Is Being Perverted!</a:t>
            </a:r>
            <a:endParaRPr lang="en-US" sz="36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384E15-8976-49AB-816C-6C1FF9A62CB2}"/>
              </a:ext>
            </a:extLst>
          </p:cNvPr>
          <p:cNvSpPr txBox="1"/>
          <p:nvPr/>
        </p:nvSpPr>
        <p:spPr>
          <a:xfrm rot="19987340">
            <a:off x="6841998" y="861595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Gal. 1:6-8; 2:16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C86D9-FE9E-4F70-B26D-6D11EEC9B5ED}"/>
              </a:ext>
            </a:extLst>
          </p:cNvPr>
          <p:cNvSpPr/>
          <p:nvPr/>
        </p:nvSpPr>
        <p:spPr>
          <a:xfrm>
            <a:off x="1593977" y="2323381"/>
            <a:ext cx="66050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C00000"/>
                </a:solidFill>
                <a:effectLst/>
              </a:rPr>
              <a:t>Judaizers Are Troubling You – Called in God’s Grace!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1664B8-5599-4567-B98F-941669029ABE}"/>
              </a:ext>
            </a:extLst>
          </p:cNvPr>
          <p:cNvSpPr/>
          <p:nvPr/>
        </p:nvSpPr>
        <p:spPr>
          <a:xfrm>
            <a:off x="1593977" y="3632221"/>
            <a:ext cx="57212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rgbClr val="C00000"/>
                </a:solidFill>
                <a:effectLst/>
              </a:rPr>
              <a:t>Judaizers Are Under A Sou</a:t>
            </a:r>
            <a:r>
              <a:rPr lang="en-US" sz="3600" b="1" dirty="0">
                <a:ln/>
                <a:solidFill>
                  <a:srgbClr val="C00000"/>
                </a:solidFill>
              </a:rPr>
              <a:t>l Damning Curse! </a:t>
            </a:r>
            <a:endParaRPr lang="en-US" sz="36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811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933</TotalTime>
  <Words>584</Words>
  <Application>Microsoft Office PowerPoint</Application>
  <PresentationFormat>On-screen Show (4:3)</PresentationFormat>
  <Paragraphs>62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Ariel Black</vt:lpstr>
      <vt:lpstr>Calibri</vt:lpstr>
      <vt:lpstr>Calibri Light</vt:lpstr>
      <vt:lpstr>Cardo</vt:lpstr>
      <vt:lpstr>Office Theme</vt:lpstr>
      <vt:lpstr>PowerPoint Presentation</vt:lpstr>
      <vt:lpstr>PowerPoint Presentation</vt:lpstr>
      <vt:lpstr>PowerPoint Presentation</vt:lpstr>
      <vt:lpstr>Who are the Judaizers? </vt:lpstr>
      <vt:lpstr>Who are the Judaizers? </vt:lpstr>
      <vt:lpstr>Who are the Judaizers? </vt:lpstr>
      <vt:lpstr>Who are the Judaizers? </vt:lpstr>
      <vt:lpstr>Who are the Judaizers? </vt:lpstr>
      <vt:lpstr>PowerPoint Presentation</vt:lpstr>
      <vt:lpstr>PowerPoint Presentation</vt:lpstr>
      <vt:lpstr>PowerPoint Presentation</vt:lpstr>
      <vt:lpstr>PowerPoint Presentation</vt:lpstr>
      <vt:lpstr>Beware…</vt:lpstr>
      <vt:lpstr>Beware…</vt:lpstr>
      <vt:lpstr>Beware…</vt:lpstr>
      <vt:lpstr>Beware…</vt:lpstr>
      <vt:lpstr>Beware…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Jerry Fite</cp:lastModifiedBy>
  <cp:revision>25</cp:revision>
  <dcterms:created xsi:type="dcterms:W3CDTF">2019-07-18T23:41:01Z</dcterms:created>
  <dcterms:modified xsi:type="dcterms:W3CDTF">2019-07-21T11:35:56Z</dcterms:modified>
</cp:coreProperties>
</file>