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0"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FF66"/>
    <a:srgbClr val="5C3D1E"/>
    <a:srgbClr val="996633"/>
    <a:srgbClr val="004442"/>
    <a:srgbClr val="006666"/>
    <a:srgbClr val="740000"/>
    <a:srgbClr val="460000"/>
    <a:srgbClr val="800000"/>
    <a:srgbClr val="1F3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3" autoAdjust="0"/>
    <p:restoredTop sz="98655" autoAdjust="0"/>
  </p:normalViewPr>
  <p:slideViewPr>
    <p:cSldViewPr>
      <p:cViewPr varScale="1">
        <p:scale>
          <a:sx n="77" d="100"/>
          <a:sy n="77" d="100"/>
        </p:scale>
        <p:origin x="102" y="7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DA55B8-B31E-4464-931A-579783C51DA1}"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10/6/2019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A55B8-B31E-4464-931A-579783C51DA1}" type="datetimeFigureOut">
              <a:rPr lang="en-US" smtClean="0"/>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A55B8-B31E-4464-931A-579783C51DA1}" type="datetimeFigureOut">
              <a:rPr lang="en-US" smtClean="0"/>
              <a:t>10/6/2019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A55B8-B31E-4464-931A-579783C51DA1}" type="datetimeFigureOut">
              <a:rPr lang="en-US" smtClean="0"/>
              <a:t>10/6/2019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10/6/2019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10/6/2019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96633"/>
            </a:gs>
            <a:gs pos="50000">
              <a:srgbClr val="5C3D1E"/>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10/6/2019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0"/>
            <a:ext cx="9144000" cy="2822575"/>
          </a:xfrm>
        </p:spPr>
        <p:txBody>
          <a:bodyPr anchor="ctr">
            <a:noAutofit/>
          </a:bodyPr>
          <a:lstStyle/>
          <a:p>
            <a:pPr>
              <a:lnSpc>
                <a:spcPct val="90000"/>
              </a:lnSpc>
            </a:pPr>
            <a:r>
              <a:rPr lang="en-US" sz="9200" b="1" dirty="0">
                <a:solidFill>
                  <a:srgbClr val="FFFF00"/>
                </a:solidFill>
                <a:effectLst>
                  <a:outerShdw blurRad="50800" dist="38100" dir="2700000" algn="tl" rotWithShape="0">
                    <a:schemeClr val="tx1">
                      <a:lumMod val="95000"/>
                      <a:lumOff val="5000"/>
                      <a:alpha val="43000"/>
                    </a:schemeClr>
                  </a:outerShdw>
                </a:effectLst>
              </a:rPr>
              <a:t>“Sin Shall Not Have Dominion”</a:t>
            </a:r>
          </a:p>
        </p:txBody>
      </p:sp>
      <p:sp>
        <p:nvSpPr>
          <p:cNvPr id="3" name="Subtitle 2"/>
          <p:cNvSpPr>
            <a:spLocks noGrp="1"/>
          </p:cNvSpPr>
          <p:nvPr>
            <p:ph type="subTitle" idx="1"/>
          </p:nvPr>
        </p:nvSpPr>
        <p:spPr>
          <a:xfrm>
            <a:off x="1371600" y="5715000"/>
            <a:ext cx="6400800" cy="1066800"/>
          </a:xfrm>
        </p:spPr>
        <p:txBody>
          <a:bodyPr>
            <a:noAutofit/>
          </a:bodyPr>
          <a:lstStyle/>
          <a:p>
            <a:r>
              <a:rPr lang="en-US" sz="6000" b="1" i="1" dirty="0">
                <a:solidFill>
                  <a:schemeClr val="bg1"/>
                </a:solidFill>
                <a:effectLst>
                  <a:outerShdw blurRad="50800" dist="38100" dir="2700000" algn="tl" rotWithShape="0">
                    <a:schemeClr val="tx1">
                      <a:lumMod val="95000"/>
                      <a:lumOff val="5000"/>
                      <a:alpha val="43000"/>
                    </a:schemeClr>
                  </a:outerShdw>
                </a:effectLst>
              </a:rPr>
              <a:t>Romans 6:12-14</a:t>
            </a:r>
          </a:p>
        </p:txBody>
      </p:sp>
      <p:pic>
        <p:nvPicPr>
          <p:cNvPr id="4" name="Picture 3" descr="Evil Crown 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2000" y="0"/>
            <a:ext cx="5080000" cy="3124200"/>
          </a:xfrm>
          <a:prstGeom prst="rect">
            <a:avLst/>
          </a:prstGeom>
        </p:spPr>
      </p:pic>
    </p:spTree>
    <p:extLst>
      <p:ext uri="{BB962C8B-B14F-4D97-AF65-F5344CB8AC3E}">
        <p14:creationId xmlns:p14="http://schemas.microsoft.com/office/powerpoint/2010/main" val="1898293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0"/>
            <a:ext cx="9448800" cy="914400"/>
          </a:xfrm>
          <a:effectLst/>
        </p:spPr>
        <p:txBody>
          <a:bodyPr>
            <a:normAutofit/>
          </a:bodyPr>
          <a:lstStyle/>
          <a:p>
            <a:r>
              <a:rPr lang="en-US" sz="4300" b="1" dirty="0">
                <a:solidFill>
                  <a:srgbClr val="FFFF00"/>
                </a:solidFill>
                <a:effectLst>
                  <a:outerShdw blurRad="50800" dist="38100" dir="2700000" algn="tl" rotWithShape="0">
                    <a:schemeClr val="tx1">
                      <a:alpha val="43000"/>
                    </a:schemeClr>
                  </a:outerShdw>
                </a:effectLst>
              </a:rPr>
              <a:t>How Do We Prevent Dominion of Sin?</a:t>
            </a:r>
            <a:endParaRPr lang="en-US" sz="4300" b="1" dirty="0">
              <a:effectLst>
                <a:outerShdw blurRad="50800" dist="38100" dir="2700000" algn="tl" rotWithShape="0">
                  <a:schemeClr val="tx1">
                    <a:alpha val="43000"/>
                  </a:schemeClr>
                </a:outerShdw>
              </a:effectLst>
            </a:endParaRPr>
          </a:p>
        </p:txBody>
      </p:sp>
      <p:sp>
        <p:nvSpPr>
          <p:cNvPr id="16387" name="Rectangle 3"/>
          <p:cNvSpPr>
            <a:spLocks noGrp="1" noChangeArrowheads="1"/>
          </p:cNvSpPr>
          <p:nvPr>
            <p:ph type="body" idx="1"/>
          </p:nvPr>
        </p:nvSpPr>
        <p:spPr>
          <a:xfrm>
            <a:off x="0" y="914400"/>
            <a:ext cx="9296400" cy="6705600"/>
          </a:xfrm>
        </p:spPr>
        <p:txBody>
          <a:bodyPr>
            <a:noAutofit/>
          </a:bodyPr>
          <a:lstStyle/>
          <a:p>
            <a:pPr>
              <a:lnSpc>
                <a:spcPct val="90000"/>
              </a:lnSpc>
              <a:spcBef>
                <a:spcPts val="0"/>
              </a:spcBef>
              <a:spcAft>
                <a:spcPts val="600"/>
              </a:spcAft>
              <a:buClr>
                <a:srgbClr val="FFFF00"/>
              </a:buClr>
            </a:pPr>
            <a:r>
              <a:rPr lang="en-US" dirty="0">
                <a:solidFill>
                  <a:schemeClr val="bg1"/>
                </a:solidFill>
                <a:effectLst>
                  <a:outerShdw blurRad="50800" dist="38100" dir="2700000" algn="tl" rotWithShape="0">
                    <a:schemeClr val="tx1">
                      <a:alpha val="43000"/>
                    </a:schemeClr>
                  </a:outerShdw>
                </a:effectLst>
              </a:rPr>
              <a:t>Do Not Present Ourselves to Sin &amp; Unrighteousness</a:t>
            </a:r>
          </a:p>
          <a:p>
            <a:pPr lvl="1">
              <a:lnSpc>
                <a:spcPct val="90000"/>
              </a:lnSpc>
              <a:spcBef>
                <a:spcPts val="0"/>
              </a:spcBef>
              <a:spcAft>
                <a:spcPts val="600"/>
              </a:spcAft>
              <a:buClr>
                <a:schemeClr val="accent6">
                  <a:lumMod val="60000"/>
                  <a:lumOff val="40000"/>
                </a:schemeClr>
              </a:buClr>
              <a:buFont typeface="Wingdings" charset="0"/>
              <a:buChar char="w"/>
            </a:pPr>
            <a:r>
              <a:rPr lang="en-US" dirty="0">
                <a:solidFill>
                  <a:schemeClr val="bg1"/>
                </a:solidFill>
                <a:effectLst>
                  <a:outerShdw blurRad="50800" dist="38100" dir="2700000" algn="tl" rotWithShape="0">
                    <a:schemeClr val="tx1">
                      <a:alpha val="43000"/>
                    </a:schemeClr>
                  </a:outerShdw>
                </a:effectLst>
              </a:rPr>
              <a:t>“</a:t>
            </a:r>
            <a:r>
              <a:rPr lang="en-US" b="1" dirty="0">
                <a:solidFill>
                  <a:srgbClr val="66FFFF"/>
                </a:solidFill>
                <a:effectLst>
                  <a:outerShdw blurRad="50800" dist="38100" dir="2700000" algn="tl" rotWithShape="0">
                    <a:schemeClr val="tx1">
                      <a:alpha val="43000"/>
                    </a:schemeClr>
                  </a:outerShdw>
                </a:effectLst>
              </a:rPr>
              <a:t>Present</a:t>
            </a:r>
            <a:r>
              <a:rPr lang="en-US" dirty="0">
                <a:solidFill>
                  <a:schemeClr val="bg1"/>
                </a:solidFill>
                <a:effectLst>
                  <a:outerShdw blurRad="50800" dist="38100" dir="2700000" algn="tl" rotWithShape="0">
                    <a:schemeClr val="tx1">
                      <a:alpha val="43000"/>
                    </a:schemeClr>
                  </a:outerShdw>
                </a:effectLst>
              </a:rPr>
              <a:t>” (</a:t>
            </a:r>
            <a:r>
              <a:rPr lang="en-US" b="1" i="1" dirty="0" err="1">
                <a:solidFill>
                  <a:srgbClr val="FFFF66"/>
                </a:solidFill>
                <a:effectLst>
                  <a:outerShdw blurRad="50800" dist="38100" dir="2700000" algn="tl" rotWithShape="0">
                    <a:schemeClr val="tx1">
                      <a:alpha val="43000"/>
                    </a:schemeClr>
                  </a:outerShdw>
                </a:effectLst>
              </a:rPr>
              <a:t>paristemi</a:t>
            </a:r>
            <a:r>
              <a:rPr lang="en-US" dirty="0">
                <a:solidFill>
                  <a:schemeClr val="bg1"/>
                </a:solidFill>
                <a:effectLst>
                  <a:outerShdw blurRad="50800" dist="38100" dir="2700000" algn="tl" rotWithShape="0">
                    <a:schemeClr val="tx1">
                      <a:alpha val="43000"/>
                    </a:schemeClr>
                  </a:outerShdw>
                </a:effectLst>
              </a:rPr>
              <a:t>) – stand beside; recommend; assist</a:t>
            </a:r>
          </a:p>
          <a:p>
            <a:pPr lvl="1">
              <a:lnSpc>
                <a:spcPct val="90000"/>
              </a:lnSpc>
              <a:spcBef>
                <a:spcPts val="0"/>
              </a:spcBef>
              <a:spcAft>
                <a:spcPts val="600"/>
              </a:spcAft>
              <a:buClr>
                <a:schemeClr val="accent6">
                  <a:lumMod val="60000"/>
                  <a:lumOff val="40000"/>
                </a:schemeClr>
              </a:buClr>
              <a:buFont typeface="Wingdings" charset="0"/>
              <a:buChar char="w"/>
            </a:pPr>
            <a:r>
              <a:rPr lang="en-US" dirty="0">
                <a:solidFill>
                  <a:schemeClr val="bg1"/>
                </a:solidFill>
                <a:effectLst>
                  <a:outerShdw blurRad="50800" dist="38100" dir="2700000" algn="tl" rotWithShape="0">
                    <a:schemeClr val="tx1">
                      <a:alpha val="43000"/>
                    </a:schemeClr>
                  </a:outerShdw>
                </a:effectLst>
              </a:rPr>
              <a:t>We make the choice to allow sin into our lives</a:t>
            </a:r>
          </a:p>
          <a:p>
            <a:pPr>
              <a:lnSpc>
                <a:spcPct val="90000"/>
              </a:lnSpc>
              <a:spcBef>
                <a:spcPts val="0"/>
              </a:spcBef>
              <a:spcAft>
                <a:spcPts val="600"/>
              </a:spcAft>
              <a:buClr>
                <a:srgbClr val="FFFF00"/>
              </a:buClr>
            </a:pPr>
            <a:r>
              <a:rPr lang="en-US" dirty="0">
                <a:solidFill>
                  <a:schemeClr val="bg1"/>
                </a:solidFill>
                <a:effectLst>
                  <a:outerShdw blurRad="50800" dist="38100" dir="2700000" algn="tl" rotWithShape="0">
                    <a:schemeClr val="tx1">
                      <a:alpha val="43000"/>
                    </a:schemeClr>
                  </a:outerShdw>
                </a:effectLst>
              </a:rPr>
              <a:t>Cannot Let Sin Prevail or Continue in Our Actions</a:t>
            </a:r>
          </a:p>
          <a:p>
            <a:pPr lvl="1">
              <a:lnSpc>
                <a:spcPct val="90000"/>
              </a:lnSpc>
              <a:spcBef>
                <a:spcPts val="0"/>
              </a:spcBef>
              <a:spcAft>
                <a:spcPts val="600"/>
              </a:spcAft>
              <a:buClr>
                <a:srgbClr val="66FFFF"/>
              </a:buClr>
              <a:buFont typeface="Wingdings" charset="0"/>
              <a:buChar char="w"/>
            </a:pPr>
            <a:r>
              <a:rPr lang="en-US" b="1" i="1" dirty="0">
                <a:solidFill>
                  <a:srgbClr val="FFFF66"/>
                </a:solidFill>
                <a:effectLst>
                  <a:outerShdw blurRad="50800" dist="38100" dir="2700000" algn="tl" rotWithShape="0">
                    <a:schemeClr val="tx1">
                      <a:alpha val="43000"/>
                    </a:schemeClr>
                  </a:outerShdw>
                </a:effectLst>
              </a:rPr>
              <a:t>Romans 6:1-2, 11</a:t>
            </a:r>
            <a:r>
              <a:rPr lang="en-US" dirty="0">
                <a:solidFill>
                  <a:schemeClr val="bg1"/>
                </a:solidFill>
                <a:effectLst>
                  <a:outerShdw blurRad="50800" dist="38100" dir="2700000" algn="tl" rotWithShape="0">
                    <a:schemeClr val="tx1">
                      <a:alpha val="43000"/>
                    </a:schemeClr>
                  </a:outerShdw>
                </a:effectLst>
              </a:rPr>
              <a:t>  Must not continue in sin, but die to it</a:t>
            </a:r>
            <a:endParaRPr lang="en-US" b="1" i="1" dirty="0">
              <a:solidFill>
                <a:schemeClr val="bg1"/>
              </a:solidFill>
              <a:effectLst>
                <a:outerShdw blurRad="50800" dist="38100" dir="2700000" algn="tl" rotWithShape="0">
                  <a:schemeClr val="tx1">
                    <a:alpha val="43000"/>
                  </a:schemeClr>
                </a:outerShdw>
              </a:effectLst>
            </a:endParaRPr>
          </a:p>
          <a:p>
            <a:pPr lvl="1">
              <a:lnSpc>
                <a:spcPct val="90000"/>
              </a:lnSpc>
              <a:spcBef>
                <a:spcPts val="0"/>
              </a:spcBef>
              <a:spcAft>
                <a:spcPts val="600"/>
              </a:spcAft>
              <a:buClr>
                <a:srgbClr val="66FFFF"/>
              </a:buClr>
              <a:buFont typeface="Wingdings" charset="0"/>
              <a:buChar char="w"/>
            </a:pPr>
            <a:r>
              <a:rPr lang="en-US" b="1" i="1" dirty="0">
                <a:solidFill>
                  <a:srgbClr val="FFFF66"/>
                </a:solidFill>
                <a:effectLst>
                  <a:outerShdw blurRad="50800" dist="38100" dir="2700000" algn="tl" rotWithShape="0">
                    <a:schemeClr val="tx1">
                      <a:alpha val="43000"/>
                    </a:schemeClr>
                  </a:outerShdw>
                </a:effectLst>
              </a:rPr>
              <a:t>Colossians 3:5-10</a:t>
            </a:r>
            <a:r>
              <a:rPr lang="en-US" b="1" i="1" dirty="0">
                <a:solidFill>
                  <a:schemeClr val="bg1"/>
                </a:solidFill>
                <a:effectLst>
                  <a:outerShdw blurRad="50800" dist="38100" dir="2700000" algn="tl" rotWithShape="0">
                    <a:schemeClr val="tx1">
                      <a:alpha val="43000"/>
                    </a:schemeClr>
                  </a:outerShdw>
                </a:effectLst>
              </a:rPr>
              <a:t>  </a:t>
            </a:r>
            <a:r>
              <a:rPr lang="en-US" i="1" dirty="0">
                <a:solidFill>
                  <a:schemeClr val="bg1"/>
                </a:solidFill>
                <a:effectLst>
                  <a:outerShdw blurRad="50800" dist="38100" dir="2700000" algn="tl" rotWithShape="0">
                    <a:schemeClr val="tx1">
                      <a:alpha val="43000"/>
                    </a:schemeClr>
                  </a:outerShdw>
                </a:effectLst>
              </a:rPr>
              <a:t>“</a:t>
            </a:r>
            <a:r>
              <a:rPr lang="en-US" dirty="0">
                <a:solidFill>
                  <a:schemeClr val="bg1"/>
                </a:solidFill>
                <a:effectLst>
                  <a:outerShdw blurRad="50800" dist="38100" dir="2700000" algn="tl" rotWithShape="0">
                    <a:schemeClr val="tx1">
                      <a:alpha val="43000"/>
                    </a:schemeClr>
                  </a:outerShdw>
                </a:effectLst>
              </a:rPr>
              <a:t>Put off” or “put to death” old man</a:t>
            </a:r>
            <a:endParaRPr lang="en-US" i="1" dirty="0">
              <a:solidFill>
                <a:schemeClr val="bg1"/>
              </a:solidFill>
              <a:effectLst>
                <a:outerShdw blurRad="50800" dist="38100" dir="2700000" algn="tl" rotWithShape="0">
                  <a:schemeClr val="tx1">
                    <a:alpha val="43000"/>
                  </a:schemeClr>
                </a:outerShdw>
              </a:effectLst>
            </a:endParaRPr>
          </a:p>
          <a:p>
            <a:pPr lvl="1">
              <a:lnSpc>
                <a:spcPct val="90000"/>
              </a:lnSpc>
              <a:spcBef>
                <a:spcPts val="0"/>
              </a:spcBef>
              <a:spcAft>
                <a:spcPts val="600"/>
              </a:spcAft>
              <a:buClr>
                <a:srgbClr val="66FFFF"/>
              </a:buClr>
              <a:buFont typeface="Wingdings" charset="0"/>
              <a:buChar char="w"/>
            </a:pPr>
            <a:r>
              <a:rPr lang="en-US" b="1" i="1" dirty="0">
                <a:solidFill>
                  <a:srgbClr val="FFFF66"/>
                </a:solidFill>
                <a:effectLst>
                  <a:outerShdw blurRad="50800" dist="38100" dir="2700000" algn="tl" rotWithShape="0">
                    <a:schemeClr val="tx1">
                      <a:alpha val="43000"/>
                    </a:schemeClr>
                  </a:outerShdw>
                </a:effectLst>
              </a:rPr>
              <a:t>1</a:t>
            </a:r>
            <a:r>
              <a:rPr lang="en-US" sz="2400" b="1" i="1" dirty="0">
                <a:solidFill>
                  <a:srgbClr val="FFFF66"/>
                </a:solidFill>
                <a:effectLst>
                  <a:outerShdw blurRad="50800" dist="38100" dir="2700000" algn="tl" rotWithShape="0">
                    <a:schemeClr val="tx1">
                      <a:alpha val="43000"/>
                    </a:schemeClr>
                  </a:outerShdw>
                </a:effectLst>
              </a:rPr>
              <a:t> </a:t>
            </a:r>
            <a:r>
              <a:rPr lang="en-US" b="1" i="1" dirty="0">
                <a:solidFill>
                  <a:srgbClr val="FFFF66"/>
                </a:solidFill>
                <a:effectLst>
                  <a:outerShdw blurRad="50800" dist="38100" dir="2700000" algn="tl" rotWithShape="0">
                    <a:schemeClr val="tx1">
                      <a:alpha val="43000"/>
                    </a:schemeClr>
                  </a:outerShdw>
                </a:effectLst>
              </a:rPr>
              <a:t>John</a:t>
            </a:r>
            <a:r>
              <a:rPr lang="en-US" sz="2400" b="1" i="1" dirty="0">
                <a:solidFill>
                  <a:srgbClr val="FFFF66"/>
                </a:solidFill>
                <a:effectLst>
                  <a:outerShdw blurRad="50800" dist="38100" dir="2700000" algn="tl" rotWithShape="0">
                    <a:schemeClr val="tx1">
                      <a:alpha val="43000"/>
                    </a:schemeClr>
                  </a:outerShdw>
                </a:effectLst>
              </a:rPr>
              <a:t> </a:t>
            </a:r>
            <a:r>
              <a:rPr lang="en-US" b="1" i="1" dirty="0">
                <a:solidFill>
                  <a:srgbClr val="FFFF66"/>
                </a:solidFill>
                <a:effectLst>
                  <a:outerShdw blurRad="50800" dist="38100" dir="2700000" algn="tl" rotWithShape="0">
                    <a:schemeClr val="tx1">
                      <a:alpha val="43000"/>
                    </a:schemeClr>
                  </a:outerShdw>
                </a:effectLst>
              </a:rPr>
              <a:t>3:6-10</a:t>
            </a:r>
            <a:r>
              <a:rPr lang="en-US" b="1" i="1" dirty="0">
                <a:solidFill>
                  <a:schemeClr val="bg1"/>
                </a:solidFill>
                <a:effectLst>
                  <a:outerShdw blurRad="50800" dist="38100" dir="2700000" algn="tl" rotWithShape="0">
                    <a:schemeClr val="tx1">
                      <a:alpha val="43000"/>
                    </a:schemeClr>
                  </a:outerShdw>
                </a:effectLst>
              </a:rPr>
              <a:t>  </a:t>
            </a:r>
            <a:r>
              <a:rPr lang="en-US" dirty="0">
                <a:solidFill>
                  <a:schemeClr val="bg1"/>
                </a:solidFill>
                <a:effectLst>
                  <a:outerShdw blurRad="50800" dist="38100" dir="2700000" algn="tl" rotWithShape="0">
                    <a:schemeClr val="tx1">
                      <a:alpha val="43000"/>
                    </a:schemeClr>
                  </a:outerShdw>
                </a:effectLst>
              </a:rPr>
              <a:t>More we become like Christ, we reject sin</a:t>
            </a:r>
            <a:endParaRPr lang="en-US" b="1" i="1" dirty="0">
              <a:solidFill>
                <a:schemeClr val="bg1"/>
              </a:solidFill>
              <a:effectLst>
                <a:outerShdw blurRad="50800" dist="38100" dir="2700000" algn="tl" rotWithShape="0">
                  <a:schemeClr val="tx1">
                    <a:alpha val="43000"/>
                  </a:schemeClr>
                </a:outerShdw>
              </a:effectLst>
            </a:endParaRPr>
          </a:p>
          <a:p>
            <a:pPr>
              <a:lnSpc>
                <a:spcPct val="90000"/>
              </a:lnSpc>
              <a:spcBef>
                <a:spcPts val="0"/>
              </a:spcBef>
              <a:spcAft>
                <a:spcPts val="600"/>
              </a:spcAft>
              <a:buClr>
                <a:srgbClr val="FFFF00"/>
              </a:buClr>
            </a:pPr>
            <a:r>
              <a:rPr lang="en-US" dirty="0">
                <a:solidFill>
                  <a:schemeClr val="bg1"/>
                </a:solidFill>
                <a:effectLst>
                  <a:outerShdw blurRad="50800" dist="38100" dir="2700000" algn="tl" rotWithShape="0">
                    <a:schemeClr val="tx1">
                      <a:alpha val="43000"/>
                    </a:schemeClr>
                  </a:outerShdw>
                </a:effectLst>
              </a:rPr>
              <a:t>Must Not Let Our Will Submit to Sin’s Call</a:t>
            </a:r>
          </a:p>
          <a:p>
            <a:pPr lvl="1">
              <a:lnSpc>
                <a:spcPct val="90000"/>
              </a:lnSpc>
              <a:spcBef>
                <a:spcPts val="0"/>
              </a:spcBef>
              <a:spcAft>
                <a:spcPts val="600"/>
              </a:spcAft>
              <a:buClr>
                <a:srgbClr val="66FFFF"/>
              </a:buClr>
              <a:buFont typeface="Wingdings" charset="0"/>
              <a:buChar char="w"/>
            </a:pPr>
            <a:r>
              <a:rPr lang="en-US" b="1" i="1" dirty="0">
                <a:solidFill>
                  <a:srgbClr val="FFFF66"/>
                </a:solidFill>
                <a:effectLst>
                  <a:outerShdw blurRad="50800" dist="38100" dir="2700000" algn="tl" rotWithShape="0">
                    <a:schemeClr val="tx1">
                      <a:alpha val="43000"/>
                    </a:schemeClr>
                  </a:outerShdw>
                </a:effectLst>
              </a:rPr>
              <a:t>Galatians 5:16-17</a:t>
            </a:r>
            <a:r>
              <a:rPr lang="en-US" sz="2000" dirty="0">
                <a:solidFill>
                  <a:schemeClr val="bg1"/>
                </a:solidFill>
                <a:effectLst>
                  <a:outerShdw blurRad="50800" dist="38100" dir="2700000" algn="tl" rotWithShape="0">
                    <a:schemeClr val="tx1">
                      <a:alpha val="43000"/>
                    </a:schemeClr>
                  </a:outerShdw>
                </a:effectLst>
              </a:rPr>
              <a:t>  </a:t>
            </a:r>
            <a:r>
              <a:rPr lang="en-US" dirty="0">
                <a:solidFill>
                  <a:schemeClr val="bg1"/>
                </a:solidFill>
                <a:effectLst>
                  <a:outerShdw blurRad="50800" dist="38100" dir="2700000" algn="tl" rotWithShape="0">
                    <a:schemeClr val="tx1">
                      <a:alpha val="43000"/>
                    </a:schemeClr>
                  </a:outerShdw>
                </a:effectLst>
              </a:rPr>
              <a:t>Walking by Spirit &amp; flesh are opposite</a:t>
            </a:r>
            <a:endParaRPr lang="en-US" b="1" i="1" dirty="0">
              <a:solidFill>
                <a:schemeClr val="bg1"/>
              </a:solidFill>
              <a:effectLst>
                <a:outerShdw blurRad="50800" dist="38100" dir="2700000" algn="tl" rotWithShape="0">
                  <a:schemeClr val="tx1">
                    <a:alpha val="43000"/>
                  </a:schemeClr>
                </a:outerShdw>
              </a:effectLst>
            </a:endParaRPr>
          </a:p>
          <a:p>
            <a:pPr lvl="1">
              <a:lnSpc>
                <a:spcPct val="90000"/>
              </a:lnSpc>
              <a:spcBef>
                <a:spcPts val="0"/>
              </a:spcBef>
              <a:spcAft>
                <a:spcPts val="600"/>
              </a:spcAft>
              <a:buClr>
                <a:srgbClr val="66FFFF"/>
              </a:buClr>
              <a:buFont typeface="Wingdings" charset="0"/>
              <a:buChar char="w"/>
            </a:pPr>
            <a:r>
              <a:rPr lang="en-US" b="1" i="1" dirty="0">
                <a:solidFill>
                  <a:srgbClr val="FFFF66"/>
                </a:solidFill>
                <a:effectLst>
                  <a:outerShdw blurRad="50800" dist="38100" dir="2700000" algn="tl" rotWithShape="0">
                    <a:schemeClr val="tx1">
                      <a:alpha val="43000"/>
                    </a:schemeClr>
                  </a:outerShdw>
                </a:effectLst>
              </a:rPr>
              <a:t>1 Thessalonians 4:3-8</a:t>
            </a:r>
            <a:r>
              <a:rPr lang="en-US" dirty="0">
                <a:solidFill>
                  <a:schemeClr val="bg1"/>
                </a:solidFill>
                <a:effectLst>
                  <a:outerShdw blurRad="50800" dist="38100" dir="2700000" algn="tl" rotWithShape="0">
                    <a:schemeClr val="tx1">
                      <a:alpha val="43000"/>
                    </a:schemeClr>
                  </a:outerShdw>
                </a:effectLst>
              </a:rPr>
              <a:t> </a:t>
            </a:r>
            <a:r>
              <a:rPr lang="en-US" b="1" i="1" dirty="0">
                <a:solidFill>
                  <a:schemeClr val="bg1"/>
                </a:solidFill>
                <a:effectLst>
                  <a:outerShdw blurRad="50800" dist="38100" dir="2700000" algn="tl" rotWithShape="0">
                    <a:schemeClr val="tx1">
                      <a:alpha val="43000"/>
                    </a:schemeClr>
                  </a:outerShdw>
                </a:effectLst>
              </a:rPr>
              <a:t> </a:t>
            </a:r>
            <a:r>
              <a:rPr lang="en-US" dirty="0">
                <a:solidFill>
                  <a:schemeClr val="bg1"/>
                </a:solidFill>
                <a:effectLst>
                  <a:outerShdw blurRad="50800" dist="38100" dir="2700000" algn="tl" rotWithShape="0">
                    <a:schemeClr val="tx1">
                      <a:alpha val="43000"/>
                    </a:schemeClr>
                  </a:outerShdw>
                </a:effectLst>
              </a:rPr>
              <a:t>Must be sanctified to God’s will</a:t>
            </a:r>
            <a:endParaRPr lang="en-US" b="1" i="1" dirty="0">
              <a:solidFill>
                <a:schemeClr val="bg1"/>
              </a:solidFill>
              <a:effectLst>
                <a:outerShdw blurRad="50800" dist="38100" dir="2700000" algn="tl" rotWithShape="0">
                  <a:schemeClr val="tx1">
                    <a:alpha val="43000"/>
                  </a:schemeClr>
                </a:outerShdw>
              </a:effectLst>
            </a:endParaRPr>
          </a:p>
          <a:p>
            <a:pPr lvl="1">
              <a:lnSpc>
                <a:spcPct val="90000"/>
              </a:lnSpc>
              <a:spcBef>
                <a:spcPts val="0"/>
              </a:spcBef>
              <a:spcAft>
                <a:spcPts val="600"/>
              </a:spcAft>
              <a:buClr>
                <a:srgbClr val="66FFFF"/>
              </a:buClr>
              <a:buFont typeface="Wingdings" charset="0"/>
              <a:buChar char="w"/>
            </a:pPr>
            <a:r>
              <a:rPr lang="en-US" b="1" i="1" dirty="0">
                <a:solidFill>
                  <a:srgbClr val="FFFF66"/>
                </a:solidFill>
                <a:effectLst>
                  <a:outerShdw blurRad="50800" dist="38100" dir="2700000" algn="tl" rotWithShape="0">
                    <a:schemeClr val="tx1">
                      <a:alpha val="43000"/>
                    </a:schemeClr>
                  </a:outerShdw>
                </a:effectLst>
              </a:rPr>
              <a:t>Romans 13:14</a:t>
            </a:r>
            <a:r>
              <a:rPr lang="en-US" dirty="0">
                <a:solidFill>
                  <a:schemeClr val="bg1"/>
                </a:solidFill>
                <a:effectLst>
                  <a:outerShdw blurRad="50800" dist="38100" dir="2700000" algn="tl" rotWithShape="0">
                    <a:schemeClr val="tx1">
                      <a:alpha val="43000"/>
                    </a:schemeClr>
                  </a:outerShdw>
                </a:effectLst>
              </a:rPr>
              <a:t> </a:t>
            </a:r>
            <a:r>
              <a:rPr lang="en-US" b="1" i="1" dirty="0">
                <a:solidFill>
                  <a:schemeClr val="bg1"/>
                </a:solidFill>
                <a:effectLst>
                  <a:outerShdw blurRad="50800" dist="38100" dir="2700000" algn="tl" rotWithShape="0">
                    <a:schemeClr val="tx1">
                      <a:alpha val="43000"/>
                    </a:schemeClr>
                  </a:outerShdw>
                </a:effectLst>
              </a:rPr>
              <a:t> </a:t>
            </a:r>
            <a:r>
              <a:rPr lang="en-US" dirty="0">
                <a:solidFill>
                  <a:schemeClr val="bg1"/>
                </a:solidFill>
                <a:effectLst>
                  <a:outerShdw blurRad="50800" dist="38100" dir="2700000" algn="tl" rotWithShape="0">
                    <a:schemeClr val="tx1">
                      <a:alpha val="43000"/>
                    </a:schemeClr>
                  </a:outerShdw>
                </a:effectLst>
              </a:rPr>
              <a:t>“Make </a:t>
            </a:r>
            <a:r>
              <a:rPr lang="en-US" b="1" dirty="0">
                <a:solidFill>
                  <a:srgbClr val="66FFFF"/>
                </a:solidFill>
                <a:effectLst>
                  <a:outerShdw blurRad="50800" dist="38100" dir="2700000" algn="tl" rotWithShape="0">
                    <a:schemeClr val="tx1">
                      <a:alpha val="43000"/>
                    </a:schemeClr>
                  </a:outerShdw>
                </a:effectLst>
              </a:rPr>
              <a:t>no provision</a:t>
            </a:r>
            <a:r>
              <a:rPr lang="en-US" dirty="0">
                <a:solidFill>
                  <a:schemeClr val="bg1"/>
                </a:solidFill>
                <a:effectLst>
                  <a:outerShdw blurRad="50800" dist="38100" dir="2700000" algn="tl" rotWithShape="0">
                    <a:schemeClr val="tx1">
                      <a:alpha val="43000"/>
                    </a:schemeClr>
                  </a:outerShdw>
                </a:effectLst>
              </a:rPr>
              <a:t> for the flesh…”</a:t>
            </a:r>
          </a:p>
          <a:p>
            <a:pPr>
              <a:lnSpc>
                <a:spcPct val="90000"/>
              </a:lnSpc>
              <a:spcBef>
                <a:spcPts val="0"/>
              </a:spcBef>
              <a:spcAft>
                <a:spcPts val="600"/>
              </a:spcAft>
              <a:buClr>
                <a:srgbClr val="FFFF00"/>
              </a:buClr>
            </a:pPr>
            <a:r>
              <a:rPr lang="en-US" sz="3100" dirty="0">
                <a:solidFill>
                  <a:schemeClr val="accent3">
                    <a:lumMod val="40000"/>
                    <a:lumOff val="60000"/>
                  </a:schemeClr>
                </a:solidFill>
                <a:effectLst>
                  <a:outerShdw blurRad="50800" dist="38100" dir="2700000" algn="tl" rotWithShape="0">
                    <a:schemeClr val="tx1">
                      <a:alpha val="43000"/>
                    </a:schemeClr>
                  </a:outerShdw>
                </a:effectLst>
              </a:rPr>
              <a:t>We Yield Self to Dominion of Either in Opposite Way</a:t>
            </a:r>
          </a:p>
        </p:txBody>
      </p:sp>
    </p:spTree>
    <p:extLst>
      <p:ext uri="{BB962C8B-B14F-4D97-AF65-F5344CB8AC3E}">
        <p14:creationId xmlns:p14="http://schemas.microsoft.com/office/powerpoint/2010/main" val="24427844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38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p:cTn id="13" dur="500" fill="hold"/>
                                        <p:tgtEl>
                                          <p:spTgt spid="1638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638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p:cTn id="19" dur="5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638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p:cTn id="25" dur="500" fill="hold"/>
                                        <p:tgtEl>
                                          <p:spTgt spid="1638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638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p:cTn id="31" dur="500" fill="hold"/>
                                        <p:tgtEl>
                                          <p:spTgt spid="16387">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638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p:cTn id="37" dur="500" fill="hold"/>
                                        <p:tgtEl>
                                          <p:spTgt spid="16387">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6387">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p:cTn id="43" dur="500" fill="hold"/>
                                        <p:tgtEl>
                                          <p:spTgt spid="16387">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16387">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 calcmode="lin" valueType="num">
                                      <p:cBhvr>
                                        <p:cTn id="49" dur="500" fill="hold"/>
                                        <p:tgtEl>
                                          <p:spTgt spid="16387">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16387">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16387">
                                            <p:txEl>
                                              <p:pRg st="8" end="8"/>
                                            </p:txEl>
                                          </p:spTgt>
                                        </p:tgtEl>
                                        <p:attrNameLst>
                                          <p:attrName>style.visibility</p:attrName>
                                        </p:attrNameLst>
                                      </p:cBhvr>
                                      <p:to>
                                        <p:strVal val="visible"/>
                                      </p:to>
                                    </p:set>
                                    <p:anim calcmode="lin" valueType="num">
                                      <p:cBhvr>
                                        <p:cTn id="55" dur="500" fill="hold"/>
                                        <p:tgtEl>
                                          <p:spTgt spid="16387">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16387">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16387">
                                            <p:txEl>
                                              <p:pRg st="9" end="9"/>
                                            </p:txEl>
                                          </p:spTgt>
                                        </p:tgtEl>
                                        <p:attrNameLst>
                                          <p:attrName>style.visibility</p:attrName>
                                        </p:attrNameLst>
                                      </p:cBhvr>
                                      <p:to>
                                        <p:strVal val="visible"/>
                                      </p:to>
                                    </p:set>
                                    <p:anim calcmode="lin" valueType="num">
                                      <p:cBhvr>
                                        <p:cTn id="61" dur="500" fill="hold"/>
                                        <p:tgtEl>
                                          <p:spTgt spid="16387">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16387">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16387">
                                            <p:txEl>
                                              <p:pRg st="10" end="10"/>
                                            </p:txEl>
                                          </p:spTgt>
                                        </p:tgtEl>
                                        <p:attrNameLst>
                                          <p:attrName>style.visibility</p:attrName>
                                        </p:attrNameLst>
                                      </p:cBhvr>
                                      <p:to>
                                        <p:strVal val="visible"/>
                                      </p:to>
                                    </p:set>
                                    <p:anim calcmode="lin" valueType="num">
                                      <p:cBhvr>
                                        <p:cTn id="67" dur="500" fill="hold"/>
                                        <p:tgtEl>
                                          <p:spTgt spid="16387">
                                            <p:txEl>
                                              <p:pRg st="10" end="10"/>
                                            </p:txEl>
                                          </p:spTgt>
                                        </p:tgtEl>
                                        <p:attrNameLst>
                                          <p:attrName>ppt_w</p:attrName>
                                        </p:attrNameLst>
                                      </p:cBhvr>
                                      <p:tavLst>
                                        <p:tav tm="0">
                                          <p:val>
                                            <p:fltVal val="0"/>
                                          </p:val>
                                        </p:tav>
                                        <p:tav tm="100000">
                                          <p:val>
                                            <p:strVal val="#ppt_w"/>
                                          </p:val>
                                        </p:tav>
                                      </p:tavLst>
                                    </p:anim>
                                    <p:anim calcmode="lin" valueType="num">
                                      <p:cBhvr>
                                        <p:cTn id="68" dur="500" fill="hold"/>
                                        <p:tgtEl>
                                          <p:spTgt spid="16387">
                                            <p:txEl>
                                              <p:pRg st="10" end="10"/>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16387">
                                            <p:txEl>
                                              <p:pRg st="11" end="11"/>
                                            </p:txEl>
                                          </p:spTgt>
                                        </p:tgtEl>
                                        <p:attrNameLst>
                                          <p:attrName>style.visibility</p:attrName>
                                        </p:attrNameLst>
                                      </p:cBhvr>
                                      <p:to>
                                        <p:strVal val="visible"/>
                                      </p:to>
                                    </p:set>
                                    <p:anim calcmode="lin" valueType="num">
                                      <p:cBhvr>
                                        <p:cTn id="73" dur="500" fill="hold"/>
                                        <p:tgtEl>
                                          <p:spTgt spid="16387">
                                            <p:txEl>
                                              <p:pRg st="11" end="11"/>
                                            </p:txEl>
                                          </p:spTgt>
                                        </p:tgtEl>
                                        <p:attrNameLst>
                                          <p:attrName>ppt_w</p:attrName>
                                        </p:attrNameLst>
                                      </p:cBhvr>
                                      <p:tavLst>
                                        <p:tav tm="0">
                                          <p:val>
                                            <p:fltVal val="0"/>
                                          </p:val>
                                        </p:tav>
                                        <p:tav tm="100000">
                                          <p:val>
                                            <p:strVal val="#ppt_w"/>
                                          </p:val>
                                        </p:tav>
                                      </p:tavLst>
                                    </p:anim>
                                    <p:anim calcmode="lin" valueType="num">
                                      <p:cBhvr>
                                        <p:cTn id="74" dur="500" fill="hold"/>
                                        <p:tgtEl>
                                          <p:spTgt spid="16387">
                                            <p:txEl>
                                              <p:pRg st="11" end="1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3"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800" b="1" dirty="0">
                <a:solidFill>
                  <a:srgbClr val="FFFF00"/>
                </a:solidFill>
                <a:effectLst>
                  <a:outerShdw blurRad="50800" dist="38100" dir="2700000" algn="tl" rotWithShape="0">
                    <a:schemeClr val="tx1">
                      <a:lumMod val="95000"/>
                      <a:lumOff val="5000"/>
                      <a:alpha val="43000"/>
                    </a:schemeClr>
                  </a:outerShdw>
                </a:effectLst>
              </a:rPr>
              <a:t>Romans 6:12-14</a:t>
            </a:r>
          </a:p>
        </p:txBody>
      </p:sp>
      <p:sp>
        <p:nvSpPr>
          <p:cNvPr id="4" name="TextBox 3"/>
          <p:cNvSpPr txBox="1"/>
          <p:nvPr/>
        </p:nvSpPr>
        <p:spPr>
          <a:xfrm>
            <a:off x="457200" y="1143000"/>
            <a:ext cx="8229600" cy="5078314"/>
          </a:xfrm>
          <a:prstGeom prst="rect">
            <a:avLst/>
          </a:prstGeom>
          <a:noFill/>
        </p:spPr>
        <p:txBody>
          <a:bodyPr wrap="square" rtlCol="0">
            <a:spAutoFit/>
          </a:bodyPr>
          <a:lstStyle/>
          <a:p>
            <a:r>
              <a:rPr lang="en-US" sz="3600" b="1" baseline="30000" dirty="0">
                <a:solidFill>
                  <a:schemeClr val="bg1"/>
                </a:solidFill>
                <a:effectLst>
                  <a:outerShdw blurRad="50800" dist="38100" dir="2700000" algn="tl" rotWithShape="0">
                    <a:schemeClr val="tx1">
                      <a:alpha val="43000"/>
                    </a:schemeClr>
                  </a:outerShdw>
                </a:effectLst>
                <a:latin typeface="Times New Roman"/>
                <a:cs typeface="Times New Roman"/>
              </a:rPr>
              <a:t>12 </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Therefore do not let sin reign in your mortal body, that you should obey it in its lusts. </a:t>
            </a:r>
            <a:r>
              <a:rPr lang="en-US" sz="3600" b="1" baseline="30000" dirty="0">
                <a:solidFill>
                  <a:schemeClr val="bg1"/>
                </a:solidFill>
                <a:effectLst>
                  <a:outerShdw blurRad="50800" dist="38100" dir="2700000" algn="tl" rotWithShape="0">
                    <a:schemeClr val="tx1">
                      <a:alpha val="43000"/>
                    </a:schemeClr>
                  </a:outerShdw>
                </a:effectLst>
                <a:latin typeface="Times New Roman"/>
                <a:cs typeface="Times New Roman"/>
              </a:rPr>
              <a:t>13 </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And do not present your members as instruments of unrighteousness to sin, but present yourselves to God as being alive from the dead, and your members as instruments of righteousness to God. </a:t>
            </a:r>
            <a:r>
              <a:rPr lang="en-US" sz="3600" b="1" baseline="30000" dirty="0">
                <a:solidFill>
                  <a:schemeClr val="bg1"/>
                </a:solidFill>
                <a:effectLst>
                  <a:outerShdw blurRad="50800" dist="38100" dir="2700000" algn="tl" rotWithShape="0">
                    <a:schemeClr val="tx1">
                      <a:alpha val="43000"/>
                    </a:schemeClr>
                  </a:outerShdw>
                </a:effectLst>
                <a:latin typeface="Times New Roman"/>
                <a:cs typeface="Times New Roman"/>
              </a:rPr>
              <a:t>14 </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For sin shall not have dominion over you, for you are not under law but under grace. </a:t>
            </a:r>
          </a:p>
        </p:txBody>
      </p:sp>
    </p:spTree>
    <p:extLst>
      <p:ext uri="{BB962C8B-B14F-4D97-AF65-F5344CB8AC3E}">
        <p14:creationId xmlns:p14="http://schemas.microsoft.com/office/powerpoint/2010/main" val="285779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800" b="1" dirty="0">
                <a:solidFill>
                  <a:srgbClr val="FFFF00"/>
                </a:solidFill>
                <a:effectLst>
                  <a:outerShdw blurRad="50800" dist="38100" dir="2700000" algn="tl" rotWithShape="0">
                    <a:schemeClr val="tx1">
                      <a:lumMod val="95000"/>
                      <a:lumOff val="5000"/>
                      <a:alpha val="43000"/>
                    </a:schemeClr>
                  </a:outerShdw>
                </a:effectLst>
              </a:rPr>
              <a:t>Romans 6:12-14</a:t>
            </a:r>
          </a:p>
        </p:txBody>
      </p:sp>
      <p:sp>
        <p:nvSpPr>
          <p:cNvPr id="4" name="TextBox 3"/>
          <p:cNvSpPr txBox="1"/>
          <p:nvPr/>
        </p:nvSpPr>
        <p:spPr>
          <a:xfrm>
            <a:off x="457200" y="1143000"/>
            <a:ext cx="8229600" cy="5078314"/>
          </a:xfrm>
          <a:prstGeom prst="rect">
            <a:avLst/>
          </a:prstGeom>
          <a:noFill/>
        </p:spPr>
        <p:txBody>
          <a:bodyPr wrap="square" rtlCol="0">
            <a:spAutoFit/>
          </a:bodyPr>
          <a:lstStyle/>
          <a:p>
            <a:r>
              <a:rPr lang="en-US" sz="3600" b="1" baseline="30000" dirty="0">
                <a:solidFill>
                  <a:schemeClr val="bg1"/>
                </a:solidFill>
                <a:effectLst>
                  <a:outerShdw blurRad="50800" dist="38100" dir="2700000" algn="tl" rotWithShape="0">
                    <a:schemeClr val="tx1">
                      <a:alpha val="43000"/>
                    </a:schemeClr>
                  </a:outerShdw>
                </a:effectLst>
                <a:latin typeface="Times New Roman"/>
                <a:cs typeface="Times New Roman"/>
              </a:rPr>
              <a:t>12 </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Therefore do not let sin </a:t>
            </a:r>
            <a:r>
              <a:rPr lang="en-US" sz="3600" b="1" dirty="0">
                <a:solidFill>
                  <a:srgbClr val="66FFFF"/>
                </a:solidFill>
                <a:effectLst>
                  <a:outerShdw blurRad="50800" dist="38100" dir="2700000" algn="tl" rotWithShape="0">
                    <a:schemeClr val="tx1">
                      <a:alpha val="43000"/>
                    </a:schemeClr>
                  </a:outerShdw>
                </a:effectLst>
                <a:latin typeface="Times New Roman"/>
                <a:cs typeface="Times New Roman"/>
              </a:rPr>
              <a:t>reign</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 in your mortal body, that you should obey it in its lusts. </a:t>
            </a:r>
            <a:r>
              <a:rPr lang="en-US" sz="3600" b="1" baseline="30000" dirty="0">
                <a:solidFill>
                  <a:schemeClr val="bg1"/>
                </a:solidFill>
                <a:effectLst>
                  <a:outerShdw blurRad="50800" dist="38100" dir="2700000" algn="tl" rotWithShape="0">
                    <a:schemeClr val="tx1">
                      <a:alpha val="43000"/>
                    </a:schemeClr>
                  </a:outerShdw>
                </a:effectLst>
                <a:latin typeface="Times New Roman"/>
                <a:cs typeface="Times New Roman"/>
              </a:rPr>
              <a:t>13 </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And do not present your members as instruments of unrighteousness to sin, but present yourselves to God as being alive from the dead, and your members as instruments of righteousness to God. </a:t>
            </a:r>
            <a:r>
              <a:rPr lang="en-US" sz="3600" b="1" baseline="30000" dirty="0">
                <a:solidFill>
                  <a:schemeClr val="bg1"/>
                </a:solidFill>
                <a:effectLst>
                  <a:outerShdw blurRad="50800" dist="38100" dir="2700000" algn="tl" rotWithShape="0">
                    <a:schemeClr val="tx1">
                      <a:alpha val="43000"/>
                    </a:schemeClr>
                  </a:outerShdw>
                </a:effectLst>
                <a:latin typeface="Times New Roman"/>
                <a:cs typeface="Times New Roman"/>
              </a:rPr>
              <a:t>14 </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For sin shall not have dominion over you, for you are not under law but under grace. </a:t>
            </a:r>
          </a:p>
        </p:txBody>
      </p:sp>
    </p:spTree>
    <p:extLst>
      <p:ext uri="{BB962C8B-B14F-4D97-AF65-F5344CB8AC3E}">
        <p14:creationId xmlns:p14="http://schemas.microsoft.com/office/powerpoint/2010/main" val="1909796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800" b="1" dirty="0">
                <a:solidFill>
                  <a:srgbClr val="FFFF00"/>
                </a:solidFill>
                <a:effectLst>
                  <a:outerShdw blurRad="50800" dist="38100" dir="2700000" algn="tl" rotWithShape="0">
                    <a:schemeClr val="tx1">
                      <a:lumMod val="95000"/>
                      <a:lumOff val="5000"/>
                      <a:alpha val="43000"/>
                    </a:schemeClr>
                  </a:outerShdw>
                </a:effectLst>
              </a:rPr>
              <a:t>Romans 6:12-14</a:t>
            </a:r>
          </a:p>
        </p:txBody>
      </p:sp>
      <p:sp>
        <p:nvSpPr>
          <p:cNvPr id="4" name="TextBox 3"/>
          <p:cNvSpPr txBox="1"/>
          <p:nvPr/>
        </p:nvSpPr>
        <p:spPr>
          <a:xfrm>
            <a:off x="457200" y="1143000"/>
            <a:ext cx="8229600" cy="5078314"/>
          </a:xfrm>
          <a:prstGeom prst="rect">
            <a:avLst/>
          </a:prstGeom>
          <a:noFill/>
        </p:spPr>
        <p:txBody>
          <a:bodyPr wrap="square" rtlCol="0">
            <a:spAutoFit/>
          </a:bodyPr>
          <a:lstStyle/>
          <a:p>
            <a:r>
              <a:rPr lang="en-US" sz="3600" b="1" baseline="30000" dirty="0">
                <a:solidFill>
                  <a:schemeClr val="bg1"/>
                </a:solidFill>
                <a:effectLst>
                  <a:outerShdw blurRad="50800" dist="38100" dir="2700000" algn="tl" rotWithShape="0">
                    <a:schemeClr val="tx1">
                      <a:alpha val="43000"/>
                    </a:schemeClr>
                  </a:outerShdw>
                </a:effectLst>
                <a:latin typeface="Times New Roman"/>
                <a:cs typeface="Times New Roman"/>
              </a:rPr>
              <a:t>12 </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Therefore do not let sin </a:t>
            </a:r>
            <a:r>
              <a:rPr lang="en-US" sz="3600" b="1" dirty="0">
                <a:solidFill>
                  <a:srgbClr val="66FFFF"/>
                </a:solidFill>
                <a:effectLst>
                  <a:outerShdw blurRad="50800" dist="38100" dir="2700000" algn="tl" rotWithShape="0">
                    <a:schemeClr val="tx1">
                      <a:alpha val="43000"/>
                    </a:schemeClr>
                  </a:outerShdw>
                </a:effectLst>
                <a:latin typeface="Times New Roman"/>
                <a:cs typeface="Times New Roman"/>
              </a:rPr>
              <a:t>reign</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 in your mortal body, that you should </a:t>
            </a:r>
            <a:r>
              <a:rPr lang="en-US" sz="3600" b="1" dirty="0">
                <a:solidFill>
                  <a:srgbClr val="66FFFF"/>
                </a:solidFill>
                <a:effectLst>
                  <a:outerShdw blurRad="50800" dist="38100" dir="2700000" algn="tl" rotWithShape="0">
                    <a:schemeClr val="tx1">
                      <a:alpha val="43000"/>
                    </a:schemeClr>
                  </a:outerShdw>
                </a:effectLst>
                <a:latin typeface="Times New Roman"/>
                <a:cs typeface="Times New Roman"/>
              </a:rPr>
              <a:t>obey</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 it in its lusts. </a:t>
            </a:r>
            <a:r>
              <a:rPr lang="en-US" sz="3600" b="1" baseline="30000" dirty="0">
                <a:solidFill>
                  <a:schemeClr val="bg1"/>
                </a:solidFill>
                <a:effectLst>
                  <a:outerShdw blurRad="50800" dist="38100" dir="2700000" algn="tl" rotWithShape="0">
                    <a:schemeClr val="tx1">
                      <a:alpha val="43000"/>
                    </a:schemeClr>
                  </a:outerShdw>
                </a:effectLst>
                <a:latin typeface="Times New Roman"/>
                <a:cs typeface="Times New Roman"/>
              </a:rPr>
              <a:t>13 </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And do not present your members as instruments of unrighteousness to sin, but present yourselves to God as being alive from the dead, and your members as instruments of righteousness to God. </a:t>
            </a:r>
            <a:r>
              <a:rPr lang="en-US" sz="3600" b="1" baseline="30000" dirty="0">
                <a:solidFill>
                  <a:schemeClr val="bg1"/>
                </a:solidFill>
                <a:effectLst>
                  <a:outerShdw blurRad="50800" dist="38100" dir="2700000" algn="tl" rotWithShape="0">
                    <a:schemeClr val="tx1">
                      <a:alpha val="43000"/>
                    </a:schemeClr>
                  </a:outerShdw>
                </a:effectLst>
                <a:latin typeface="Times New Roman"/>
                <a:cs typeface="Times New Roman"/>
              </a:rPr>
              <a:t>14 </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For sin shall not have dominion over you, for you are not under law but under grace. </a:t>
            </a:r>
          </a:p>
        </p:txBody>
      </p:sp>
    </p:spTree>
    <p:extLst>
      <p:ext uri="{BB962C8B-B14F-4D97-AF65-F5344CB8AC3E}">
        <p14:creationId xmlns:p14="http://schemas.microsoft.com/office/powerpoint/2010/main" val="3506158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800" b="1" dirty="0">
                <a:solidFill>
                  <a:srgbClr val="FFFF00"/>
                </a:solidFill>
                <a:effectLst>
                  <a:outerShdw blurRad="50800" dist="38100" dir="2700000" algn="tl" rotWithShape="0">
                    <a:schemeClr val="tx1">
                      <a:lumMod val="95000"/>
                      <a:lumOff val="5000"/>
                      <a:alpha val="43000"/>
                    </a:schemeClr>
                  </a:outerShdw>
                </a:effectLst>
              </a:rPr>
              <a:t>Romans 6:12-14</a:t>
            </a:r>
          </a:p>
        </p:txBody>
      </p:sp>
      <p:sp>
        <p:nvSpPr>
          <p:cNvPr id="4" name="TextBox 3"/>
          <p:cNvSpPr txBox="1"/>
          <p:nvPr/>
        </p:nvSpPr>
        <p:spPr>
          <a:xfrm>
            <a:off x="457200" y="1143000"/>
            <a:ext cx="8382000" cy="5078314"/>
          </a:xfrm>
          <a:prstGeom prst="rect">
            <a:avLst/>
          </a:prstGeom>
          <a:noFill/>
        </p:spPr>
        <p:txBody>
          <a:bodyPr wrap="square" rtlCol="0">
            <a:spAutoFit/>
          </a:bodyPr>
          <a:lstStyle/>
          <a:p>
            <a:r>
              <a:rPr lang="en-US" sz="3600" b="1" baseline="30000" dirty="0">
                <a:solidFill>
                  <a:schemeClr val="bg1"/>
                </a:solidFill>
                <a:effectLst>
                  <a:outerShdw blurRad="50800" dist="38100" dir="2700000" algn="tl" rotWithShape="0">
                    <a:schemeClr val="tx1">
                      <a:alpha val="43000"/>
                    </a:schemeClr>
                  </a:outerShdw>
                </a:effectLst>
                <a:latin typeface="Times New Roman"/>
                <a:cs typeface="Times New Roman"/>
              </a:rPr>
              <a:t>12 </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Therefore do not let sin </a:t>
            </a:r>
            <a:r>
              <a:rPr lang="en-US" sz="3600" b="1" dirty="0">
                <a:solidFill>
                  <a:srgbClr val="66FFFF"/>
                </a:solidFill>
                <a:effectLst>
                  <a:outerShdw blurRad="50800" dist="38100" dir="2700000" algn="tl" rotWithShape="0">
                    <a:schemeClr val="tx1">
                      <a:alpha val="43000"/>
                    </a:schemeClr>
                  </a:outerShdw>
                </a:effectLst>
                <a:latin typeface="Times New Roman"/>
                <a:cs typeface="Times New Roman"/>
              </a:rPr>
              <a:t>reign</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 in your mortal body, that you should </a:t>
            </a:r>
            <a:r>
              <a:rPr lang="en-US" sz="3600" b="1" dirty="0">
                <a:solidFill>
                  <a:srgbClr val="66FFFF"/>
                </a:solidFill>
                <a:effectLst>
                  <a:outerShdw blurRad="50800" dist="38100" dir="2700000" algn="tl" rotWithShape="0">
                    <a:schemeClr val="tx1">
                      <a:alpha val="43000"/>
                    </a:schemeClr>
                  </a:outerShdw>
                </a:effectLst>
                <a:latin typeface="Times New Roman"/>
                <a:cs typeface="Times New Roman"/>
              </a:rPr>
              <a:t>obey</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 it in its lusts. </a:t>
            </a:r>
            <a:r>
              <a:rPr lang="en-US" sz="3600" b="1" baseline="30000" dirty="0">
                <a:solidFill>
                  <a:schemeClr val="bg1"/>
                </a:solidFill>
                <a:effectLst>
                  <a:outerShdw blurRad="50800" dist="38100" dir="2700000" algn="tl" rotWithShape="0">
                    <a:schemeClr val="tx1">
                      <a:alpha val="43000"/>
                    </a:schemeClr>
                  </a:outerShdw>
                </a:effectLst>
                <a:latin typeface="Times New Roman"/>
                <a:cs typeface="Times New Roman"/>
              </a:rPr>
              <a:t>13 </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And do not present your members as instruments of unrighteousness to sin, but present yourselves to God as being alive from the dead, and your members as instruments of righteousness to God. </a:t>
            </a:r>
            <a:r>
              <a:rPr lang="en-US" sz="3600" b="1" baseline="30000" dirty="0">
                <a:solidFill>
                  <a:schemeClr val="bg1"/>
                </a:solidFill>
                <a:effectLst>
                  <a:outerShdw blurRad="50800" dist="38100" dir="2700000" algn="tl" rotWithShape="0">
                    <a:schemeClr val="tx1">
                      <a:alpha val="43000"/>
                    </a:schemeClr>
                  </a:outerShdw>
                </a:effectLst>
                <a:latin typeface="Times New Roman"/>
                <a:cs typeface="Times New Roman"/>
              </a:rPr>
              <a:t>14 </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For sin shall not have </a:t>
            </a:r>
            <a:r>
              <a:rPr lang="en-US" sz="3600" b="1" dirty="0">
                <a:solidFill>
                  <a:srgbClr val="66FFFF"/>
                </a:solidFill>
                <a:effectLst>
                  <a:outerShdw blurRad="50800" dist="38100" dir="2700000" algn="tl" rotWithShape="0">
                    <a:schemeClr val="tx1">
                      <a:alpha val="43000"/>
                    </a:schemeClr>
                  </a:outerShdw>
                </a:effectLst>
                <a:latin typeface="Times New Roman"/>
                <a:cs typeface="Times New Roman"/>
              </a:rPr>
              <a:t>dominion</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 over you, for you are not under law but under grace. </a:t>
            </a:r>
          </a:p>
        </p:txBody>
      </p:sp>
    </p:spTree>
    <p:extLst>
      <p:ext uri="{BB962C8B-B14F-4D97-AF65-F5344CB8AC3E}">
        <p14:creationId xmlns:p14="http://schemas.microsoft.com/office/powerpoint/2010/main" val="1926454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295400"/>
          </a:xfrm>
          <a:effectLst/>
        </p:spPr>
        <p:txBody>
          <a:bodyPr/>
          <a:lstStyle/>
          <a:p>
            <a:r>
              <a:rPr lang="en-US" sz="4800" b="1" dirty="0">
                <a:solidFill>
                  <a:srgbClr val="FFFF00"/>
                </a:solidFill>
                <a:effectLst>
                  <a:outerShdw blurRad="50800" dist="38100" dir="2700000" algn="tl" rotWithShape="0">
                    <a:schemeClr val="tx1">
                      <a:alpha val="43000"/>
                    </a:schemeClr>
                  </a:outerShdw>
                </a:effectLst>
              </a:rPr>
              <a:t>Words of Text Regarding Rule</a:t>
            </a:r>
            <a:endParaRPr lang="en-US" sz="4800" b="1" dirty="0">
              <a:effectLst>
                <a:outerShdw blurRad="50800" dist="38100" dir="2700000" algn="tl" rotWithShape="0">
                  <a:schemeClr val="tx1">
                    <a:alpha val="43000"/>
                  </a:schemeClr>
                </a:outerShdw>
              </a:effectLst>
            </a:endParaRPr>
          </a:p>
        </p:txBody>
      </p:sp>
      <p:sp>
        <p:nvSpPr>
          <p:cNvPr id="13315" name="Rectangle 3"/>
          <p:cNvSpPr>
            <a:spLocks noGrp="1" noChangeArrowheads="1"/>
          </p:cNvSpPr>
          <p:nvPr>
            <p:ph type="body" idx="1"/>
          </p:nvPr>
        </p:nvSpPr>
        <p:spPr>
          <a:xfrm>
            <a:off x="152400" y="1143000"/>
            <a:ext cx="8991600" cy="5715000"/>
          </a:xfrm>
        </p:spPr>
        <p:txBody>
          <a:bodyPr>
            <a:normAutofit/>
          </a:bodyPr>
          <a:lstStyle/>
          <a:p>
            <a:pPr>
              <a:spcBef>
                <a:spcPts val="0"/>
              </a:spcBef>
              <a:spcAft>
                <a:spcPts val="1000"/>
              </a:spcAft>
              <a:buClr>
                <a:srgbClr val="FFFF00"/>
              </a:buClr>
            </a:pPr>
            <a:r>
              <a:rPr lang="en-US" sz="3600" b="1" dirty="0">
                <a:solidFill>
                  <a:srgbClr val="66FFFF"/>
                </a:solidFill>
                <a:effectLst>
                  <a:outerShdw blurRad="50800" dist="38100" dir="2700000" algn="tl" rotWithShape="0">
                    <a:schemeClr val="tx1">
                      <a:alpha val="43000"/>
                    </a:schemeClr>
                  </a:outerShdw>
                </a:effectLst>
              </a:rPr>
              <a:t>Reign</a:t>
            </a:r>
            <a:r>
              <a:rPr lang="en-US" sz="3600" dirty="0">
                <a:solidFill>
                  <a:schemeClr val="bg1"/>
                </a:solidFill>
                <a:effectLst>
                  <a:outerShdw blurRad="50800" dist="38100" dir="2700000" algn="tl" rotWithShape="0">
                    <a:schemeClr val="tx1">
                      <a:alpha val="43000"/>
                    </a:schemeClr>
                  </a:outerShdw>
                </a:effectLst>
              </a:rPr>
              <a:t> (</a:t>
            </a:r>
            <a:r>
              <a:rPr lang="en-US" sz="3600" b="1" i="1" dirty="0" err="1">
                <a:solidFill>
                  <a:srgbClr val="FFFF66"/>
                </a:solidFill>
                <a:effectLst>
                  <a:outerShdw blurRad="50800" dist="38100" dir="2700000" algn="tl" rotWithShape="0">
                    <a:schemeClr val="tx1">
                      <a:alpha val="43000"/>
                    </a:schemeClr>
                  </a:outerShdw>
                </a:effectLst>
              </a:rPr>
              <a:t>basileuo</a:t>
            </a:r>
            <a:r>
              <a:rPr lang="en-US" sz="3600" dirty="0">
                <a:solidFill>
                  <a:schemeClr val="bg1"/>
                </a:solidFill>
                <a:effectLst>
                  <a:outerShdw blurRad="50800" dist="38100" dir="2700000" algn="tl" rotWithShape="0">
                    <a:schemeClr val="tx1">
                      <a:alpha val="43000"/>
                    </a:schemeClr>
                  </a:outerShdw>
                </a:effectLst>
              </a:rPr>
              <a:t>) - to prevail or predominate</a:t>
            </a:r>
          </a:p>
          <a:p>
            <a:pPr lvl="1">
              <a:spcBef>
                <a:spcPts val="0"/>
              </a:spcBef>
              <a:spcAft>
                <a:spcPts val="1000"/>
              </a:spcAft>
              <a:buClr>
                <a:srgbClr val="66FFFF"/>
              </a:buClr>
              <a:buFont typeface="Wingdings" charset="0"/>
              <a:buChar char="w"/>
            </a:pPr>
            <a:r>
              <a:rPr lang="en-US" sz="3200" dirty="0">
                <a:solidFill>
                  <a:schemeClr val="bg1"/>
                </a:solidFill>
                <a:effectLst>
                  <a:outerShdw blurRad="50800" dist="38100" dir="2700000" algn="tl" rotWithShape="0">
                    <a:schemeClr val="tx1">
                      <a:alpha val="43000"/>
                    </a:schemeClr>
                  </a:outerShdw>
                </a:effectLst>
              </a:rPr>
              <a:t>Literally, to posses regal authority; to be a king</a:t>
            </a:r>
          </a:p>
          <a:p>
            <a:pPr lvl="1">
              <a:spcBef>
                <a:spcPts val="0"/>
              </a:spcBef>
              <a:spcAft>
                <a:spcPts val="1000"/>
              </a:spcAft>
              <a:buClr>
                <a:srgbClr val="66FFFF"/>
              </a:buClr>
              <a:buFont typeface="Wingdings" charset="0"/>
              <a:buChar char="w"/>
            </a:pPr>
            <a:r>
              <a:rPr lang="en-US" sz="3200" dirty="0">
                <a:solidFill>
                  <a:schemeClr val="bg1"/>
                </a:solidFill>
                <a:effectLst>
                  <a:outerShdw blurRad="50800" dist="38100" dir="2700000" algn="tl" rotWithShape="0">
                    <a:schemeClr val="tx1">
                      <a:alpha val="43000"/>
                    </a:schemeClr>
                  </a:outerShdw>
                </a:effectLst>
              </a:rPr>
              <a:t>Connotes use of force or power by action taken</a:t>
            </a:r>
          </a:p>
          <a:p>
            <a:pPr>
              <a:spcBef>
                <a:spcPts val="0"/>
              </a:spcBef>
              <a:spcAft>
                <a:spcPts val="1000"/>
              </a:spcAft>
              <a:buClr>
                <a:srgbClr val="FFFF00"/>
              </a:buClr>
            </a:pPr>
            <a:r>
              <a:rPr lang="en-US" sz="3600" b="1" dirty="0">
                <a:solidFill>
                  <a:srgbClr val="66FFFF"/>
                </a:solidFill>
                <a:effectLst>
                  <a:outerShdw blurRad="50800" dist="38100" dir="2700000" algn="tl" rotWithShape="0">
                    <a:schemeClr val="tx1">
                      <a:alpha val="43000"/>
                    </a:schemeClr>
                  </a:outerShdw>
                </a:effectLst>
              </a:rPr>
              <a:t>Obey</a:t>
            </a:r>
            <a:r>
              <a:rPr lang="en-US" sz="3600" dirty="0">
                <a:solidFill>
                  <a:schemeClr val="bg1"/>
                </a:solidFill>
                <a:effectLst>
                  <a:outerShdw blurRad="50800" dist="38100" dir="2700000" algn="tl" rotWithShape="0">
                    <a:schemeClr val="tx1">
                      <a:alpha val="43000"/>
                    </a:schemeClr>
                  </a:outerShdw>
                </a:effectLst>
              </a:rPr>
              <a:t> (</a:t>
            </a:r>
            <a:r>
              <a:rPr lang="en-US" sz="3600" b="1" i="1" dirty="0" err="1">
                <a:solidFill>
                  <a:srgbClr val="FFFF66"/>
                </a:solidFill>
                <a:effectLst>
                  <a:outerShdw blurRad="50800" dist="38100" dir="2700000" algn="tl" rotWithShape="0">
                    <a:schemeClr val="tx1">
                      <a:alpha val="43000"/>
                    </a:schemeClr>
                  </a:outerShdw>
                </a:effectLst>
              </a:rPr>
              <a:t>hupakouo</a:t>
            </a:r>
            <a:r>
              <a:rPr lang="en-US" sz="3600" dirty="0">
                <a:solidFill>
                  <a:schemeClr val="bg1"/>
                </a:solidFill>
                <a:effectLst>
                  <a:outerShdw blurRad="50800" dist="38100" dir="2700000" algn="tl" rotWithShape="0">
                    <a:schemeClr val="tx1">
                      <a:alpha val="43000"/>
                    </a:schemeClr>
                  </a:outerShdw>
                </a:effectLst>
              </a:rPr>
              <a:t>) - to listen to another and obey; to render submissive acceptance</a:t>
            </a:r>
          </a:p>
          <a:p>
            <a:pPr lvl="1">
              <a:spcBef>
                <a:spcPts val="0"/>
              </a:spcBef>
              <a:spcAft>
                <a:spcPts val="1000"/>
              </a:spcAft>
              <a:buClr>
                <a:srgbClr val="66FFFF"/>
              </a:buClr>
              <a:buFont typeface="Wingdings" charset="0"/>
              <a:buChar char="w"/>
            </a:pPr>
            <a:r>
              <a:rPr lang="en-US" sz="3200" dirty="0">
                <a:solidFill>
                  <a:schemeClr val="bg1"/>
                </a:solidFill>
                <a:effectLst>
                  <a:outerShdw blurRad="50800" dist="38100" dir="2700000" algn="tl" rotWithShape="0">
                    <a:schemeClr val="tx1">
                      <a:alpha val="43000"/>
                    </a:schemeClr>
                  </a:outerShdw>
                </a:effectLst>
              </a:rPr>
              <a:t>Describes one submitting to the rule of another upon hearing &amp; accepting the instruction</a:t>
            </a:r>
          </a:p>
          <a:p>
            <a:pPr>
              <a:spcBef>
                <a:spcPts val="0"/>
              </a:spcBef>
              <a:spcAft>
                <a:spcPts val="1000"/>
              </a:spcAft>
              <a:buClr>
                <a:srgbClr val="FFFF00"/>
              </a:buClr>
            </a:pPr>
            <a:r>
              <a:rPr lang="en-US" sz="3600" b="1" dirty="0">
                <a:solidFill>
                  <a:srgbClr val="66FFFF"/>
                </a:solidFill>
                <a:effectLst>
                  <a:outerShdw blurRad="50800" dist="38100" dir="2700000" algn="tl" rotWithShape="0">
                    <a:schemeClr val="tx1">
                      <a:alpha val="43000"/>
                    </a:schemeClr>
                  </a:outerShdw>
                </a:effectLst>
              </a:rPr>
              <a:t>Dominion</a:t>
            </a:r>
            <a:r>
              <a:rPr lang="en-US" sz="3600" dirty="0">
                <a:solidFill>
                  <a:schemeClr val="bg1"/>
                </a:solidFill>
                <a:effectLst>
                  <a:outerShdw blurRad="50800" dist="38100" dir="2700000" algn="tl" rotWithShape="0">
                    <a:schemeClr val="tx1">
                      <a:alpha val="43000"/>
                    </a:schemeClr>
                  </a:outerShdw>
                </a:effectLst>
              </a:rPr>
              <a:t> (</a:t>
            </a:r>
            <a:r>
              <a:rPr lang="en-US" sz="3600" b="1" i="1" dirty="0" err="1">
                <a:solidFill>
                  <a:srgbClr val="FFFF66"/>
                </a:solidFill>
                <a:effectLst>
                  <a:outerShdw blurRad="50800" dist="38100" dir="2700000" algn="tl" rotWithShape="0">
                    <a:schemeClr val="tx1">
                      <a:alpha val="43000"/>
                    </a:schemeClr>
                  </a:outerShdw>
                </a:effectLst>
              </a:rPr>
              <a:t>kurieuo</a:t>
            </a:r>
            <a:r>
              <a:rPr lang="en-US" sz="3600" dirty="0">
                <a:solidFill>
                  <a:schemeClr val="bg1"/>
                </a:solidFill>
                <a:effectLst>
                  <a:outerShdw blurRad="50800" dist="38100" dir="2700000" algn="tl" rotWithShape="0">
                    <a:schemeClr val="tx1">
                      <a:alpha val="43000"/>
                    </a:schemeClr>
                  </a:outerShdw>
                </a:effectLst>
              </a:rPr>
              <a:t>) - to be lord over</a:t>
            </a:r>
          </a:p>
          <a:p>
            <a:pPr lvl="1">
              <a:spcBef>
                <a:spcPts val="0"/>
              </a:spcBef>
              <a:spcAft>
                <a:spcPts val="1000"/>
              </a:spcAft>
              <a:buClr>
                <a:srgbClr val="66FFFF"/>
              </a:buClr>
              <a:buFont typeface="Wingdings" charset="0"/>
              <a:buChar char="w"/>
            </a:pPr>
            <a:r>
              <a:rPr lang="en-US" sz="3200" dirty="0">
                <a:solidFill>
                  <a:schemeClr val="bg1"/>
                </a:solidFill>
                <a:effectLst>
                  <a:outerShdw blurRad="50800" dist="38100" dir="2700000" algn="tl" rotWithShape="0">
                    <a:schemeClr val="tx1">
                      <a:alpha val="43000"/>
                    </a:schemeClr>
                  </a:outerShdw>
                </a:effectLst>
              </a:rPr>
              <a:t>State of being under settled dominance &amp; control</a:t>
            </a:r>
          </a:p>
        </p:txBody>
      </p:sp>
    </p:spTree>
    <p:extLst>
      <p:ext uri="{BB962C8B-B14F-4D97-AF65-F5344CB8AC3E}">
        <p14:creationId xmlns:p14="http://schemas.microsoft.com/office/powerpoint/2010/main" val="311206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left)">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wipe(left)">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wipe(left)">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wipe(left)">
                                      <p:cBhvr>
                                        <p:cTn id="22" dur="500"/>
                                        <p:tgtEl>
                                          <p:spTgt spid="133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wipe(left)">
                                      <p:cBhvr>
                                        <p:cTn id="27" dur="500"/>
                                        <p:tgtEl>
                                          <p:spTgt spid="133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Effect transition="in" filter="wipe(left)">
                                      <p:cBhvr>
                                        <p:cTn id="32" dur="500"/>
                                        <p:tgtEl>
                                          <p:spTgt spid="133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315">
                                            <p:txEl>
                                              <p:pRg st="6" end="6"/>
                                            </p:txEl>
                                          </p:spTgt>
                                        </p:tgtEl>
                                        <p:attrNameLst>
                                          <p:attrName>style.visibility</p:attrName>
                                        </p:attrNameLst>
                                      </p:cBhvr>
                                      <p:to>
                                        <p:strVal val="visible"/>
                                      </p:to>
                                    </p:set>
                                    <p:animEffect transition="in" filter="wipe(left)">
                                      <p:cBhvr>
                                        <p:cTn id="37" dur="5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1066800"/>
          </a:xfrm>
          <a:effectLst/>
        </p:spPr>
        <p:txBody>
          <a:bodyPr/>
          <a:lstStyle/>
          <a:p>
            <a:r>
              <a:rPr lang="en-US" sz="4800" b="1" dirty="0">
                <a:solidFill>
                  <a:srgbClr val="FFFF00"/>
                </a:solidFill>
                <a:effectLst>
                  <a:outerShdw blurRad="50800" dist="38100" dir="2700000" algn="tl" rotWithShape="0">
                    <a:schemeClr val="tx1">
                      <a:alpha val="43000"/>
                    </a:schemeClr>
                  </a:outerShdw>
                </a:effectLst>
              </a:rPr>
              <a:t>Applying Words to Power of Sin</a:t>
            </a:r>
            <a:endParaRPr lang="en-US" sz="4800" b="1" dirty="0">
              <a:effectLst>
                <a:outerShdw blurRad="50800" dist="38100" dir="2700000" algn="tl" rotWithShape="0">
                  <a:schemeClr val="tx1">
                    <a:alpha val="43000"/>
                  </a:schemeClr>
                </a:outerShdw>
              </a:effectLst>
            </a:endParaRPr>
          </a:p>
        </p:txBody>
      </p:sp>
      <p:sp>
        <p:nvSpPr>
          <p:cNvPr id="14339" name="Rectangle 3"/>
          <p:cNvSpPr>
            <a:spLocks noGrp="1" noChangeArrowheads="1"/>
          </p:cNvSpPr>
          <p:nvPr>
            <p:ph type="body" idx="1"/>
          </p:nvPr>
        </p:nvSpPr>
        <p:spPr>
          <a:xfrm>
            <a:off x="152400" y="1219200"/>
            <a:ext cx="8991600" cy="5638800"/>
          </a:xfrm>
        </p:spPr>
        <p:txBody>
          <a:bodyPr>
            <a:normAutofit lnSpcReduction="10000"/>
          </a:bodyPr>
          <a:lstStyle/>
          <a:p>
            <a:pPr>
              <a:lnSpc>
                <a:spcPct val="105000"/>
              </a:lnSpc>
              <a:spcBef>
                <a:spcPts val="0"/>
              </a:spcBef>
              <a:spcAft>
                <a:spcPts val="600"/>
              </a:spcAft>
              <a:buClr>
                <a:srgbClr val="FFFF00"/>
              </a:buClr>
            </a:pPr>
            <a:r>
              <a:rPr lang="en-US" sz="3600" dirty="0">
                <a:solidFill>
                  <a:schemeClr val="bg1"/>
                </a:solidFill>
                <a:effectLst>
                  <a:outerShdw blurRad="50800" dist="38100" dir="2700000" algn="tl" rotWithShape="0">
                    <a:schemeClr val="tx1">
                      <a:alpha val="43000"/>
                    </a:schemeClr>
                  </a:outerShdw>
                </a:effectLst>
              </a:rPr>
              <a:t>Sin </a:t>
            </a:r>
            <a:r>
              <a:rPr lang="en-US" sz="3600" dirty="0">
                <a:solidFill>
                  <a:schemeClr val="bg1"/>
                </a:solidFill>
                <a:effectLst>
                  <a:outerShdw blurRad="50800" dist="38100" dir="2700000" algn="tl" rotWithShape="0">
                    <a:schemeClr val="tx1">
                      <a:alpha val="43000"/>
                    </a:schemeClr>
                  </a:outerShdw>
                </a:effectLst>
                <a:latin typeface="Arial"/>
              </a:rPr>
              <a:t>“</a:t>
            </a:r>
            <a:r>
              <a:rPr lang="en-US" sz="3600" b="1" dirty="0">
                <a:solidFill>
                  <a:srgbClr val="66FFFF"/>
                </a:solidFill>
                <a:effectLst>
                  <a:outerShdw blurRad="50800" dist="38100" dir="2700000" algn="tl" rotWithShape="0">
                    <a:schemeClr val="tx1">
                      <a:alpha val="43000"/>
                    </a:schemeClr>
                  </a:outerShdw>
                </a:effectLst>
              </a:rPr>
              <a:t>reigns</a:t>
            </a:r>
            <a:r>
              <a:rPr lang="en-US" sz="3600" dirty="0">
                <a:solidFill>
                  <a:schemeClr val="bg1"/>
                </a:solidFill>
                <a:effectLst>
                  <a:outerShdw blurRad="50800" dist="38100" dir="2700000" algn="tl" rotWithShape="0">
                    <a:schemeClr val="tx1">
                      <a:alpha val="43000"/>
                    </a:schemeClr>
                  </a:outerShdw>
                </a:effectLst>
                <a:latin typeface="Arial"/>
              </a:rPr>
              <a:t>”</a:t>
            </a:r>
            <a:r>
              <a:rPr lang="en-US" sz="3600" dirty="0">
                <a:solidFill>
                  <a:schemeClr val="bg1"/>
                </a:solidFill>
                <a:effectLst>
                  <a:outerShdw blurRad="50800" dist="38100" dir="2700000" algn="tl" rotWithShape="0">
                    <a:schemeClr val="tx1">
                      <a:alpha val="43000"/>
                    </a:schemeClr>
                  </a:outerShdw>
                </a:effectLst>
              </a:rPr>
              <a:t> when actions of sin are allowed to prevail and predominate in our lives</a:t>
            </a:r>
          </a:p>
          <a:p>
            <a:pPr lvl="1">
              <a:lnSpc>
                <a:spcPct val="105000"/>
              </a:lnSpc>
              <a:spcBef>
                <a:spcPts val="0"/>
              </a:spcBef>
              <a:spcAft>
                <a:spcPts val="600"/>
              </a:spcAft>
              <a:buClr>
                <a:srgbClr val="66FFFF"/>
              </a:buClr>
              <a:buFont typeface="Wingdings" charset="0"/>
              <a:buChar char="w"/>
            </a:pPr>
            <a:r>
              <a:rPr lang="en-US" sz="3200" dirty="0">
                <a:solidFill>
                  <a:schemeClr val="bg1"/>
                </a:solidFill>
                <a:effectLst>
                  <a:outerShdw blurRad="50800" dist="38100" dir="2700000" algn="tl" rotWithShape="0">
                    <a:schemeClr val="tx1">
                      <a:alpha val="43000"/>
                    </a:schemeClr>
                  </a:outerShdw>
                </a:effectLst>
              </a:rPr>
              <a:t>May do such without great number of sins</a:t>
            </a:r>
          </a:p>
          <a:p>
            <a:pPr lvl="1">
              <a:lnSpc>
                <a:spcPct val="105000"/>
              </a:lnSpc>
              <a:spcBef>
                <a:spcPts val="0"/>
              </a:spcBef>
              <a:spcAft>
                <a:spcPts val="600"/>
              </a:spcAft>
              <a:buClr>
                <a:srgbClr val="66FFFF"/>
              </a:buClr>
              <a:buFont typeface="Wingdings" charset="0"/>
              <a:buChar char="w"/>
            </a:pPr>
            <a:r>
              <a:rPr lang="en-US" sz="3200" dirty="0">
                <a:solidFill>
                  <a:schemeClr val="bg1"/>
                </a:solidFill>
                <a:effectLst>
                  <a:outerShdw blurRad="50800" dist="38100" dir="2700000" algn="tl" rotWithShape="0">
                    <a:schemeClr val="tx1">
                      <a:alpha val="43000"/>
                    </a:schemeClr>
                  </a:outerShdw>
                </a:effectLst>
              </a:rPr>
              <a:t>Happens when any sin remains present in our lives without our repenting of it</a:t>
            </a:r>
          </a:p>
          <a:p>
            <a:pPr>
              <a:lnSpc>
                <a:spcPct val="105000"/>
              </a:lnSpc>
              <a:spcBef>
                <a:spcPts val="0"/>
              </a:spcBef>
              <a:spcAft>
                <a:spcPts val="600"/>
              </a:spcAft>
              <a:buClr>
                <a:srgbClr val="FFFF00"/>
              </a:buClr>
            </a:pPr>
            <a:r>
              <a:rPr lang="en-US" sz="3600" dirty="0">
                <a:solidFill>
                  <a:schemeClr val="bg1"/>
                </a:solidFill>
                <a:effectLst>
                  <a:outerShdw blurRad="50800" dist="38100" dir="2700000" algn="tl" rotWithShape="0">
                    <a:schemeClr val="tx1">
                      <a:alpha val="43000"/>
                    </a:schemeClr>
                  </a:outerShdw>
                </a:effectLst>
              </a:rPr>
              <a:t>We </a:t>
            </a:r>
            <a:r>
              <a:rPr lang="en-US" sz="3600" dirty="0">
                <a:solidFill>
                  <a:schemeClr val="bg1"/>
                </a:solidFill>
                <a:effectLst>
                  <a:outerShdw blurRad="50800" dist="38100" dir="2700000" algn="tl" rotWithShape="0">
                    <a:schemeClr val="tx1">
                      <a:alpha val="43000"/>
                    </a:schemeClr>
                  </a:outerShdw>
                </a:effectLst>
                <a:latin typeface="Arial"/>
              </a:rPr>
              <a:t>“</a:t>
            </a:r>
            <a:r>
              <a:rPr lang="en-US" sz="3600" b="1" dirty="0">
                <a:solidFill>
                  <a:srgbClr val="66FFFF"/>
                </a:solidFill>
                <a:effectLst>
                  <a:outerShdw blurRad="50800" dist="38100" dir="2700000" algn="tl" rotWithShape="0">
                    <a:schemeClr val="tx1">
                      <a:alpha val="43000"/>
                    </a:schemeClr>
                  </a:outerShdw>
                </a:effectLst>
              </a:rPr>
              <a:t>obey</a:t>
            </a:r>
            <a:r>
              <a:rPr lang="en-US" sz="3600" dirty="0">
                <a:solidFill>
                  <a:schemeClr val="bg1"/>
                </a:solidFill>
                <a:effectLst>
                  <a:outerShdw blurRad="50800" dist="38100" dir="2700000" algn="tl" rotWithShape="0">
                    <a:schemeClr val="tx1">
                      <a:alpha val="43000"/>
                    </a:schemeClr>
                  </a:outerShdw>
                </a:effectLst>
                <a:latin typeface="Arial"/>
              </a:rPr>
              <a:t>”</a:t>
            </a:r>
            <a:r>
              <a:rPr lang="en-US" sz="3600" dirty="0">
                <a:solidFill>
                  <a:schemeClr val="bg1"/>
                </a:solidFill>
                <a:effectLst>
                  <a:outerShdw blurRad="50800" dist="38100" dir="2700000" algn="tl" rotWithShape="0">
                    <a:schemeClr val="tx1">
                      <a:alpha val="43000"/>
                    </a:schemeClr>
                  </a:outerShdw>
                </a:effectLst>
              </a:rPr>
              <a:t> sin when we submit our will to it</a:t>
            </a:r>
          </a:p>
          <a:p>
            <a:pPr lvl="1">
              <a:lnSpc>
                <a:spcPct val="105000"/>
              </a:lnSpc>
              <a:spcBef>
                <a:spcPts val="0"/>
              </a:spcBef>
              <a:spcAft>
                <a:spcPts val="600"/>
              </a:spcAft>
              <a:buClr>
                <a:srgbClr val="66FFFF"/>
              </a:buClr>
              <a:buFont typeface="Wingdings" charset="0"/>
              <a:buChar char="w"/>
            </a:pPr>
            <a:r>
              <a:rPr lang="en-US" sz="3200" dirty="0">
                <a:solidFill>
                  <a:schemeClr val="bg1"/>
                </a:solidFill>
                <a:effectLst>
                  <a:outerShdw blurRad="50800" dist="38100" dir="2700000" algn="tl" rotWithShape="0">
                    <a:schemeClr val="tx1">
                      <a:alpha val="43000"/>
                    </a:schemeClr>
                  </a:outerShdw>
                </a:effectLst>
              </a:rPr>
              <a:t>Process is described in </a:t>
            </a:r>
            <a:r>
              <a:rPr lang="en-US" sz="3200" b="1" i="1" dirty="0">
                <a:solidFill>
                  <a:srgbClr val="FFFF66"/>
                </a:solidFill>
                <a:effectLst>
                  <a:outerShdw blurRad="50800" dist="38100" dir="2700000" algn="tl" rotWithShape="0">
                    <a:schemeClr val="tx1">
                      <a:alpha val="43000"/>
                    </a:schemeClr>
                  </a:outerShdw>
                </a:effectLst>
              </a:rPr>
              <a:t>James 1:14-15</a:t>
            </a:r>
            <a:endParaRPr lang="en-US" sz="3200" dirty="0">
              <a:solidFill>
                <a:srgbClr val="FFFF66"/>
              </a:solidFill>
              <a:effectLst>
                <a:outerShdw blurRad="50800" dist="38100" dir="2700000" algn="tl" rotWithShape="0">
                  <a:schemeClr val="tx1">
                    <a:alpha val="43000"/>
                  </a:schemeClr>
                </a:outerShdw>
              </a:effectLst>
            </a:endParaRPr>
          </a:p>
          <a:p>
            <a:pPr lvl="1">
              <a:lnSpc>
                <a:spcPct val="105000"/>
              </a:lnSpc>
              <a:spcBef>
                <a:spcPts val="0"/>
              </a:spcBef>
              <a:spcAft>
                <a:spcPts val="600"/>
              </a:spcAft>
              <a:buClr>
                <a:srgbClr val="66FFFF"/>
              </a:buClr>
              <a:buFont typeface="Wingdings" charset="0"/>
              <a:buChar char="w"/>
            </a:pPr>
            <a:r>
              <a:rPr lang="en-US" sz="3200" dirty="0">
                <a:solidFill>
                  <a:schemeClr val="bg1"/>
                </a:solidFill>
                <a:effectLst>
                  <a:outerShdw blurRad="50800" dist="38100" dir="2700000" algn="tl" rotWithShape="0">
                    <a:schemeClr val="tx1">
                      <a:alpha val="43000"/>
                    </a:schemeClr>
                  </a:outerShdw>
                </a:effectLst>
              </a:rPr>
              <a:t>When our will submits to devil</a:t>
            </a:r>
            <a:r>
              <a:rPr lang="en-US" sz="3200" dirty="0">
                <a:solidFill>
                  <a:schemeClr val="bg1"/>
                </a:solidFill>
                <a:effectLst>
                  <a:outerShdw blurRad="50800" dist="38100" dir="2700000" algn="tl" rotWithShape="0">
                    <a:schemeClr val="tx1">
                      <a:alpha val="43000"/>
                    </a:schemeClr>
                  </a:outerShdw>
                </a:effectLst>
                <a:latin typeface="Arial"/>
              </a:rPr>
              <a:t>’s</a:t>
            </a:r>
            <a:r>
              <a:rPr lang="en-US" sz="3200" dirty="0">
                <a:solidFill>
                  <a:schemeClr val="bg1"/>
                </a:solidFill>
                <a:effectLst>
                  <a:outerShdw blurRad="50800" dist="38100" dir="2700000" algn="tl" rotWithShape="0">
                    <a:schemeClr val="tx1">
                      <a:alpha val="43000"/>
                    </a:schemeClr>
                  </a:outerShdw>
                </a:effectLst>
              </a:rPr>
              <a:t> will, we sin</a:t>
            </a:r>
          </a:p>
          <a:p>
            <a:pPr>
              <a:lnSpc>
                <a:spcPct val="105000"/>
              </a:lnSpc>
              <a:spcBef>
                <a:spcPts val="0"/>
              </a:spcBef>
              <a:spcAft>
                <a:spcPts val="600"/>
              </a:spcAft>
              <a:buClr>
                <a:srgbClr val="FFFF00"/>
              </a:buClr>
            </a:pPr>
            <a:r>
              <a:rPr lang="en-US" sz="3600" dirty="0">
                <a:solidFill>
                  <a:schemeClr val="bg1"/>
                </a:solidFill>
                <a:effectLst>
                  <a:outerShdw blurRad="50800" dist="38100" dir="2700000" algn="tl" rotWithShape="0">
                    <a:schemeClr val="tx1">
                      <a:alpha val="43000"/>
                    </a:schemeClr>
                  </a:outerShdw>
                </a:effectLst>
              </a:rPr>
              <a:t>Sin has </a:t>
            </a:r>
            <a:r>
              <a:rPr lang="ja-JP" altLang="en-US" sz="3600" dirty="0">
                <a:solidFill>
                  <a:schemeClr val="bg1"/>
                </a:solidFill>
                <a:effectLst>
                  <a:outerShdw blurRad="50800" dist="38100" dir="2700000" algn="tl" rotWithShape="0">
                    <a:schemeClr val="tx1">
                      <a:alpha val="43000"/>
                    </a:schemeClr>
                  </a:outerShdw>
                </a:effectLst>
                <a:latin typeface="Arial"/>
              </a:rPr>
              <a:t>“</a:t>
            </a:r>
            <a:r>
              <a:rPr lang="en-US" sz="3600" b="1" dirty="0">
                <a:solidFill>
                  <a:srgbClr val="66FFFF"/>
                </a:solidFill>
                <a:effectLst>
                  <a:outerShdw blurRad="50800" dist="38100" dir="2700000" algn="tl" rotWithShape="0">
                    <a:schemeClr val="tx1">
                      <a:alpha val="43000"/>
                    </a:schemeClr>
                  </a:outerShdw>
                </a:effectLst>
              </a:rPr>
              <a:t>dominion</a:t>
            </a:r>
            <a:r>
              <a:rPr lang="ja-JP" altLang="en-US" sz="3600" dirty="0">
                <a:solidFill>
                  <a:schemeClr val="bg1"/>
                </a:solidFill>
                <a:effectLst>
                  <a:outerShdw blurRad="50800" dist="38100" dir="2700000" algn="tl" rotWithShape="0">
                    <a:schemeClr val="tx1">
                      <a:alpha val="43000"/>
                    </a:schemeClr>
                  </a:outerShdw>
                </a:effectLst>
                <a:latin typeface="Arial"/>
              </a:rPr>
              <a:t>”</a:t>
            </a:r>
            <a:r>
              <a:rPr lang="en-US" sz="3600" dirty="0">
                <a:solidFill>
                  <a:schemeClr val="bg1"/>
                </a:solidFill>
                <a:effectLst>
                  <a:outerShdw blurRad="50800" dist="38100" dir="2700000" algn="tl" rotWithShape="0">
                    <a:schemeClr val="tx1">
                      <a:alpha val="43000"/>
                    </a:schemeClr>
                  </a:outerShdw>
                </a:effectLst>
              </a:rPr>
              <a:t> when it has conquered our action &amp; will</a:t>
            </a:r>
          </a:p>
        </p:txBody>
      </p:sp>
    </p:spTree>
    <p:extLst>
      <p:ext uri="{BB962C8B-B14F-4D97-AF65-F5344CB8AC3E}">
        <p14:creationId xmlns:p14="http://schemas.microsoft.com/office/powerpoint/2010/main" val="33646405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p:cTn id="13" dur="5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433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p:cTn id="19" dur="5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433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p:cTn id="25" dur="500" fill="hold"/>
                                        <p:tgtEl>
                                          <p:spTgt spid="1433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433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p:cTn id="31" dur="500" fill="hold"/>
                                        <p:tgtEl>
                                          <p:spTgt spid="1433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433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14339">
                                            <p:txEl>
                                              <p:pRg st="5" end="5"/>
                                            </p:txEl>
                                          </p:spTgt>
                                        </p:tgtEl>
                                        <p:attrNameLst>
                                          <p:attrName>style.visibility</p:attrName>
                                        </p:attrNameLst>
                                      </p:cBhvr>
                                      <p:to>
                                        <p:strVal val="visible"/>
                                      </p:to>
                                    </p:set>
                                    <p:anim calcmode="lin" valueType="num">
                                      <p:cBhvr>
                                        <p:cTn id="37" dur="500" fill="hold"/>
                                        <p:tgtEl>
                                          <p:spTgt spid="1433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4339">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14339">
                                            <p:txEl>
                                              <p:pRg st="6" end="6"/>
                                            </p:txEl>
                                          </p:spTgt>
                                        </p:tgtEl>
                                        <p:attrNameLst>
                                          <p:attrName>style.visibility</p:attrName>
                                        </p:attrNameLst>
                                      </p:cBhvr>
                                      <p:to>
                                        <p:strVal val="visible"/>
                                      </p:to>
                                    </p:set>
                                    <p:anim calcmode="lin" valueType="num">
                                      <p:cBhvr>
                                        <p:cTn id="43" dur="500" fill="hold"/>
                                        <p:tgtEl>
                                          <p:spTgt spid="14339">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14339">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 y="1066800"/>
            <a:ext cx="9448800" cy="2819400"/>
          </a:xfrm>
          <a:effectLst/>
        </p:spPr>
        <p:txBody>
          <a:bodyPr>
            <a:noAutofit/>
          </a:bodyPr>
          <a:lstStyle/>
          <a:p>
            <a:r>
              <a:rPr lang="en-US" sz="5900" b="1" dirty="0">
                <a:solidFill>
                  <a:srgbClr val="FFFF00"/>
                </a:solidFill>
                <a:effectLst>
                  <a:outerShdw blurRad="50800" dist="38100" dir="2700000" algn="tl" rotWithShape="0">
                    <a:schemeClr val="tx1">
                      <a:alpha val="43000"/>
                    </a:schemeClr>
                  </a:outerShdw>
                </a:effectLst>
              </a:rPr>
              <a:t>How Do We Stop Sin From Having Dominion Over Us?</a:t>
            </a:r>
            <a:endParaRPr lang="en-US" sz="5900" b="1" dirty="0">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3385703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800" b="1" dirty="0">
                <a:solidFill>
                  <a:srgbClr val="FFFF00"/>
                </a:solidFill>
                <a:effectLst>
                  <a:outerShdw blurRad="50800" dist="38100" dir="2700000" algn="tl" rotWithShape="0">
                    <a:schemeClr val="tx1">
                      <a:lumMod val="95000"/>
                      <a:lumOff val="5000"/>
                      <a:alpha val="43000"/>
                    </a:schemeClr>
                  </a:outerShdw>
                </a:effectLst>
              </a:rPr>
              <a:t>Romans 6:12-14</a:t>
            </a:r>
          </a:p>
        </p:txBody>
      </p:sp>
      <p:sp>
        <p:nvSpPr>
          <p:cNvPr id="4" name="TextBox 3"/>
          <p:cNvSpPr txBox="1"/>
          <p:nvPr/>
        </p:nvSpPr>
        <p:spPr>
          <a:xfrm>
            <a:off x="457200" y="1143000"/>
            <a:ext cx="8229600" cy="5078314"/>
          </a:xfrm>
          <a:prstGeom prst="rect">
            <a:avLst/>
          </a:prstGeom>
          <a:noFill/>
        </p:spPr>
        <p:txBody>
          <a:bodyPr wrap="square" rtlCol="0">
            <a:spAutoFit/>
          </a:bodyPr>
          <a:lstStyle/>
          <a:p>
            <a:r>
              <a:rPr lang="en-US" sz="3600" b="1" baseline="30000" dirty="0">
                <a:solidFill>
                  <a:schemeClr val="bg1"/>
                </a:solidFill>
                <a:effectLst>
                  <a:outerShdw blurRad="50800" dist="38100" dir="2700000" algn="tl" rotWithShape="0">
                    <a:schemeClr val="tx1">
                      <a:alpha val="43000"/>
                    </a:schemeClr>
                  </a:outerShdw>
                </a:effectLst>
                <a:latin typeface="Times New Roman"/>
                <a:cs typeface="Times New Roman"/>
              </a:rPr>
              <a:t>12 </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Therefore do not let sin reign in your mortal body, that you should obey it in its lusts. </a:t>
            </a:r>
            <a:r>
              <a:rPr lang="en-US" sz="3600" b="1" baseline="30000" dirty="0">
                <a:solidFill>
                  <a:schemeClr val="bg1"/>
                </a:solidFill>
                <a:effectLst>
                  <a:outerShdw blurRad="50800" dist="38100" dir="2700000" algn="tl" rotWithShape="0">
                    <a:schemeClr val="tx1">
                      <a:alpha val="43000"/>
                    </a:schemeClr>
                  </a:outerShdw>
                </a:effectLst>
                <a:latin typeface="Times New Roman"/>
                <a:cs typeface="Times New Roman"/>
              </a:rPr>
              <a:t>13 </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And </a:t>
            </a:r>
            <a:r>
              <a:rPr lang="en-US" sz="3600" dirty="0">
                <a:solidFill>
                  <a:srgbClr val="FFFF66"/>
                </a:solidFill>
                <a:effectLst>
                  <a:outerShdw blurRad="50800" dist="38100" dir="2700000" algn="tl" rotWithShape="0">
                    <a:schemeClr val="tx1">
                      <a:alpha val="43000"/>
                    </a:schemeClr>
                  </a:outerShdw>
                </a:effectLst>
                <a:latin typeface="Times New Roman"/>
                <a:cs typeface="Times New Roman"/>
              </a:rPr>
              <a:t>do not </a:t>
            </a:r>
            <a:r>
              <a:rPr lang="en-US" sz="3600" b="1" dirty="0">
                <a:solidFill>
                  <a:srgbClr val="66FFFF"/>
                </a:solidFill>
                <a:effectLst>
                  <a:outerShdw blurRad="50800" dist="38100" dir="2700000" algn="tl" rotWithShape="0">
                    <a:schemeClr val="tx1">
                      <a:alpha val="43000"/>
                    </a:schemeClr>
                  </a:outerShdw>
                </a:effectLst>
                <a:latin typeface="Times New Roman"/>
                <a:cs typeface="Times New Roman"/>
              </a:rPr>
              <a:t>present</a:t>
            </a:r>
            <a:r>
              <a:rPr lang="en-US" sz="3600" dirty="0">
                <a:solidFill>
                  <a:srgbClr val="FFFF66"/>
                </a:solidFill>
                <a:effectLst>
                  <a:outerShdw blurRad="50800" dist="38100" dir="2700000" algn="tl" rotWithShape="0">
                    <a:schemeClr val="tx1">
                      <a:alpha val="43000"/>
                    </a:schemeClr>
                  </a:outerShdw>
                </a:effectLst>
                <a:latin typeface="Times New Roman"/>
                <a:cs typeface="Times New Roman"/>
              </a:rPr>
              <a:t> your members as instruments of unrighteousness to sin, but </a:t>
            </a:r>
            <a:r>
              <a:rPr lang="en-US" sz="3600" b="1" dirty="0">
                <a:solidFill>
                  <a:srgbClr val="66FFFF"/>
                </a:solidFill>
                <a:effectLst>
                  <a:outerShdw blurRad="50800" dist="38100" dir="2700000" algn="tl" rotWithShape="0">
                    <a:schemeClr val="tx1">
                      <a:alpha val="43000"/>
                    </a:schemeClr>
                  </a:outerShdw>
                </a:effectLst>
                <a:latin typeface="Times New Roman"/>
                <a:cs typeface="Times New Roman"/>
              </a:rPr>
              <a:t>present</a:t>
            </a:r>
            <a:r>
              <a:rPr lang="en-US" sz="3600" dirty="0">
                <a:solidFill>
                  <a:srgbClr val="FFFF66"/>
                </a:solidFill>
                <a:effectLst>
                  <a:outerShdw blurRad="50800" dist="38100" dir="2700000" algn="tl" rotWithShape="0">
                    <a:schemeClr val="tx1">
                      <a:alpha val="43000"/>
                    </a:schemeClr>
                  </a:outerShdw>
                </a:effectLst>
                <a:latin typeface="Times New Roman"/>
                <a:cs typeface="Times New Roman"/>
              </a:rPr>
              <a:t> yourselves to God as being alive from the dead, and your members as instruments of righteousness to God</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 </a:t>
            </a:r>
            <a:r>
              <a:rPr lang="en-US" sz="3600" b="1" baseline="30000" dirty="0">
                <a:solidFill>
                  <a:schemeClr val="bg1"/>
                </a:solidFill>
                <a:effectLst>
                  <a:outerShdw blurRad="50800" dist="38100" dir="2700000" algn="tl" rotWithShape="0">
                    <a:schemeClr val="tx1">
                      <a:alpha val="43000"/>
                    </a:schemeClr>
                  </a:outerShdw>
                </a:effectLst>
                <a:latin typeface="Times New Roman"/>
                <a:cs typeface="Times New Roman"/>
              </a:rPr>
              <a:t>14 </a:t>
            </a:r>
            <a:r>
              <a:rPr lang="en-US" sz="3600" dirty="0">
                <a:solidFill>
                  <a:schemeClr val="bg1"/>
                </a:solidFill>
                <a:effectLst>
                  <a:outerShdw blurRad="50800" dist="38100" dir="2700000" algn="tl" rotWithShape="0">
                    <a:schemeClr val="tx1">
                      <a:alpha val="43000"/>
                    </a:schemeClr>
                  </a:outerShdw>
                </a:effectLst>
                <a:latin typeface="Times New Roman"/>
                <a:cs typeface="Times New Roman"/>
              </a:rPr>
              <a:t>For sin shall not have dominion over you, for you are not under law but under grace. </a:t>
            </a:r>
          </a:p>
        </p:txBody>
      </p:sp>
    </p:spTree>
    <p:extLst>
      <p:ext uri="{BB962C8B-B14F-4D97-AF65-F5344CB8AC3E}">
        <p14:creationId xmlns:p14="http://schemas.microsoft.com/office/powerpoint/2010/main" val="2061191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3967</TotalTime>
  <Words>337</Words>
  <Application>Microsoft Office PowerPoint</Application>
  <PresentationFormat>On-screen Show (4:3)</PresentationFormat>
  <Paragraphs>42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 New Roman</vt:lpstr>
      <vt:lpstr>Wingdings</vt:lpstr>
      <vt:lpstr>Office Theme</vt:lpstr>
      <vt:lpstr>“Sin Shall Not Have Dominion”</vt:lpstr>
      <vt:lpstr>Romans 6:12-14</vt:lpstr>
      <vt:lpstr>Romans 6:12-14</vt:lpstr>
      <vt:lpstr>Romans 6:12-14</vt:lpstr>
      <vt:lpstr>Romans 6:12-14</vt:lpstr>
      <vt:lpstr>Words of Text Regarding Rule</vt:lpstr>
      <vt:lpstr>Applying Words to Power of Sin</vt:lpstr>
      <vt:lpstr>How Do We Stop Sin From Having Dominion Over Us?</vt:lpstr>
      <vt:lpstr>Romans 6:12-14</vt:lpstr>
      <vt:lpstr>How Do We Prevent Dominion of Sin?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84th Street Church Of Christ</cp:lastModifiedBy>
  <cp:revision>29</cp:revision>
  <dcterms:created xsi:type="dcterms:W3CDTF">2017-02-11T14:18:26Z</dcterms:created>
  <dcterms:modified xsi:type="dcterms:W3CDTF">2019-10-06T13:14:37Z</dcterms:modified>
</cp:coreProperties>
</file>