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59" r:id="rId6"/>
    <p:sldId id="272" r:id="rId7"/>
    <p:sldId id="261" r:id="rId8"/>
    <p:sldId id="271" r:id="rId9"/>
    <p:sldId id="262" r:id="rId10"/>
    <p:sldId id="270" r:id="rId11"/>
    <p:sldId id="263" r:id="rId12"/>
    <p:sldId id="269" r:id="rId13"/>
    <p:sldId id="264" r:id="rId14"/>
    <p:sldId id="268" r:id="rId15"/>
    <p:sldId id="265" r:id="rId16"/>
    <p:sldId id="267" r:id="rId17"/>
    <p:sldId id="266"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4" autoAdjust="0"/>
    <p:restoredTop sz="99038" autoAdjust="0"/>
  </p:normalViewPr>
  <p:slideViewPr>
    <p:cSldViewPr snapToGrid="0" snapToObjects="1">
      <p:cViewPr varScale="1">
        <p:scale>
          <a:sx n="87" d="100"/>
          <a:sy n="87" d="100"/>
        </p:scale>
        <p:origin x="-11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887CDC-7808-0249-A548-9EBD191DE8DF}"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52183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87CDC-7808-0249-A548-9EBD191DE8DF}"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67165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87CDC-7808-0249-A548-9EBD191DE8DF}"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03968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87CDC-7808-0249-A548-9EBD191DE8DF}"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93751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87CDC-7808-0249-A548-9EBD191DE8DF}"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425923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887CDC-7808-0249-A548-9EBD191DE8DF}" type="datetimeFigureOut">
              <a:rPr lang="en-US" smtClean="0"/>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87821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887CDC-7808-0249-A548-9EBD191DE8DF}" type="datetimeFigureOut">
              <a:rPr lang="en-US" smtClean="0"/>
              <a:t>11/12/20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12833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887CDC-7808-0249-A548-9EBD191DE8DF}" type="datetimeFigureOut">
              <a:rPr lang="en-US" smtClean="0"/>
              <a:t>11/12/20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419363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87CDC-7808-0249-A548-9EBD191DE8DF}" type="datetimeFigureOut">
              <a:rPr lang="en-US" smtClean="0"/>
              <a:t>11/12/20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65063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87CDC-7808-0249-A548-9EBD191DE8DF}" type="datetimeFigureOut">
              <a:rPr lang="en-US" smtClean="0"/>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57810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87CDC-7808-0249-A548-9EBD191DE8DF}" type="datetimeFigureOut">
              <a:rPr lang="en-US" smtClean="0"/>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8128308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100000">
              <a:schemeClr val="bg2">
                <a:lumMod val="50000"/>
              </a:schemeClr>
            </a:gs>
            <a:gs pos="50000">
              <a:schemeClr val="bg2">
                <a:lumMod val="7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87CDC-7808-0249-A548-9EBD191DE8DF}" type="datetimeFigureOut">
              <a:rPr lang="en-US" smtClean="0"/>
              <a:t>11/12/20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E6EB6-7F1F-6449-B0A9-F2D7C96C5585}" type="slidenum">
              <a:rPr lang="en-US" smtClean="0"/>
              <a:t>‹#›</a:t>
            </a:fld>
            <a:endParaRPr lang="en-US"/>
          </a:p>
        </p:txBody>
      </p:sp>
    </p:spTree>
    <p:extLst>
      <p:ext uri="{BB962C8B-B14F-4D97-AF65-F5344CB8AC3E}">
        <p14:creationId xmlns:p14="http://schemas.microsoft.com/office/powerpoint/2010/main" val="146870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Subtitle 2"/>
          <p:cNvSpPr>
            <a:spLocks noGrp="1"/>
          </p:cNvSpPr>
          <p:nvPr>
            <p:ph type="subTitle" idx="1"/>
          </p:nvPr>
        </p:nvSpPr>
        <p:spPr>
          <a:xfrm>
            <a:off x="1371600" y="5769471"/>
            <a:ext cx="6400800" cy="989951"/>
          </a:xfrm>
        </p:spPr>
        <p:txBody>
          <a:bodyPr>
            <a:noAutofit/>
          </a:bodyPr>
          <a:lstStyle/>
          <a:p>
            <a:r>
              <a:rPr lang="en-US" sz="6000" b="1" i="1" dirty="0" smtClean="0">
                <a:solidFill>
                  <a:srgbClr val="800000"/>
                </a:solidFill>
                <a:effectLst>
                  <a:outerShdw blurRad="50800" dist="38100" dir="2700000" algn="tl" rotWithShape="0">
                    <a:schemeClr val="tx1">
                      <a:alpha val="43000"/>
                    </a:schemeClr>
                  </a:outerShdw>
                </a:effectLst>
                <a:latin typeface="Times New Roman"/>
                <a:cs typeface="Times New Roman"/>
              </a:rPr>
              <a:t>1 P</a:t>
            </a:r>
            <a:r>
              <a:rPr lang="en-US" sz="6000" b="1" i="1" dirty="0" smtClean="0">
                <a:solidFill>
                  <a:srgbClr val="800000"/>
                </a:solidFill>
                <a:effectLst>
                  <a:outerShdw blurRad="50800" dist="38100" dir="2700000" algn="tl" rotWithShape="0">
                    <a:schemeClr val="tx1">
                      <a:alpha val="43000"/>
                    </a:schemeClr>
                  </a:outerShdw>
                </a:effectLst>
                <a:latin typeface="Times New Roman"/>
                <a:cs typeface="Times New Roman"/>
              </a:rPr>
              <a:t>eter 2:11-12</a:t>
            </a:r>
            <a:endParaRPr lang="en-US" sz="6000" b="1" i="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itle 1"/>
          <p:cNvSpPr>
            <a:spLocks noGrp="1"/>
          </p:cNvSpPr>
          <p:nvPr>
            <p:ph type="ctrTitle"/>
          </p:nvPr>
        </p:nvSpPr>
        <p:spPr>
          <a:xfrm>
            <a:off x="0" y="130362"/>
            <a:ext cx="9144000" cy="1470025"/>
          </a:xfrm>
        </p:spPr>
        <p:txBody>
          <a:bodyPr>
            <a:noAutofit/>
          </a:bodyPr>
          <a:lstStyle/>
          <a:p>
            <a:r>
              <a:rPr lang="en-US" sz="8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Resident Aliens</a:t>
            </a:r>
            <a:endParaRPr lang="en-US" sz="8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5790178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0" y="1184054"/>
            <a:ext cx="9255311" cy="5673945"/>
          </a:xfrm>
        </p:spPr>
        <p:txBody>
          <a:bodyPr>
            <a:noAutofit/>
          </a:bodyPr>
          <a:lstStyle/>
          <a:p>
            <a:pPr>
              <a:spcBef>
                <a:spcPts val="0"/>
              </a:spcBef>
              <a:spcAft>
                <a:spcPts val="2000"/>
              </a:spcAft>
              <a:buClr>
                <a:srgbClr val="800000"/>
              </a:buClr>
            </a:pPr>
            <a:r>
              <a:rPr lang="en-US" sz="3400" dirty="0" smtClean="0">
                <a:latin typeface="Times New Roman"/>
                <a:cs typeface="Times New Roman"/>
              </a:rPr>
              <a:t>Knowing God (</a:t>
            </a:r>
            <a:r>
              <a:rPr lang="en-US" sz="3400" b="1" dirty="0" smtClean="0">
                <a:solidFill>
                  <a:srgbClr val="800000"/>
                </a:solidFill>
                <a:latin typeface="Times New Roman"/>
                <a:cs typeface="Times New Roman"/>
              </a:rPr>
              <a:t>John 17:1-5</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Identified by the Name of God (</a:t>
            </a:r>
            <a:r>
              <a:rPr lang="en-US" sz="3400" b="1" dirty="0" smtClean="0">
                <a:solidFill>
                  <a:srgbClr val="800000"/>
                </a:solidFill>
                <a:latin typeface="Times New Roman"/>
                <a:cs typeface="Times New Roman"/>
              </a:rPr>
              <a:t>John 17:6-11</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Living </a:t>
            </a:r>
            <a:r>
              <a:rPr lang="en-US" sz="3400" b="1" i="1" dirty="0" smtClean="0">
                <a:latin typeface="Times New Roman"/>
                <a:cs typeface="Times New Roman"/>
              </a:rPr>
              <a:t>in</a:t>
            </a:r>
            <a:r>
              <a:rPr lang="en-US" sz="3400" dirty="0" smtClean="0">
                <a:latin typeface="Times New Roman"/>
                <a:cs typeface="Times New Roman"/>
              </a:rPr>
              <a:t> the World, Not </a:t>
            </a:r>
            <a:r>
              <a:rPr lang="en-US" sz="3400" b="1" i="1" u="sng" cap="small" dirty="0" smtClean="0">
                <a:latin typeface="Times New Roman"/>
                <a:cs typeface="Times New Roman"/>
              </a:rPr>
              <a:t>of</a:t>
            </a:r>
            <a:r>
              <a:rPr lang="en-US" sz="3400" cap="small" dirty="0" smtClean="0">
                <a:latin typeface="Times New Roman"/>
                <a:cs typeface="Times New Roman"/>
              </a:rPr>
              <a:t> </a:t>
            </a:r>
            <a:r>
              <a:rPr lang="en-US" sz="3400" dirty="0" smtClean="0">
                <a:latin typeface="Times New Roman"/>
                <a:cs typeface="Times New Roman"/>
              </a:rPr>
              <a:t>the World (</a:t>
            </a:r>
            <a:r>
              <a:rPr lang="en-US" sz="3400" b="1" dirty="0" smtClean="0">
                <a:solidFill>
                  <a:srgbClr val="800000"/>
                </a:solidFill>
                <a:latin typeface="Times New Roman"/>
                <a:cs typeface="Times New Roman"/>
              </a:rPr>
              <a:t>John 17:13-16</a:t>
            </a:r>
            <a:r>
              <a:rPr lang="en-US" sz="3400" dirty="0" smtClean="0">
                <a:latin typeface="Times New Roman"/>
                <a:cs typeface="Times New Roman"/>
              </a:rPr>
              <a:t>)</a:t>
            </a:r>
          </a:p>
        </p:txBody>
      </p:sp>
      <p:sp>
        <p:nvSpPr>
          <p:cNvPr id="2" name="Title 1"/>
          <p:cNvSpPr>
            <a:spLocks noGrp="1"/>
          </p:cNvSpPr>
          <p:nvPr>
            <p:ph type="title"/>
          </p:nvPr>
        </p:nvSpPr>
        <p:spPr>
          <a:xfrm>
            <a:off x="-31289" y="-17342"/>
            <a:ext cx="9175289" cy="1345874"/>
          </a:xfrm>
        </p:spPr>
        <p:txBody>
          <a:bodyPr>
            <a:normAutofit/>
          </a:bodyPr>
          <a:lstStyle/>
          <a:p>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Characteristics of R</a:t>
            </a:r>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4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4336597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11856"/>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John </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:13-16</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33574" y="1007360"/>
            <a:ext cx="8671379" cy="5632312"/>
          </a:xfrm>
          <a:prstGeom prst="rect">
            <a:avLst/>
          </a:prstGeom>
          <a:noFill/>
        </p:spPr>
        <p:txBody>
          <a:bodyPr wrap="square" rtlCol="0">
            <a:spAutoFit/>
          </a:bodyPr>
          <a:lstStyle/>
          <a:p>
            <a:r>
              <a:rPr lang="en-US" sz="3600" b="1" baseline="30000" dirty="0">
                <a:latin typeface="Times New Roman"/>
                <a:cs typeface="Times New Roman"/>
              </a:rPr>
              <a:t>13 </a:t>
            </a:r>
            <a:r>
              <a:rPr lang="en-US" sz="3600" dirty="0">
                <a:latin typeface="Times New Roman"/>
                <a:cs typeface="Times New Roman"/>
              </a:rPr>
              <a:t>“But now I come to You, and these things I speak in the world, that they may have My joy fulfilled in themselves. </a:t>
            </a:r>
            <a:r>
              <a:rPr lang="en-US" sz="3600" b="1" baseline="30000" dirty="0">
                <a:latin typeface="Times New Roman"/>
                <a:cs typeface="Times New Roman"/>
              </a:rPr>
              <a:t>14 </a:t>
            </a:r>
            <a:r>
              <a:rPr lang="en-US" sz="3600" dirty="0">
                <a:latin typeface="Times New Roman"/>
                <a:cs typeface="Times New Roman"/>
              </a:rPr>
              <a:t>I have given them Your word; and the world has hated them because they are not of the world, just as I am not of the world.</a:t>
            </a:r>
            <a:r>
              <a:rPr lang="en-US" sz="3600" b="1" baseline="30000" dirty="0">
                <a:latin typeface="Times New Roman"/>
                <a:cs typeface="Times New Roman"/>
              </a:rPr>
              <a:t>15 </a:t>
            </a:r>
            <a:r>
              <a:rPr lang="en-US" sz="3600" dirty="0">
                <a:latin typeface="Times New Roman"/>
                <a:cs typeface="Times New Roman"/>
              </a:rPr>
              <a:t>I do not pray that You should take them out of the world, but that You should keep them from the </a:t>
            </a:r>
            <a:r>
              <a:rPr lang="en-US" sz="3600" dirty="0" smtClean="0">
                <a:latin typeface="Times New Roman"/>
                <a:cs typeface="Times New Roman"/>
              </a:rPr>
              <a:t>evil one. </a:t>
            </a:r>
            <a:r>
              <a:rPr lang="en-US" sz="3600" b="1" baseline="30000" dirty="0" smtClean="0">
                <a:latin typeface="Times New Roman"/>
                <a:cs typeface="Times New Roman"/>
              </a:rPr>
              <a:t>16</a:t>
            </a:r>
            <a:r>
              <a:rPr lang="en-US" sz="3600" b="1" baseline="30000" dirty="0">
                <a:latin typeface="Times New Roman"/>
                <a:cs typeface="Times New Roman"/>
              </a:rPr>
              <a:t> </a:t>
            </a:r>
            <a:r>
              <a:rPr lang="en-US" sz="3600" dirty="0">
                <a:latin typeface="Times New Roman"/>
                <a:cs typeface="Times New Roman"/>
              </a:rPr>
              <a:t>They are not of the world, just as I am not of the world.</a:t>
            </a:r>
            <a:r>
              <a:rPr lang="en-US" sz="3600" dirty="0">
                <a:latin typeface="Times New Roman"/>
                <a:cs typeface="Times New Roman"/>
              </a:rPr>
              <a:t> </a:t>
            </a:r>
            <a:endParaRPr lang="en-US" sz="3400" dirty="0">
              <a:effectLst>
                <a:outerShdw blurRad="50800" dist="38100" dir="2700000" algn="tl" rotWithShape="0">
                  <a:schemeClr val="tx1">
                    <a:alpha val="43000"/>
                  </a:schemeClr>
                </a:outerShdw>
              </a:effectLst>
              <a:latin typeface="Times New Roman"/>
              <a:cs typeface="Times New Roman"/>
            </a:endParaRPr>
          </a:p>
        </p:txBody>
      </p:sp>
      <p:cxnSp>
        <p:nvCxnSpPr>
          <p:cNvPr id="5" name="Straight Connector 4"/>
          <p:cNvCxnSpPr/>
          <p:nvPr/>
        </p:nvCxnSpPr>
        <p:spPr>
          <a:xfrm>
            <a:off x="4671451" y="4292181"/>
            <a:ext cx="4015349"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0414" y="4846953"/>
            <a:ext cx="7747035"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40414" y="5401724"/>
            <a:ext cx="7294488"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92961" y="5941896"/>
            <a:ext cx="4550011"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9044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0" y="1184054"/>
            <a:ext cx="9255311" cy="5673945"/>
          </a:xfrm>
        </p:spPr>
        <p:txBody>
          <a:bodyPr>
            <a:noAutofit/>
          </a:bodyPr>
          <a:lstStyle/>
          <a:p>
            <a:pPr>
              <a:spcBef>
                <a:spcPts val="0"/>
              </a:spcBef>
              <a:spcAft>
                <a:spcPts val="2000"/>
              </a:spcAft>
              <a:buClr>
                <a:srgbClr val="800000"/>
              </a:buClr>
            </a:pPr>
            <a:r>
              <a:rPr lang="en-US" sz="3400" dirty="0" smtClean="0">
                <a:latin typeface="Times New Roman"/>
                <a:cs typeface="Times New Roman"/>
              </a:rPr>
              <a:t>Knowing God (</a:t>
            </a:r>
            <a:r>
              <a:rPr lang="en-US" sz="3400" b="1" dirty="0" smtClean="0">
                <a:solidFill>
                  <a:srgbClr val="800000"/>
                </a:solidFill>
                <a:latin typeface="Times New Roman"/>
                <a:cs typeface="Times New Roman"/>
              </a:rPr>
              <a:t>John 17:1-5</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Identified by the Name of God (</a:t>
            </a:r>
            <a:r>
              <a:rPr lang="en-US" sz="3400" b="1" dirty="0" smtClean="0">
                <a:solidFill>
                  <a:srgbClr val="800000"/>
                </a:solidFill>
                <a:latin typeface="Times New Roman"/>
                <a:cs typeface="Times New Roman"/>
              </a:rPr>
              <a:t>John 17:6-11</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Living </a:t>
            </a:r>
            <a:r>
              <a:rPr lang="en-US" sz="3400" b="1" i="1" dirty="0" smtClean="0">
                <a:latin typeface="Times New Roman"/>
                <a:cs typeface="Times New Roman"/>
              </a:rPr>
              <a:t>in</a:t>
            </a:r>
            <a:r>
              <a:rPr lang="en-US" sz="3400" dirty="0" smtClean="0">
                <a:latin typeface="Times New Roman"/>
                <a:cs typeface="Times New Roman"/>
              </a:rPr>
              <a:t> the World, Not </a:t>
            </a:r>
            <a:r>
              <a:rPr lang="en-US" sz="3400" b="1" i="1" u="sng" cap="small" dirty="0" smtClean="0">
                <a:latin typeface="Times New Roman"/>
                <a:cs typeface="Times New Roman"/>
              </a:rPr>
              <a:t>of</a:t>
            </a:r>
            <a:r>
              <a:rPr lang="en-US" sz="3400" cap="small" dirty="0" smtClean="0">
                <a:latin typeface="Times New Roman"/>
                <a:cs typeface="Times New Roman"/>
              </a:rPr>
              <a:t> </a:t>
            </a:r>
            <a:r>
              <a:rPr lang="en-US" sz="3400" dirty="0" smtClean="0">
                <a:latin typeface="Times New Roman"/>
                <a:cs typeface="Times New Roman"/>
              </a:rPr>
              <a:t>the World (</a:t>
            </a:r>
            <a:r>
              <a:rPr lang="en-US" sz="3400" b="1" dirty="0" smtClean="0">
                <a:solidFill>
                  <a:srgbClr val="800000"/>
                </a:solidFill>
                <a:latin typeface="Times New Roman"/>
                <a:cs typeface="Times New Roman"/>
              </a:rPr>
              <a:t>John 17:13-16</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Being Sanctified by the Truth – Gospel</a:t>
            </a:r>
            <a:r>
              <a:rPr lang="en-US" sz="3400" dirty="0">
                <a:latin typeface="Times New Roman"/>
                <a:cs typeface="Times New Roman"/>
              </a:rPr>
              <a:t> </a:t>
            </a:r>
            <a:r>
              <a:rPr lang="en-US" sz="3400" dirty="0" smtClean="0">
                <a:latin typeface="Times New Roman"/>
                <a:cs typeface="Times New Roman"/>
              </a:rPr>
              <a:t>(</a:t>
            </a:r>
            <a:r>
              <a:rPr lang="en-US" sz="3400" b="1" dirty="0" smtClean="0">
                <a:solidFill>
                  <a:srgbClr val="800000"/>
                </a:solidFill>
                <a:latin typeface="Times New Roman"/>
                <a:cs typeface="Times New Roman"/>
              </a:rPr>
              <a:t>John 17:17-19</a:t>
            </a:r>
            <a:r>
              <a:rPr lang="en-US" sz="3400" dirty="0" smtClean="0">
                <a:latin typeface="Times New Roman"/>
                <a:cs typeface="Times New Roman"/>
              </a:rPr>
              <a:t>)</a:t>
            </a:r>
          </a:p>
        </p:txBody>
      </p:sp>
      <p:sp>
        <p:nvSpPr>
          <p:cNvPr id="2" name="Title 1"/>
          <p:cNvSpPr>
            <a:spLocks noGrp="1"/>
          </p:cNvSpPr>
          <p:nvPr>
            <p:ph type="title"/>
          </p:nvPr>
        </p:nvSpPr>
        <p:spPr>
          <a:xfrm>
            <a:off x="-31289" y="-17342"/>
            <a:ext cx="9175289" cy="1345874"/>
          </a:xfrm>
        </p:spPr>
        <p:txBody>
          <a:bodyPr>
            <a:normAutofit/>
          </a:bodyPr>
          <a:lstStyle/>
          <a:p>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Characteristics of R</a:t>
            </a:r>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4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4940272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11856"/>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John </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:17-19</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33574" y="1007360"/>
            <a:ext cx="8773568" cy="3016210"/>
          </a:xfrm>
          <a:prstGeom prst="rect">
            <a:avLst/>
          </a:prstGeom>
          <a:noFill/>
        </p:spPr>
        <p:txBody>
          <a:bodyPr wrap="square" rtlCol="0">
            <a:spAutoFit/>
          </a:bodyPr>
          <a:lstStyle/>
          <a:p>
            <a:r>
              <a:rPr lang="en-US" sz="3800" b="1" baseline="30000" dirty="0">
                <a:latin typeface="Times New Roman"/>
                <a:cs typeface="Times New Roman"/>
              </a:rPr>
              <a:t>17 </a:t>
            </a:r>
            <a:r>
              <a:rPr lang="en-US" sz="3800" dirty="0">
                <a:latin typeface="Times New Roman"/>
                <a:cs typeface="Times New Roman"/>
              </a:rPr>
              <a:t>Sanctify them by Your truth. Your word is truth. </a:t>
            </a:r>
            <a:r>
              <a:rPr lang="en-US" sz="3800" b="1" baseline="30000" dirty="0">
                <a:latin typeface="Times New Roman"/>
                <a:cs typeface="Times New Roman"/>
              </a:rPr>
              <a:t>18 </a:t>
            </a:r>
            <a:r>
              <a:rPr lang="en-US" sz="3800" dirty="0">
                <a:latin typeface="Times New Roman"/>
                <a:cs typeface="Times New Roman"/>
              </a:rPr>
              <a:t>As You sent Me into the world, I also have sent them into </a:t>
            </a:r>
            <a:r>
              <a:rPr lang="en-US" sz="3800" dirty="0" smtClean="0">
                <a:latin typeface="Times New Roman"/>
                <a:cs typeface="Times New Roman"/>
              </a:rPr>
              <a:t>the world. </a:t>
            </a:r>
            <a:r>
              <a:rPr lang="en-US" sz="3800" b="1" baseline="30000" dirty="0" smtClean="0">
                <a:latin typeface="Times New Roman"/>
                <a:cs typeface="Times New Roman"/>
              </a:rPr>
              <a:t>19 </a:t>
            </a:r>
            <a:r>
              <a:rPr lang="en-US" sz="3800" dirty="0" smtClean="0">
                <a:latin typeface="Times New Roman"/>
                <a:cs typeface="Times New Roman"/>
              </a:rPr>
              <a:t>And for their </a:t>
            </a:r>
            <a:r>
              <a:rPr lang="en-US" sz="3800" dirty="0">
                <a:latin typeface="Times New Roman"/>
                <a:cs typeface="Times New Roman"/>
              </a:rPr>
              <a:t>sakes I sanctify Myself, that they also may be sanctified by the truth.</a:t>
            </a:r>
            <a:r>
              <a:rPr lang="en-US" sz="3800" dirty="0">
                <a:latin typeface="Times New Roman"/>
                <a:cs typeface="Times New Roman"/>
              </a:rPr>
              <a:t> </a:t>
            </a:r>
            <a:endParaRPr lang="en-US" sz="3800" dirty="0">
              <a:effectLst>
                <a:outerShdw blurRad="50800" dist="38100" dir="2700000" algn="tl" rotWithShape="0">
                  <a:schemeClr val="tx1">
                    <a:alpha val="43000"/>
                  </a:schemeClr>
                </a:outerShdw>
              </a:effectLst>
              <a:latin typeface="Times New Roman"/>
              <a:cs typeface="Times New Roman"/>
            </a:endParaRPr>
          </a:p>
        </p:txBody>
      </p:sp>
      <p:cxnSp>
        <p:nvCxnSpPr>
          <p:cNvPr id="5" name="Straight Connector 4"/>
          <p:cNvCxnSpPr/>
          <p:nvPr/>
        </p:nvCxnSpPr>
        <p:spPr>
          <a:xfrm>
            <a:off x="777542" y="1605918"/>
            <a:ext cx="8025223"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40413" y="2175288"/>
            <a:ext cx="871245"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40413" y="3314031"/>
            <a:ext cx="7966010"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40413" y="3912600"/>
            <a:ext cx="6622968"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3932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0" y="1184054"/>
            <a:ext cx="9255311" cy="5673945"/>
          </a:xfrm>
        </p:spPr>
        <p:txBody>
          <a:bodyPr>
            <a:noAutofit/>
          </a:bodyPr>
          <a:lstStyle/>
          <a:p>
            <a:pPr>
              <a:spcBef>
                <a:spcPts val="0"/>
              </a:spcBef>
              <a:spcAft>
                <a:spcPts val="2000"/>
              </a:spcAft>
              <a:buClr>
                <a:srgbClr val="800000"/>
              </a:buClr>
            </a:pPr>
            <a:r>
              <a:rPr lang="en-US" sz="3400" dirty="0" smtClean="0">
                <a:latin typeface="Times New Roman"/>
                <a:cs typeface="Times New Roman"/>
              </a:rPr>
              <a:t>Knowing God (</a:t>
            </a:r>
            <a:r>
              <a:rPr lang="en-US" sz="3400" b="1" dirty="0" smtClean="0">
                <a:solidFill>
                  <a:srgbClr val="800000"/>
                </a:solidFill>
                <a:latin typeface="Times New Roman"/>
                <a:cs typeface="Times New Roman"/>
              </a:rPr>
              <a:t>John 17:1-5</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Identified by the Name of God (</a:t>
            </a:r>
            <a:r>
              <a:rPr lang="en-US" sz="3400" b="1" dirty="0" smtClean="0">
                <a:solidFill>
                  <a:srgbClr val="800000"/>
                </a:solidFill>
                <a:latin typeface="Times New Roman"/>
                <a:cs typeface="Times New Roman"/>
              </a:rPr>
              <a:t>John 17:6-11</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Living </a:t>
            </a:r>
            <a:r>
              <a:rPr lang="en-US" sz="3400" b="1" i="1" dirty="0" smtClean="0">
                <a:latin typeface="Times New Roman"/>
                <a:cs typeface="Times New Roman"/>
              </a:rPr>
              <a:t>in</a:t>
            </a:r>
            <a:r>
              <a:rPr lang="en-US" sz="3400" dirty="0" smtClean="0">
                <a:latin typeface="Times New Roman"/>
                <a:cs typeface="Times New Roman"/>
              </a:rPr>
              <a:t> the World, Not </a:t>
            </a:r>
            <a:r>
              <a:rPr lang="en-US" sz="3400" b="1" i="1" u="sng" cap="small" dirty="0" smtClean="0">
                <a:latin typeface="Times New Roman"/>
                <a:cs typeface="Times New Roman"/>
              </a:rPr>
              <a:t>of</a:t>
            </a:r>
            <a:r>
              <a:rPr lang="en-US" sz="3400" cap="small" dirty="0" smtClean="0">
                <a:latin typeface="Times New Roman"/>
                <a:cs typeface="Times New Roman"/>
              </a:rPr>
              <a:t> </a:t>
            </a:r>
            <a:r>
              <a:rPr lang="en-US" sz="3400" dirty="0" smtClean="0">
                <a:latin typeface="Times New Roman"/>
                <a:cs typeface="Times New Roman"/>
              </a:rPr>
              <a:t>the World (</a:t>
            </a:r>
            <a:r>
              <a:rPr lang="en-US" sz="3400" b="1" dirty="0" smtClean="0">
                <a:solidFill>
                  <a:srgbClr val="800000"/>
                </a:solidFill>
                <a:latin typeface="Times New Roman"/>
                <a:cs typeface="Times New Roman"/>
              </a:rPr>
              <a:t>John 17:13-16</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Being Sanctified by the Truth – Gospel</a:t>
            </a:r>
            <a:r>
              <a:rPr lang="en-US" sz="3400" dirty="0">
                <a:latin typeface="Times New Roman"/>
                <a:cs typeface="Times New Roman"/>
              </a:rPr>
              <a:t> </a:t>
            </a:r>
            <a:r>
              <a:rPr lang="en-US" sz="3400" dirty="0" smtClean="0">
                <a:latin typeface="Times New Roman"/>
                <a:cs typeface="Times New Roman"/>
              </a:rPr>
              <a:t>(</a:t>
            </a:r>
            <a:r>
              <a:rPr lang="en-US" sz="3400" b="1" dirty="0" smtClean="0">
                <a:solidFill>
                  <a:srgbClr val="800000"/>
                </a:solidFill>
                <a:latin typeface="Times New Roman"/>
                <a:cs typeface="Times New Roman"/>
              </a:rPr>
              <a:t>John 17:17-19</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United to Evangelize the World (</a:t>
            </a:r>
            <a:r>
              <a:rPr lang="en-US" sz="3400" b="1" dirty="0" smtClean="0">
                <a:solidFill>
                  <a:srgbClr val="800000"/>
                </a:solidFill>
                <a:latin typeface="Times New Roman"/>
                <a:cs typeface="Times New Roman"/>
              </a:rPr>
              <a:t>John 17:20-23</a:t>
            </a:r>
            <a:r>
              <a:rPr lang="en-US" sz="3400" dirty="0" smtClean="0">
                <a:latin typeface="Times New Roman"/>
                <a:cs typeface="Times New Roman"/>
              </a:rPr>
              <a:t>)</a:t>
            </a:r>
          </a:p>
        </p:txBody>
      </p:sp>
      <p:sp>
        <p:nvSpPr>
          <p:cNvPr id="2" name="Title 1"/>
          <p:cNvSpPr>
            <a:spLocks noGrp="1"/>
          </p:cNvSpPr>
          <p:nvPr>
            <p:ph type="title"/>
          </p:nvPr>
        </p:nvSpPr>
        <p:spPr>
          <a:xfrm>
            <a:off x="-31289" y="-17342"/>
            <a:ext cx="9175289" cy="1345874"/>
          </a:xfrm>
        </p:spPr>
        <p:txBody>
          <a:bodyPr>
            <a:normAutofit/>
          </a:bodyPr>
          <a:lstStyle/>
          <a:p>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Characteristics of R</a:t>
            </a:r>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4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7508149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26455"/>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John </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:20-23</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116786" y="1036558"/>
            <a:ext cx="9027214" cy="5847754"/>
          </a:xfrm>
          <a:prstGeom prst="rect">
            <a:avLst/>
          </a:prstGeom>
          <a:noFill/>
        </p:spPr>
        <p:txBody>
          <a:bodyPr wrap="square" rtlCol="0">
            <a:spAutoFit/>
          </a:bodyPr>
          <a:lstStyle/>
          <a:p>
            <a:r>
              <a:rPr lang="en-US" sz="3400" b="1" baseline="30000" dirty="0">
                <a:latin typeface="Times New Roman"/>
                <a:cs typeface="Times New Roman"/>
              </a:rPr>
              <a:t>20 </a:t>
            </a:r>
            <a:r>
              <a:rPr lang="en-US" sz="3400" dirty="0">
                <a:latin typeface="Times New Roman"/>
                <a:cs typeface="Times New Roman"/>
              </a:rPr>
              <a:t>“I do not pray for these alone, but also for those who will believe in Me through their word; </a:t>
            </a:r>
            <a:r>
              <a:rPr lang="en-US" sz="3400" b="1" baseline="30000" dirty="0">
                <a:latin typeface="Times New Roman"/>
                <a:cs typeface="Times New Roman"/>
              </a:rPr>
              <a:t>21 </a:t>
            </a:r>
            <a:r>
              <a:rPr lang="en-US" sz="3400" dirty="0">
                <a:latin typeface="Times New Roman"/>
                <a:cs typeface="Times New Roman"/>
              </a:rPr>
              <a:t>that they all may be one, as You, Father, </a:t>
            </a:r>
            <a:r>
              <a:rPr lang="en-US" sz="3400" i="1" dirty="0">
                <a:latin typeface="Times New Roman"/>
                <a:cs typeface="Times New Roman"/>
              </a:rPr>
              <a:t>are</a:t>
            </a:r>
            <a:r>
              <a:rPr lang="en-US" sz="3400" dirty="0">
                <a:latin typeface="Times New Roman"/>
                <a:cs typeface="Times New Roman"/>
              </a:rPr>
              <a:t> in Me, and I in You; that they also may be one in Us, that the world may believe that You sent Me. </a:t>
            </a:r>
            <a:r>
              <a:rPr lang="en-US" sz="3400" b="1" baseline="30000" dirty="0">
                <a:latin typeface="Times New Roman"/>
                <a:cs typeface="Times New Roman"/>
              </a:rPr>
              <a:t>22 </a:t>
            </a:r>
            <a:r>
              <a:rPr lang="en-US" sz="3400" dirty="0" smtClean="0">
                <a:latin typeface="Times New Roman"/>
                <a:cs typeface="Times New Roman"/>
              </a:rPr>
              <a:t>And the glory which </a:t>
            </a:r>
            <a:r>
              <a:rPr lang="en-US" sz="3400" dirty="0">
                <a:latin typeface="Times New Roman"/>
                <a:cs typeface="Times New Roman"/>
              </a:rPr>
              <a:t>You gave Me I have given them, that they may be one just as We are one: </a:t>
            </a:r>
            <a:r>
              <a:rPr lang="en-US" sz="3400" b="1" baseline="30000" dirty="0">
                <a:latin typeface="Times New Roman"/>
                <a:cs typeface="Times New Roman"/>
              </a:rPr>
              <a:t>23 </a:t>
            </a:r>
            <a:r>
              <a:rPr lang="en-US" sz="3400" dirty="0">
                <a:latin typeface="Times New Roman"/>
                <a:cs typeface="Times New Roman"/>
              </a:rPr>
              <a:t>I in them, and You in Me; that they may be made perfect in one, and that the world may know that You have sent Me, and have loved them as You have loved Me.</a:t>
            </a:r>
            <a:r>
              <a:rPr lang="en-US" sz="3400" dirty="0">
                <a:latin typeface="Times New Roman"/>
                <a:cs typeface="Times New Roman"/>
              </a:rPr>
              <a:t> </a:t>
            </a:r>
            <a:endParaRPr lang="en-US" sz="3400" dirty="0">
              <a:effectLst>
                <a:outerShdw blurRad="50800" dist="38100" dir="2700000" algn="tl" rotWithShape="0">
                  <a:schemeClr val="tx1">
                    <a:alpha val="43000"/>
                  </a:schemeClr>
                </a:outerShdw>
              </a:effectLst>
              <a:latin typeface="Times New Roman"/>
              <a:cs typeface="Times New Roman"/>
            </a:endParaRPr>
          </a:p>
        </p:txBody>
      </p:sp>
      <p:cxnSp>
        <p:nvCxnSpPr>
          <p:cNvPr id="5" name="Straight Connector 4"/>
          <p:cNvCxnSpPr/>
          <p:nvPr/>
        </p:nvCxnSpPr>
        <p:spPr>
          <a:xfrm>
            <a:off x="773709" y="1562120"/>
            <a:ext cx="8059074"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82020" y="2087694"/>
            <a:ext cx="8550763"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82020" y="2598667"/>
            <a:ext cx="8666728"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82020" y="3109641"/>
            <a:ext cx="8404780"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82020" y="3635213"/>
            <a:ext cx="6228815"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992648" y="5211934"/>
            <a:ext cx="5694152"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04374" y="5722908"/>
            <a:ext cx="8482426"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04374" y="6233882"/>
            <a:ext cx="1386839"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6769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0" y="1184054"/>
            <a:ext cx="9255311" cy="5673945"/>
          </a:xfrm>
        </p:spPr>
        <p:txBody>
          <a:bodyPr>
            <a:noAutofit/>
          </a:bodyPr>
          <a:lstStyle/>
          <a:p>
            <a:pPr>
              <a:spcBef>
                <a:spcPts val="0"/>
              </a:spcBef>
              <a:spcAft>
                <a:spcPts val="2000"/>
              </a:spcAft>
              <a:buClr>
                <a:srgbClr val="800000"/>
              </a:buClr>
            </a:pPr>
            <a:r>
              <a:rPr lang="en-US" sz="3400" dirty="0" smtClean="0">
                <a:latin typeface="Times New Roman"/>
                <a:cs typeface="Times New Roman"/>
              </a:rPr>
              <a:t>Knowing God (</a:t>
            </a:r>
            <a:r>
              <a:rPr lang="en-US" sz="3400" b="1" dirty="0" smtClean="0">
                <a:solidFill>
                  <a:srgbClr val="800000"/>
                </a:solidFill>
                <a:latin typeface="Times New Roman"/>
                <a:cs typeface="Times New Roman"/>
              </a:rPr>
              <a:t>John 17:1-5</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Identified by the Name of God (</a:t>
            </a:r>
            <a:r>
              <a:rPr lang="en-US" sz="3400" b="1" dirty="0" smtClean="0">
                <a:solidFill>
                  <a:srgbClr val="800000"/>
                </a:solidFill>
                <a:latin typeface="Times New Roman"/>
                <a:cs typeface="Times New Roman"/>
              </a:rPr>
              <a:t>John 17:6-11</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Living </a:t>
            </a:r>
            <a:r>
              <a:rPr lang="en-US" sz="3400" b="1" i="1" dirty="0" smtClean="0">
                <a:latin typeface="Times New Roman"/>
                <a:cs typeface="Times New Roman"/>
              </a:rPr>
              <a:t>in</a:t>
            </a:r>
            <a:r>
              <a:rPr lang="en-US" sz="3400" dirty="0" smtClean="0">
                <a:latin typeface="Times New Roman"/>
                <a:cs typeface="Times New Roman"/>
              </a:rPr>
              <a:t> the World, Not </a:t>
            </a:r>
            <a:r>
              <a:rPr lang="en-US" sz="3400" b="1" i="1" u="sng" cap="small" dirty="0" smtClean="0">
                <a:latin typeface="Times New Roman"/>
                <a:cs typeface="Times New Roman"/>
              </a:rPr>
              <a:t>of</a:t>
            </a:r>
            <a:r>
              <a:rPr lang="en-US" sz="3400" cap="small" dirty="0" smtClean="0">
                <a:latin typeface="Times New Roman"/>
                <a:cs typeface="Times New Roman"/>
              </a:rPr>
              <a:t> </a:t>
            </a:r>
            <a:r>
              <a:rPr lang="en-US" sz="3400" dirty="0" smtClean="0">
                <a:latin typeface="Times New Roman"/>
                <a:cs typeface="Times New Roman"/>
              </a:rPr>
              <a:t>the World (</a:t>
            </a:r>
            <a:r>
              <a:rPr lang="en-US" sz="3400" b="1" dirty="0" smtClean="0">
                <a:solidFill>
                  <a:srgbClr val="800000"/>
                </a:solidFill>
                <a:latin typeface="Times New Roman"/>
                <a:cs typeface="Times New Roman"/>
              </a:rPr>
              <a:t>John 17:13-16</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Being Sanctified by the Truth – Gospel</a:t>
            </a:r>
            <a:r>
              <a:rPr lang="en-US" sz="3400" dirty="0">
                <a:latin typeface="Times New Roman"/>
                <a:cs typeface="Times New Roman"/>
              </a:rPr>
              <a:t> </a:t>
            </a:r>
            <a:r>
              <a:rPr lang="en-US" sz="3400" dirty="0" smtClean="0">
                <a:latin typeface="Times New Roman"/>
                <a:cs typeface="Times New Roman"/>
              </a:rPr>
              <a:t>(</a:t>
            </a:r>
            <a:r>
              <a:rPr lang="en-US" sz="3400" b="1" dirty="0" smtClean="0">
                <a:solidFill>
                  <a:srgbClr val="800000"/>
                </a:solidFill>
                <a:latin typeface="Times New Roman"/>
                <a:cs typeface="Times New Roman"/>
              </a:rPr>
              <a:t>John 17:17-19</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United to Evangelize the World (</a:t>
            </a:r>
            <a:r>
              <a:rPr lang="en-US" sz="3400" b="1" dirty="0" smtClean="0">
                <a:solidFill>
                  <a:srgbClr val="800000"/>
                </a:solidFill>
                <a:latin typeface="Times New Roman"/>
                <a:cs typeface="Times New Roman"/>
              </a:rPr>
              <a:t>John 17:20-23</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Having a Hope of Eternal Glory (</a:t>
            </a:r>
            <a:r>
              <a:rPr lang="en-US" sz="3400" b="1" dirty="0" smtClean="0">
                <a:solidFill>
                  <a:srgbClr val="800000"/>
                </a:solidFill>
                <a:latin typeface="Times New Roman"/>
                <a:cs typeface="Times New Roman"/>
              </a:rPr>
              <a:t>John 17:24-26</a:t>
            </a:r>
            <a:r>
              <a:rPr lang="en-US" sz="3400" dirty="0" smtClean="0">
                <a:latin typeface="Times New Roman"/>
                <a:cs typeface="Times New Roman"/>
              </a:rPr>
              <a:t>)</a:t>
            </a:r>
          </a:p>
        </p:txBody>
      </p:sp>
      <p:sp>
        <p:nvSpPr>
          <p:cNvPr id="2" name="Title 1"/>
          <p:cNvSpPr>
            <a:spLocks noGrp="1"/>
          </p:cNvSpPr>
          <p:nvPr>
            <p:ph type="title"/>
          </p:nvPr>
        </p:nvSpPr>
        <p:spPr>
          <a:xfrm>
            <a:off x="-31289" y="-17342"/>
            <a:ext cx="9175289" cy="1345874"/>
          </a:xfrm>
        </p:spPr>
        <p:txBody>
          <a:bodyPr>
            <a:normAutofit/>
          </a:bodyPr>
          <a:lstStyle/>
          <a:p>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Characteristics of R</a:t>
            </a:r>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4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9917615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11856"/>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John </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:24-26</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145984" y="978162"/>
            <a:ext cx="8939624" cy="5632312"/>
          </a:xfrm>
          <a:prstGeom prst="rect">
            <a:avLst/>
          </a:prstGeom>
          <a:noFill/>
        </p:spPr>
        <p:txBody>
          <a:bodyPr wrap="square" rtlCol="0">
            <a:spAutoFit/>
          </a:bodyPr>
          <a:lstStyle/>
          <a:p>
            <a:r>
              <a:rPr lang="en-US" sz="3600" b="1" baseline="30000" dirty="0">
                <a:latin typeface="Times New Roman"/>
                <a:cs typeface="Times New Roman"/>
              </a:rPr>
              <a:t>24 </a:t>
            </a:r>
            <a:r>
              <a:rPr lang="en-US" sz="3600" dirty="0">
                <a:latin typeface="Times New Roman"/>
                <a:cs typeface="Times New Roman"/>
              </a:rPr>
              <a:t>“Father, I desire that they also whom You gave Me may be with Me where I am, that they may behold My glory which You have given Me; for You loved Me before the foundation of the world. </a:t>
            </a:r>
            <a:r>
              <a:rPr lang="en-US" sz="3600" b="1" baseline="30000" dirty="0">
                <a:latin typeface="Times New Roman"/>
                <a:cs typeface="Times New Roman"/>
              </a:rPr>
              <a:t>25 </a:t>
            </a:r>
            <a:r>
              <a:rPr lang="en-US" sz="3600" dirty="0">
                <a:latin typeface="Times New Roman"/>
                <a:cs typeface="Times New Roman"/>
              </a:rPr>
              <a:t>O righteous Father! The world has not known You, but I have known You</a:t>
            </a:r>
            <a:r>
              <a:rPr lang="en-US" sz="3600" dirty="0" smtClean="0">
                <a:latin typeface="Times New Roman"/>
                <a:cs typeface="Times New Roman"/>
              </a:rPr>
              <a:t>; and these these </a:t>
            </a:r>
            <a:r>
              <a:rPr lang="en-US" sz="3600" dirty="0">
                <a:latin typeface="Times New Roman"/>
                <a:cs typeface="Times New Roman"/>
              </a:rPr>
              <a:t>have known that You </a:t>
            </a:r>
            <a:r>
              <a:rPr lang="en-US" sz="3600" dirty="0" smtClean="0">
                <a:latin typeface="Times New Roman"/>
                <a:cs typeface="Times New Roman"/>
              </a:rPr>
              <a:t>sent Me. </a:t>
            </a:r>
            <a:r>
              <a:rPr lang="en-US" sz="3600" b="1" baseline="30000" dirty="0" smtClean="0">
                <a:latin typeface="Times New Roman"/>
                <a:cs typeface="Times New Roman"/>
              </a:rPr>
              <a:t>26</a:t>
            </a:r>
            <a:r>
              <a:rPr lang="en-US" sz="3600" b="1" baseline="30000" dirty="0">
                <a:latin typeface="Times New Roman"/>
                <a:cs typeface="Times New Roman"/>
              </a:rPr>
              <a:t> </a:t>
            </a:r>
            <a:r>
              <a:rPr lang="en-US" sz="3600" dirty="0">
                <a:latin typeface="Times New Roman"/>
                <a:cs typeface="Times New Roman"/>
              </a:rPr>
              <a:t>And I have declared to them Your name, and will declare </a:t>
            </a:r>
            <a:r>
              <a:rPr lang="en-US" sz="3600" i="1" dirty="0">
                <a:latin typeface="Times New Roman"/>
                <a:cs typeface="Times New Roman"/>
              </a:rPr>
              <a:t>it,</a:t>
            </a:r>
            <a:r>
              <a:rPr lang="en-US" sz="3600" dirty="0">
                <a:latin typeface="Times New Roman"/>
                <a:cs typeface="Times New Roman"/>
              </a:rPr>
              <a:t> that the love with which You loved Me may be in them, and I in them.”</a:t>
            </a:r>
            <a:r>
              <a:rPr lang="en-US" sz="3600" dirty="0">
                <a:latin typeface="Times New Roman"/>
                <a:cs typeface="Times New Roman"/>
              </a:rPr>
              <a:t> </a:t>
            </a:r>
            <a:endParaRPr lang="en-US" sz="3400" dirty="0">
              <a:effectLst>
                <a:outerShdw blurRad="50800" dist="38100" dir="2700000" algn="tl" rotWithShape="0">
                  <a:schemeClr val="tx1">
                    <a:alpha val="43000"/>
                  </a:schemeClr>
                </a:outerShdw>
              </a:effectLst>
              <a:latin typeface="Times New Roman"/>
              <a:cs typeface="Times New Roman"/>
            </a:endParaRPr>
          </a:p>
        </p:txBody>
      </p:sp>
      <p:cxnSp>
        <p:nvCxnSpPr>
          <p:cNvPr id="5" name="Straight Connector 4"/>
          <p:cNvCxnSpPr/>
          <p:nvPr/>
        </p:nvCxnSpPr>
        <p:spPr>
          <a:xfrm>
            <a:off x="817504" y="1547522"/>
            <a:ext cx="7357535"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7422" y="2073094"/>
            <a:ext cx="8579138"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67422" y="2627866"/>
            <a:ext cx="8097395"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67422" y="3182637"/>
            <a:ext cx="550082"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978050" y="5912698"/>
            <a:ext cx="5251550"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67422" y="6467469"/>
            <a:ext cx="7323686"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7158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58392" y="1343136"/>
            <a:ext cx="9255311" cy="5252081"/>
          </a:xfrm>
        </p:spPr>
        <p:txBody>
          <a:bodyPr>
            <a:noAutofit/>
          </a:bodyPr>
          <a:lstStyle/>
          <a:p>
            <a:pPr>
              <a:spcBef>
                <a:spcPts val="0"/>
              </a:spcBef>
              <a:spcAft>
                <a:spcPts val="2400"/>
              </a:spcAft>
              <a:buClr>
                <a:srgbClr val="800000"/>
              </a:buClr>
            </a:pPr>
            <a:r>
              <a:rPr lang="en-US" sz="3900" dirty="0" smtClean="0">
                <a:latin typeface="Times New Roman"/>
                <a:cs typeface="Times New Roman"/>
              </a:rPr>
              <a:t>…Knowing God?</a:t>
            </a:r>
          </a:p>
          <a:p>
            <a:pPr>
              <a:spcBef>
                <a:spcPts val="0"/>
              </a:spcBef>
              <a:spcAft>
                <a:spcPts val="2400"/>
              </a:spcAft>
              <a:buClr>
                <a:srgbClr val="800000"/>
              </a:buClr>
            </a:pPr>
            <a:r>
              <a:rPr lang="en-US" sz="3900" dirty="0" smtClean="0">
                <a:latin typeface="Times New Roman"/>
                <a:cs typeface="Times New Roman"/>
              </a:rPr>
              <a:t>…Identified by the Name of God?</a:t>
            </a:r>
          </a:p>
          <a:p>
            <a:pPr>
              <a:spcBef>
                <a:spcPts val="0"/>
              </a:spcBef>
              <a:spcAft>
                <a:spcPts val="2400"/>
              </a:spcAft>
              <a:buClr>
                <a:srgbClr val="800000"/>
              </a:buClr>
            </a:pPr>
            <a:r>
              <a:rPr lang="en-US" sz="3900" dirty="0" smtClean="0">
                <a:latin typeface="Times New Roman"/>
                <a:cs typeface="Times New Roman"/>
              </a:rPr>
              <a:t>…Living </a:t>
            </a:r>
            <a:r>
              <a:rPr lang="en-US" sz="3900" b="1" i="1" dirty="0" smtClean="0">
                <a:latin typeface="Times New Roman"/>
                <a:cs typeface="Times New Roman"/>
              </a:rPr>
              <a:t>in</a:t>
            </a:r>
            <a:r>
              <a:rPr lang="en-US" sz="3900" dirty="0" smtClean="0">
                <a:latin typeface="Times New Roman"/>
                <a:cs typeface="Times New Roman"/>
              </a:rPr>
              <a:t> the World, Not </a:t>
            </a:r>
            <a:r>
              <a:rPr lang="en-US" sz="3900" b="1" i="1" u="sng" cap="small" dirty="0" smtClean="0">
                <a:latin typeface="Times New Roman"/>
                <a:cs typeface="Times New Roman"/>
              </a:rPr>
              <a:t>of</a:t>
            </a:r>
            <a:r>
              <a:rPr lang="en-US" sz="3900" cap="small" dirty="0" smtClean="0">
                <a:latin typeface="Times New Roman"/>
                <a:cs typeface="Times New Roman"/>
              </a:rPr>
              <a:t> </a:t>
            </a:r>
            <a:r>
              <a:rPr lang="en-US" sz="3900" dirty="0" smtClean="0">
                <a:latin typeface="Times New Roman"/>
                <a:cs typeface="Times New Roman"/>
              </a:rPr>
              <a:t>the World?</a:t>
            </a:r>
          </a:p>
          <a:p>
            <a:pPr>
              <a:spcBef>
                <a:spcPts val="0"/>
              </a:spcBef>
              <a:spcAft>
                <a:spcPts val="2400"/>
              </a:spcAft>
              <a:buClr>
                <a:srgbClr val="800000"/>
              </a:buClr>
            </a:pPr>
            <a:r>
              <a:rPr lang="en-US" sz="3900" dirty="0" smtClean="0">
                <a:latin typeface="Times New Roman"/>
                <a:cs typeface="Times New Roman"/>
              </a:rPr>
              <a:t>…Being Sanctified by the Truth – Gospel?</a:t>
            </a:r>
          </a:p>
          <a:p>
            <a:pPr>
              <a:spcBef>
                <a:spcPts val="0"/>
              </a:spcBef>
              <a:spcAft>
                <a:spcPts val="2400"/>
              </a:spcAft>
              <a:buClr>
                <a:srgbClr val="800000"/>
              </a:buClr>
            </a:pPr>
            <a:r>
              <a:rPr lang="en-US" sz="3900" dirty="0" smtClean="0">
                <a:latin typeface="Times New Roman"/>
                <a:cs typeface="Times New Roman"/>
              </a:rPr>
              <a:t>…United to Evangelize the World?</a:t>
            </a:r>
          </a:p>
          <a:p>
            <a:pPr>
              <a:spcBef>
                <a:spcPts val="0"/>
              </a:spcBef>
              <a:spcAft>
                <a:spcPts val="2400"/>
              </a:spcAft>
              <a:buClr>
                <a:srgbClr val="800000"/>
              </a:buClr>
            </a:pPr>
            <a:r>
              <a:rPr lang="en-US" sz="3900" dirty="0" smtClean="0">
                <a:latin typeface="Times New Roman"/>
                <a:cs typeface="Times New Roman"/>
              </a:rPr>
              <a:t>…Having a Hope of Eternal Glory?</a:t>
            </a:r>
          </a:p>
        </p:txBody>
      </p:sp>
      <p:sp>
        <p:nvSpPr>
          <p:cNvPr id="2" name="Title 1"/>
          <p:cNvSpPr>
            <a:spLocks noGrp="1"/>
          </p:cNvSpPr>
          <p:nvPr>
            <p:ph type="title"/>
          </p:nvPr>
        </p:nvSpPr>
        <p:spPr>
          <a:xfrm>
            <a:off x="-31289" y="-17343"/>
            <a:ext cx="9175289" cy="1360479"/>
          </a:xfrm>
        </p:spPr>
        <p:txBody>
          <a:bodyPr>
            <a:normAutofit/>
          </a:bodyPr>
          <a:lstStyle/>
          <a:p>
            <a:r>
              <a:rPr lang="en-US" sz="54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Are We Truly R</a:t>
            </a:r>
            <a:r>
              <a:rPr lang="en-US" sz="54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54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3892887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376831"/>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 Pet</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er 2:11-12</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33574" y="1635117"/>
            <a:ext cx="8773568" cy="3231654"/>
          </a:xfrm>
          <a:prstGeom prst="rect">
            <a:avLst/>
          </a:prstGeom>
          <a:noFill/>
        </p:spPr>
        <p:txBody>
          <a:bodyPr wrap="square" rtlCol="0">
            <a:spAutoFit/>
          </a:bodyPr>
          <a:lstStyle/>
          <a:p>
            <a:r>
              <a:rPr lang="en-US" sz="3400" b="1" baseline="30000" dirty="0">
                <a:effectLst>
                  <a:outerShdw blurRad="50800" dist="38100" dir="2700000" algn="tl" rotWithShape="0">
                    <a:schemeClr val="tx1">
                      <a:alpha val="43000"/>
                    </a:schemeClr>
                  </a:outerShdw>
                </a:effectLst>
                <a:latin typeface="Times New Roman"/>
                <a:cs typeface="Times New Roman"/>
              </a:rPr>
              <a:t>11 </a:t>
            </a:r>
            <a:r>
              <a:rPr lang="en-US" sz="3400" dirty="0">
                <a:effectLst>
                  <a:outerShdw blurRad="50800" dist="38100" dir="2700000" algn="tl" rotWithShape="0">
                    <a:schemeClr val="tx1">
                      <a:alpha val="43000"/>
                    </a:schemeClr>
                  </a:outerShdw>
                </a:effectLst>
                <a:latin typeface="Times New Roman"/>
                <a:cs typeface="Times New Roman"/>
              </a:rPr>
              <a:t>Beloved, I beg you as sojourners and pilgrims, abstain from fleshly lusts which war against the soul, </a:t>
            </a:r>
            <a:r>
              <a:rPr lang="en-US" sz="3400" b="1" baseline="30000" dirty="0">
                <a:effectLst>
                  <a:outerShdw blurRad="50800" dist="38100" dir="2700000" algn="tl" rotWithShape="0">
                    <a:schemeClr val="tx1">
                      <a:alpha val="43000"/>
                    </a:schemeClr>
                  </a:outerShdw>
                </a:effectLst>
                <a:latin typeface="Times New Roman"/>
                <a:cs typeface="Times New Roman"/>
              </a:rPr>
              <a:t>12 </a:t>
            </a:r>
            <a:r>
              <a:rPr lang="en-US" sz="3400" dirty="0">
                <a:effectLst>
                  <a:outerShdw blurRad="50800" dist="38100" dir="2700000" algn="tl" rotWithShape="0">
                    <a:schemeClr val="tx1">
                      <a:alpha val="43000"/>
                    </a:schemeClr>
                  </a:outerShdw>
                </a:effectLst>
                <a:latin typeface="Times New Roman"/>
                <a:cs typeface="Times New Roman"/>
              </a:rPr>
              <a:t>having your conduct honorable among the Gentiles, that when they speak against you as evildoers, they may, by your good works which they observe, glorify God in the day of visitation</a:t>
            </a:r>
            <a:r>
              <a:rPr lang="en-US" sz="3400" dirty="0" smtClean="0">
                <a:effectLst>
                  <a:outerShdw blurRad="50800" dist="38100" dir="2700000" algn="tl" rotWithShape="0">
                    <a:schemeClr val="tx1">
                      <a:alpha val="43000"/>
                    </a:schemeClr>
                  </a:outerShdw>
                </a:effectLst>
                <a:latin typeface="Times New Roman"/>
                <a:cs typeface="Times New Roman"/>
              </a:rPr>
              <a:t>.</a:t>
            </a:r>
            <a:endParaRPr lang="en-US" sz="3400" dirty="0">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6908972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233573" y="1125658"/>
            <a:ext cx="8910427" cy="5732341"/>
          </a:xfrm>
        </p:spPr>
        <p:txBody>
          <a:bodyPr/>
          <a:lstStyle/>
          <a:p>
            <a:pPr>
              <a:buClr>
                <a:srgbClr val="800000"/>
              </a:buClr>
            </a:pPr>
            <a:r>
              <a:rPr lang="en-US" sz="3800" b="1" dirty="0" smtClean="0">
                <a:latin typeface="Times New Roman"/>
                <a:cs typeface="Times New Roman"/>
              </a:rPr>
              <a:t>Sojourners – </a:t>
            </a:r>
            <a:r>
              <a:rPr lang="en-US" sz="3800" b="1" dirty="0" smtClean="0">
                <a:solidFill>
                  <a:srgbClr val="000090"/>
                </a:solidFill>
                <a:latin typeface="Times New Roman"/>
                <a:cs typeface="Times New Roman"/>
              </a:rPr>
              <a:t>Gk. </a:t>
            </a:r>
            <a:r>
              <a:rPr lang="en-US" sz="3800" b="1" i="1" dirty="0" err="1">
                <a:solidFill>
                  <a:srgbClr val="000090"/>
                </a:solidFill>
                <a:latin typeface="Times New Roman"/>
                <a:cs typeface="Times New Roman"/>
              </a:rPr>
              <a:t>p</a:t>
            </a:r>
            <a:r>
              <a:rPr lang="en-US" sz="3800" b="1" i="1" dirty="0" err="1" smtClean="0">
                <a:solidFill>
                  <a:srgbClr val="000090"/>
                </a:solidFill>
                <a:latin typeface="Times New Roman"/>
                <a:cs typeface="Times New Roman"/>
              </a:rPr>
              <a:t>aroikos</a:t>
            </a:r>
            <a:endParaRPr lang="en-US" sz="3800" b="1" i="1" dirty="0" smtClean="0">
              <a:solidFill>
                <a:srgbClr val="000090"/>
              </a:solidFill>
              <a:latin typeface="Times New Roman"/>
              <a:cs typeface="Times New Roman"/>
            </a:endParaRPr>
          </a:p>
          <a:p>
            <a:pPr marL="919163" lvl="1" indent="-461963">
              <a:buClr>
                <a:srgbClr val="800000"/>
              </a:buClr>
            </a:pPr>
            <a:r>
              <a:rPr lang="en-US" sz="3400" dirty="0" smtClean="0">
                <a:latin typeface="Times New Roman"/>
                <a:cs typeface="Times New Roman"/>
              </a:rPr>
              <a:t>One who has a home near; alien resident; neighbor; by-dweller</a:t>
            </a:r>
          </a:p>
          <a:p>
            <a:pPr marL="919163" lvl="1" indent="-461963">
              <a:buClr>
                <a:srgbClr val="800000"/>
              </a:buClr>
            </a:pPr>
            <a:r>
              <a:rPr lang="en-US" sz="3400" dirty="0">
                <a:latin typeface="Times New Roman"/>
                <a:cs typeface="Times New Roman"/>
              </a:rPr>
              <a:t>L</a:t>
            </a:r>
            <a:r>
              <a:rPr lang="en-US" sz="3400" dirty="0" smtClean="0">
                <a:latin typeface="Times New Roman"/>
                <a:cs typeface="Times New Roman"/>
              </a:rPr>
              <a:t>iving in place without rights of citizenship</a:t>
            </a:r>
          </a:p>
          <a:p>
            <a:pPr>
              <a:buClr>
                <a:srgbClr val="800000"/>
              </a:buClr>
            </a:pPr>
            <a:r>
              <a:rPr lang="en-US" sz="3800" b="1" dirty="0" smtClean="0">
                <a:latin typeface="Times New Roman"/>
                <a:cs typeface="Times New Roman"/>
              </a:rPr>
              <a:t>Pilgrims – </a:t>
            </a:r>
            <a:r>
              <a:rPr lang="en-US" sz="3800" b="1" dirty="0" smtClean="0">
                <a:solidFill>
                  <a:srgbClr val="000090"/>
                </a:solidFill>
                <a:latin typeface="Times New Roman"/>
                <a:cs typeface="Times New Roman"/>
              </a:rPr>
              <a:t>Gk. </a:t>
            </a:r>
            <a:r>
              <a:rPr lang="en-US" sz="3800" b="1" i="1" dirty="0" err="1" smtClean="0">
                <a:solidFill>
                  <a:srgbClr val="000090"/>
                </a:solidFill>
                <a:latin typeface="Times New Roman"/>
                <a:cs typeface="Times New Roman"/>
              </a:rPr>
              <a:t>parepidēmos</a:t>
            </a:r>
            <a:endParaRPr lang="en-US" sz="3800" b="1" i="1" dirty="0" smtClean="0">
              <a:solidFill>
                <a:srgbClr val="000090"/>
              </a:solidFill>
              <a:latin typeface="Times New Roman"/>
              <a:cs typeface="Times New Roman"/>
            </a:endParaRPr>
          </a:p>
          <a:p>
            <a:pPr marL="919163" lvl="1" indent="-461963">
              <a:buClr>
                <a:srgbClr val="800000"/>
              </a:buClr>
            </a:pPr>
            <a:r>
              <a:rPr lang="en-US" sz="3400" dirty="0" smtClean="0">
                <a:latin typeface="Times New Roman"/>
                <a:cs typeface="Times New Roman"/>
              </a:rPr>
              <a:t>An alien alongside; a resident foreigner</a:t>
            </a:r>
          </a:p>
          <a:p>
            <a:pPr marL="919163" lvl="1" indent="-461963">
              <a:buClr>
                <a:srgbClr val="800000"/>
              </a:buClr>
            </a:pPr>
            <a:r>
              <a:rPr lang="en-US" sz="3400" dirty="0" smtClean="0">
                <a:latin typeface="Times New Roman"/>
                <a:cs typeface="Times New Roman"/>
              </a:rPr>
              <a:t>One who comes from a foreign country into a place he resides by the side of the natives</a:t>
            </a:r>
          </a:p>
          <a:p>
            <a:pPr marL="519113" indent="-461963">
              <a:buClr>
                <a:srgbClr val="800000"/>
              </a:buClr>
            </a:pPr>
            <a:r>
              <a:rPr lang="en-US" sz="3800" dirty="0" smtClean="0">
                <a:latin typeface="Times New Roman"/>
                <a:cs typeface="Times New Roman"/>
              </a:rPr>
              <a:t>Both words emphasize the same point</a:t>
            </a:r>
          </a:p>
          <a:p>
            <a:pPr>
              <a:buClr>
                <a:srgbClr val="800000"/>
              </a:buClr>
            </a:pPr>
            <a:endParaRPr lang="en-US" dirty="0" smtClean="0">
              <a:latin typeface="Times New Roman"/>
              <a:cs typeface="Times New Roman"/>
            </a:endParaRPr>
          </a:p>
        </p:txBody>
      </p:sp>
      <p:sp>
        <p:nvSpPr>
          <p:cNvPr id="2" name="Title 1"/>
          <p:cNvSpPr>
            <a:spLocks noGrp="1"/>
          </p:cNvSpPr>
          <p:nvPr>
            <p:ph type="title"/>
          </p:nvPr>
        </p:nvSpPr>
        <p:spPr>
          <a:xfrm>
            <a:off x="-31289" y="-17342"/>
            <a:ext cx="9175289" cy="1143000"/>
          </a:xfrm>
        </p:spPr>
        <p:txBody>
          <a:bodyPr>
            <a:normAutofit/>
          </a:bodyPr>
          <a:lstStyle/>
          <a:p>
            <a:r>
              <a:rPr lang="en-US" sz="54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Words of Interest in Context</a:t>
            </a:r>
            <a:endParaRPr lang="en-US" sz="54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6865895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233573" y="965069"/>
            <a:ext cx="8910427" cy="5881984"/>
          </a:xfrm>
        </p:spPr>
        <p:txBody>
          <a:bodyPr>
            <a:normAutofit/>
          </a:bodyPr>
          <a:lstStyle/>
          <a:p>
            <a:pPr>
              <a:buClr>
                <a:srgbClr val="800000"/>
              </a:buClr>
            </a:pPr>
            <a:r>
              <a:rPr lang="en-US" sz="3800" b="1" dirty="0" smtClean="0">
                <a:solidFill>
                  <a:srgbClr val="000080"/>
                </a:solidFill>
                <a:effectLst>
                  <a:outerShdw blurRad="50800" dist="38100" dir="2700000" algn="tl" rotWithShape="0">
                    <a:schemeClr val="tx1">
                      <a:alpha val="43000"/>
                    </a:schemeClr>
                  </a:outerShdw>
                </a:effectLst>
                <a:latin typeface="Times New Roman"/>
                <a:cs typeface="Times New Roman"/>
              </a:rPr>
              <a:t>Old Testament Patriarchs</a:t>
            </a:r>
            <a:endParaRPr lang="en-US" sz="3800" b="1" i="1" dirty="0" smtClean="0">
              <a:solidFill>
                <a:srgbClr val="000080"/>
              </a:solidFill>
              <a:effectLst>
                <a:outerShdw blurRad="50800" dist="38100" dir="2700000" algn="tl" rotWithShape="0">
                  <a:schemeClr val="tx1">
                    <a:alpha val="43000"/>
                  </a:schemeClr>
                </a:outerShdw>
              </a:effectLst>
              <a:latin typeface="Times New Roman"/>
              <a:cs typeface="Times New Roman"/>
            </a:endParaRPr>
          </a:p>
          <a:p>
            <a:pPr marL="919163" lvl="1" indent="-461963">
              <a:buClr>
                <a:srgbClr val="000090"/>
              </a:buClr>
            </a:pPr>
            <a:r>
              <a:rPr lang="en-US" sz="3400" b="1" dirty="0" smtClean="0">
                <a:solidFill>
                  <a:srgbClr val="800000"/>
                </a:solidFill>
                <a:effectLst>
                  <a:outerShdw blurRad="50800" dist="38100" dir="2700000" algn="tl" rotWithShape="0">
                    <a:schemeClr val="tx1">
                      <a:alpha val="43000"/>
                    </a:schemeClr>
                  </a:outerShdw>
                </a:effectLst>
                <a:latin typeface="Times New Roman"/>
                <a:cs typeface="Times New Roman"/>
              </a:rPr>
              <a:t>Hebrews 11:8-16</a:t>
            </a:r>
          </a:p>
          <a:p>
            <a:pPr marL="919163" lvl="1" indent="-461963">
              <a:buClr>
                <a:srgbClr val="000090"/>
              </a:buClr>
            </a:pPr>
            <a:r>
              <a:rPr lang="en-US" sz="3400" dirty="0" smtClean="0">
                <a:effectLst>
                  <a:outerShdw blurRad="50800" dist="38100" dir="2700000" algn="tl" rotWithShape="0">
                    <a:schemeClr val="tx1">
                      <a:alpha val="43000"/>
                    </a:schemeClr>
                  </a:outerShdw>
                </a:effectLst>
                <a:latin typeface="Times New Roman"/>
                <a:cs typeface="Times New Roman"/>
              </a:rPr>
              <a:t>Returned to Ur for wives of patriarchs</a:t>
            </a:r>
          </a:p>
          <a:p>
            <a:pPr>
              <a:buClr>
                <a:srgbClr val="800000"/>
              </a:buClr>
            </a:pPr>
            <a:r>
              <a:rPr lang="en-US" sz="3800" b="1" dirty="0" smtClean="0">
                <a:solidFill>
                  <a:srgbClr val="000080"/>
                </a:solidFill>
                <a:effectLst>
                  <a:outerShdw blurRad="50800" dist="38100" dir="2700000" algn="tl" rotWithShape="0">
                    <a:schemeClr val="tx1">
                      <a:alpha val="43000"/>
                    </a:schemeClr>
                  </a:outerShdw>
                </a:effectLst>
                <a:latin typeface="Times New Roman"/>
                <a:cs typeface="Times New Roman"/>
              </a:rPr>
              <a:t>Israel to Cast Out the Resident Aliens</a:t>
            </a:r>
            <a:endParaRPr lang="en-US" sz="3800" b="1" i="1" dirty="0" smtClean="0">
              <a:solidFill>
                <a:srgbClr val="000080"/>
              </a:solidFill>
              <a:effectLst>
                <a:outerShdw blurRad="50800" dist="38100" dir="2700000" algn="tl" rotWithShape="0">
                  <a:schemeClr val="tx1">
                    <a:alpha val="43000"/>
                  </a:schemeClr>
                </a:outerShdw>
              </a:effectLst>
              <a:latin typeface="Times New Roman"/>
              <a:cs typeface="Times New Roman"/>
            </a:endParaRPr>
          </a:p>
          <a:p>
            <a:pPr marL="919163" lvl="1" indent="-461963">
              <a:buClr>
                <a:srgbClr val="000090"/>
              </a:buClr>
            </a:pPr>
            <a:r>
              <a:rPr lang="en-US" sz="3400" b="1" dirty="0" smtClean="0">
                <a:solidFill>
                  <a:srgbClr val="800000"/>
                </a:solidFill>
                <a:effectLst>
                  <a:outerShdw blurRad="50800" dist="38100" dir="2700000" algn="tl" rotWithShape="0">
                    <a:schemeClr val="tx1">
                      <a:alpha val="43000"/>
                    </a:schemeClr>
                  </a:outerShdw>
                </a:effectLst>
                <a:latin typeface="Times New Roman"/>
                <a:cs typeface="Times New Roman"/>
              </a:rPr>
              <a:t>Deuteronomy 7:1-6</a:t>
            </a:r>
          </a:p>
          <a:p>
            <a:pPr marL="919163" lvl="1" indent="-461963">
              <a:buClr>
                <a:srgbClr val="000090"/>
              </a:buClr>
            </a:pPr>
            <a:r>
              <a:rPr lang="en-US" sz="3400" dirty="0" smtClean="0">
                <a:effectLst>
                  <a:outerShdw blurRad="50800" dist="38100" dir="2700000" algn="tl" rotWithShape="0">
                    <a:schemeClr val="tx1">
                      <a:alpha val="43000"/>
                    </a:schemeClr>
                  </a:outerShdw>
                </a:effectLst>
                <a:latin typeface="Times New Roman"/>
                <a:cs typeface="Times New Roman"/>
              </a:rPr>
              <a:t>Reason for separation shown as problem</a:t>
            </a:r>
          </a:p>
          <a:p>
            <a:pPr marL="519113" indent="-461963">
              <a:buClr>
                <a:srgbClr val="800000"/>
              </a:buClr>
            </a:pPr>
            <a:r>
              <a:rPr lang="en-US" sz="3800" b="1" dirty="0" smtClean="0">
                <a:solidFill>
                  <a:srgbClr val="000080"/>
                </a:solidFill>
                <a:effectLst>
                  <a:outerShdw blurRad="50800" dist="38100" dir="2700000" algn="tl" rotWithShape="0">
                    <a:schemeClr val="tx1">
                      <a:alpha val="43000"/>
                    </a:schemeClr>
                  </a:outerShdw>
                </a:effectLst>
                <a:latin typeface="Times New Roman"/>
                <a:cs typeface="Times New Roman"/>
              </a:rPr>
              <a:t>Jews of the Diaspora in N.T. Times</a:t>
            </a:r>
          </a:p>
          <a:p>
            <a:pPr marL="919163" lvl="1" indent="-461963">
              <a:buClr>
                <a:srgbClr val="000090"/>
              </a:buClr>
            </a:pPr>
            <a:r>
              <a:rPr lang="en-US" sz="3400" b="1" dirty="0" smtClean="0">
                <a:solidFill>
                  <a:srgbClr val="800000"/>
                </a:solidFill>
                <a:effectLst>
                  <a:outerShdw blurRad="50800" dist="38100" dir="2700000" algn="tl" rotWithShape="0">
                    <a:schemeClr val="tx1">
                      <a:alpha val="43000"/>
                    </a:schemeClr>
                  </a:outerShdw>
                </a:effectLst>
                <a:latin typeface="Times New Roman"/>
                <a:cs typeface="Times New Roman"/>
              </a:rPr>
              <a:t>1 Peter 1:1-2  </a:t>
            </a:r>
            <a:r>
              <a:rPr lang="en-US" sz="3400" b="1" dirty="0" smtClean="0">
                <a:solidFill>
                  <a:srgbClr val="800000"/>
                </a:solidFill>
                <a:effectLst>
                  <a:outerShdw blurRad="50800" dist="38100" dir="2700000" algn="tl" rotWithShape="0">
                    <a:schemeClr val="tx1">
                      <a:alpha val="43000"/>
                    </a:schemeClr>
                  </a:outerShdw>
                </a:effectLst>
                <a:latin typeface="Times New Roman"/>
                <a:cs typeface="Times New Roman"/>
                <a:sym typeface="Wingdings"/>
              </a:rPr>
              <a:t>  2 Corinthians 6:14 – 7:1</a:t>
            </a:r>
            <a:endParaRPr lang="en-US" sz="3400" b="1" dirty="0" smtClean="0">
              <a:solidFill>
                <a:srgbClr val="800000"/>
              </a:solidFill>
              <a:effectLst>
                <a:outerShdw blurRad="50800" dist="38100" dir="2700000" algn="tl" rotWithShape="0">
                  <a:schemeClr val="tx1">
                    <a:alpha val="43000"/>
                  </a:schemeClr>
                </a:outerShdw>
              </a:effectLst>
              <a:latin typeface="Times New Roman"/>
              <a:cs typeface="Times New Roman"/>
            </a:endParaRPr>
          </a:p>
          <a:p>
            <a:pPr marL="919163" lvl="1" indent="-461963">
              <a:buClr>
                <a:srgbClr val="000090"/>
              </a:buClr>
            </a:pPr>
            <a:r>
              <a:rPr lang="en-US" sz="3400" dirty="0" smtClean="0">
                <a:effectLst>
                  <a:outerShdw blurRad="50800" dist="38100" dir="2700000" algn="tl" rotWithShape="0">
                    <a:schemeClr val="tx1">
                      <a:alpha val="43000"/>
                    </a:schemeClr>
                  </a:outerShdw>
                </a:effectLst>
                <a:latin typeface="Times New Roman"/>
                <a:cs typeface="Times New Roman"/>
              </a:rPr>
              <a:t>1</a:t>
            </a:r>
            <a:r>
              <a:rPr lang="en-US" sz="3400" baseline="30000" dirty="0" smtClean="0">
                <a:effectLst>
                  <a:outerShdw blurRad="50800" dist="38100" dir="2700000" algn="tl" rotWithShape="0">
                    <a:schemeClr val="tx1">
                      <a:alpha val="43000"/>
                    </a:schemeClr>
                  </a:outerShdw>
                </a:effectLst>
                <a:latin typeface="Times New Roman"/>
                <a:cs typeface="Times New Roman"/>
              </a:rPr>
              <a:t>st</a:t>
            </a:r>
            <a:r>
              <a:rPr lang="en-US" sz="3400" dirty="0" smtClean="0">
                <a:effectLst>
                  <a:outerShdw blurRad="50800" dist="38100" dir="2700000" algn="tl" rotWithShape="0">
                    <a:schemeClr val="tx1">
                      <a:alpha val="43000"/>
                    </a:schemeClr>
                  </a:outerShdw>
                </a:effectLst>
                <a:latin typeface="Times New Roman"/>
                <a:cs typeface="Times New Roman"/>
              </a:rPr>
              <a:t> century Christians lived in alien culture</a:t>
            </a:r>
          </a:p>
        </p:txBody>
      </p:sp>
      <p:sp>
        <p:nvSpPr>
          <p:cNvPr id="2" name="Title 1"/>
          <p:cNvSpPr>
            <a:spLocks noGrp="1"/>
          </p:cNvSpPr>
          <p:nvPr>
            <p:ph type="title"/>
          </p:nvPr>
        </p:nvSpPr>
        <p:spPr>
          <a:xfrm>
            <a:off x="-31289" y="-17342"/>
            <a:ext cx="9175289" cy="893297"/>
          </a:xfrm>
        </p:spPr>
        <p:txBody>
          <a:bodyPr>
            <a:normAutofit/>
          </a:bodyPr>
          <a:lstStyle/>
          <a:p>
            <a:r>
              <a:rPr lang="en-US" sz="50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Bible History of Resident Aliens</a:t>
            </a:r>
            <a:endParaRPr lang="en-US" sz="50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911669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2" name="Title 1"/>
          <p:cNvSpPr>
            <a:spLocks noGrp="1"/>
          </p:cNvSpPr>
          <p:nvPr>
            <p:ph type="title"/>
          </p:nvPr>
        </p:nvSpPr>
        <p:spPr>
          <a:xfrm>
            <a:off x="-31289" y="-17342"/>
            <a:ext cx="9175289" cy="2878796"/>
          </a:xfrm>
        </p:spPr>
        <p:txBody>
          <a:bodyPr>
            <a:noAutofit/>
          </a:bodyPr>
          <a:lstStyle/>
          <a:p>
            <a:r>
              <a:rPr lang="en-US" sz="70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How Jesus Wants Us to Live as R</a:t>
            </a:r>
            <a:r>
              <a:rPr lang="en-US" sz="70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70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
        <p:nvSpPr>
          <p:cNvPr id="5" name="TextBox 4"/>
          <p:cNvSpPr txBox="1"/>
          <p:nvPr/>
        </p:nvSpPr>
        <p:spPr>
          <a:xfrm>
            <a:off x="102188" y="5387124"/>
            <a:ext cx="8875757" cy="1490152"/>
          </a:xfrm>
          <a:prstGeom prst="rect">
            <a:avLst/>
          </a:prstGeom>
          <a:noFill/>
        </p:spPr>
        <p:txBody>
          <a:bodyPr wrap="square" rtlCol="0">
            <a:spAutoFit/>
          </a:bodyPr>
          <a:lstStyle/>
          <a:p>
            <a:pPr algn="ctr">
              <a:lnSpc>
                <a:spcPct val="90000"/>
              </a:lnSpc>
            </a:pPr>
            <a:r>
              <a:rPr lang="en-US" sz="5000" b="1" i="1" dirty="0" smtClean="0">
                <a:solidFill>
                  <a:srgbClr val="800000"/>
                </a:solidFill>
                <a:effectLst>
                  <a:outerShdw blurRad="50800" dist="38100" dir="2700000" algn="tl" rotWithShape="0">
                    <a:schemeClr val="tx1">
                      <a:alpha val="43000"/>
                    </a:schemeClr>
                  </a:outerShdw>
                </a:effectLst>
                <a:latin typeface="Times New Roman"/>
                <a:cs typeface="Times New Roman"/>
              </a:rPr>
              <a:t>Subject of Jesus’ Prayer for Disciples in John 17</a:t>
            </a:r>
            <a:endParaRPr lang="en-US" sz="5000" b="1" i="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9066884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0" y="1184054"/>
            <a:ext cx="9255311" cy="5673945"/>
          </a:xfrm>
        </p:spPr>
        <p:txBody>
          <a:bodyPr>
            <a:noAutofit/>
          </a:bodyPr>
          <a:lstStyle/>
          <a:p>
            <a:pPr>
              <a:spcBef>
                <a:spcPts val="0"/>
              </a:spcBef>
              <a:spcAft>
                <a:spcPts val="2000"/>
              </a:spcAft>
              <a:buClr>
                <a:srgbClr val="800000"/>
              </a:buClr>
            </a:pPr>
            <a:r>
              <a:rPr lang="en-US" sz="3400" dirty="0" smtClean="0">
                <a:latin typeface="Times New Roman"/>
                <a:cs typeface="Times New Roman"/>
              </a:rPr>
              <a:t>Knowing God (</a:t>
            </a:r>
            <a:r>
              <a:rPr lang="en-US" sz="3400" b="1" dirty="0" smtClean="0">
                <a:solidFill>
                  <a:srgbClr val="800000"/>
                </a:solidFill>
                <a:latin typeface="Times New Roman"/>
                <a:cs typeface="Times New Roman"/>
              </a:rPr>
              <a:t>John 17:1-5</a:t>
            </a:r>
            <a:r>
              <a:rPr lang="en-US" sz="3400" dirty="0" smtClean="0">
                <a:latin typeface="Times New Roman"/>
                <a:cs typeface="Times New Roman"/>
              </a:rPr>
              <a:t>)</a:t>
            </a:r>
          </a:p>
        </p:txBody>
      </p:sp>
      <p:sp>
        <p:nvSpPr>
          <p:cNvPr id="2" name="Title 1"/>
          <p:cNvSpPr>
            <a:spLocks noGrp="1"/>
          </p:cNvSpPr>
          <p:nvPr>
            <p:ph type="title"/>
          </p:nvPr>
        </p:nvSpPr>
        <p:spPr>
          <a:xfrm>
            <a:off x="-31289" y="-17342"/>
            <a:ext cx="9175289" cy="1345874"/>
          </a:xfrm>
        </p:spPr>
        <p:txBody>
          <a:bodyPr>
            <a:normAutofit/>
          </a:bodyPr>
          <a:lstStyle/>
          <a:p>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Characteristics of R</a:t>
            </a:r>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4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8204867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2743"/>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John </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:1-5</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9198" y="978162"/>
            <a:ext cx="9167722" cy="5509200"/>
          </a:xfrm>
          <a:prstGeom prst="rect">
            <a:avLst/>
          </a:prstGeom>
          <a:noFill/>
        </p:spPr>
        <p:txBody>
          <a:bodyPr wrap="square" rtlCol="0">
            <a:spAutoFit/>
          </a:bodyPr>
          <a:lstStyle/>
          <a:p>
            <a:r>
              <a:rPr lang="en-US" sz="3200" b="1" baseline="30000" dirty="0">
                <a:latin typeface="Times New Roman"/>
                <a:cs typeface="Times New Roman"/>
              </a:rPr>
              <a:t>1 </a:t>
            </a:r>
            <a:r>
              <a:rPr lang="en-US" sz="3200" dirty="0">
                <a:latin typeface="Times New Roman"/>
                <a:cs typeface="Times New Roman"/>
              </a:rPr>
              <a:t>Jesus spoke these words, lifted up His eyes to heaven, and said: “Father, the hour has come. Glorify Your Son, that Your Son also may glorify You, </a:t>
            </a:r>
            <a:r>
              <a:rPr lang="en-US" sz="3200" b="1" baseline="30000" dirty="0">
                <a:latin typeface="Times New Roman"/>
                <a:cs typeface="Times New Roman"/>
              </a:rPr>
              <a:t>2 </a:t>
            </a:r>
            <a:r>
              <a:rPr lang="en-US" sz="3200" dirty="0">
                <a:latin typeface="Times New Roman"/>
                <a:cs typeface="Times New Roman"/>
              </a:rPr>
              <a:t>as You have given Him authority over all flesh, that He should give eternal life to as many as You have </a:t>
            </a:r>
            <a:r>
              <a:rPr lang="en-US" sz="3200" dirty="0" smtClean="0">
                <a:latin typeface="Times New Roman"/>
                <a:cs typeface="Times New Roman"/>
              </a:rPr>
              <a:t>given Him. </a:t>
            </a:r>
            <a:r>
              <a:rPr lang="en-US" sz="3200" b="1" baseline="30000" dirty="0" smtClean="0">
                <a:latin typeface="Times New Roman"/>
                <a:cs typeface="Times New Roman"/>
              </a:rPr>
              <a:t>3</a:t>
            </a:r>
            <a:r>
              <a:rPr lang="en-US" sz="3200" b="1" baseline="30000" dirty="0">
                <a:latin typeface="Times New Roman"/>
                <a:cs typeface="Times New Roman"/>
              </a:rPr>
              <a:t> </a:t>
            </a:r>
            <a:r>
              <a:rPr lang="en-US" sz="3200" dirty="0">
                <a:latin typeface="Times New Roman"/>
                <a:cs typeface="Times New Roman"/>
              </a:rPr>
              <a:t>And this is eternal life, that they may know You, the only true God, and Jesus Christ whom You </a:t>
            </a:r>
            <a:r>
              <a:rPr lang="en-US" sz="3200" dirty="0" smtClean="0">
                <a:latin typeface="Times New Roman"/>
                <a:cs typeface="Times New Roman"/>
              </a:rPr>
              <a:t>have sent. </a:t>
            </a:r>
            <a:r>
              <a:rPr lang="en-US" sz="3200" b="1" baseline="30000" dirty="0" smtClean="0">
                <a:latin typeface="Times New Roman"/>
                <a:cs typeface="Times New Roman"/>
              </a:rPr>
              <a:t>4</a:t>
            </a:r>
            <a:r>
              <a:rPr lang="en-US" sz="3200" b="1" baseline="30000" dirty="0">
                <a:latin typeface="Times New Roman"/>
                <a:cs typeface="Times New Roman"/>
              </a:rPr>
              <a:t> </a:t>
            </a:r>
            <a:r>
              <a:rPr lang="en-US" sz="3200" dirty="0">
                <a:latin typeface="Times New Roman"/>
                <a:cs typeface="Times New Roman"/>
              </a:rPr>
              <a:t>I have glorified You on the earth. I have finished the work which You have given Me to do. </a:t>
            </a:r>
            <a:r>
              <a:rPr lang="en-US" sz="3200" b="1" baseline="30000" dirty="0">
                <a:latin typeface="Times New Roman"/>
                <a:cs typeface="Times New Roman"/>
              </a:rPr>
              <a:t>5 </a:t>
            </a:r>
            <a:r>
              <a:rPr lang="en-US" sz="3200" dirty="0">
                <a:latin typeface="Times New Roman"/>
                <a:cs typeface="Times New Roman"/>
              </a:rPr>
              <a:t>And now, O Father, glorify Me together with Yourself, with the glory which I had with You before the world was.</a:t>
            </a:r>
            <a:r>
              <a:rPr lang="en-US" sz="3200" dirty="0">
                <a:latin typeface="Times New Roman"/>
                <a:cs typeface="Times New Roman"/>
              </a:rPr>
              <a:t> </a:t>
            </a:r>
            <a:endParaRPr lang="en-US" sz="3200" dirty="0">
              <a:effectLst>
                <a:outerShdw blurRad="50800" dist="38100" dir="2700000" algn="tl" rotWithShape="0">
                  <a:schemeClr val="tx1">
                    <a:alpha val="43000"/>
                  </a:schemeClr>
                </a:outerShdw>
              </a:effectLst>
              <a:latin typeface="Times New Roman"/>
              <a:cs typeface="Times New Roman"/>
            </a:endParaRPr>
          </a:p>
        </p:txBody>
      </p:sp>
      <p:cxnSp>
        <p:nvCxnSpPr>
          <p:cNvPr id="6" name="Straight Connector 5"/>
          <p:cNvCxnSpPr/>
          <p:nvPr/>
        </p:nvCxnSpPr>
        <p:spPr>
          <a:xfrm>
            <a:off x="4087520" y="3912600"/>
            <a:ext cx="4686049"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45982" y="4400782"/>
            <a:ext cx="8540818"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8067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journers-Pilgrims.jp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3" name="Content Placeholder 2"/>
          <p:cNvSpPr>
            <a:spLocks noGrp="1"/>
          </p:cNvSpPr>
          <p:nvPr>
            <p:ph idx="1"/>
          </p:nvPr>
        </p:nvSpPr>
        <p:spPr>
          <a:xfrm>
            <a:off x="0" y="1184054"/>
            <a:ext cx="9255311" cy="5673945"/>
          </a:xfrm>
        </p:spPr>
        <p:txBody>
          <a:bodyPr>
            <a:noAutofit/>
          </a:bodyPr>
          <a:lstStyle/>
          <a:p>
            <a:pPr>
              <a:spcBef>
                <a:spcPts val="0"/>
              </a:spcBef>
              <a:spcAft>
                <a:spcPts val="2000"/>
              </a:spcAft>
              <a:buClr>
                <a:srgbClr val="800000"/>
              </a:buClr>
            </a:pPr>
            <a:r>
              <a:rPr lang="en-US" sz="3400" dirty="0" smtClean="0">
                <a:latin typeface="Times New Roman"/>
                <a:cs typeface="Times New Roman"/>
              </a:rPr>
              <a:t>Knowing God (</a:t>
            </a:r>
            <a:r>
              <a:rPr lang="en-US" sz="3400" b="1" dirty="0" smtClean="0">
                <a:solidFill>
                  <a:srgbClr val="800000"/>
                </a:solidFill>
                <a:latin typeface="Times New Roman"/>
                <a:cs typeface="Times New Roman"/>
              </a:rPr>
              <a:t>John 17:1-5</a:t>
            </a:r>
            <a:r>
              <a:rPr lang="en-US" sz="3400" dirty="0" smtClean="0">
                <a:latin typeface="Times New Roman"/>
                <a:cs typeface="Times New Roman"/>
              </a:rPr>
              <a:t>)</a:t>
            </a:r>
          </a:p>
          <a:p>
            <a:pPr>
              <a:spcBef>
                <a:spcPts val="0"/>
              </a:spcBef>
              <a:spcAft>
                <a:spcPts val="2000"/>
              </a:spcAft>
              <a:buClr>
                <a:srgbClr val="800000"/>
              </a:buClr>
            </a:pPr>
            <a:r>
              <a:rPr lang="en-US" sz="3400" dirty="0" smtClean="0">
                <a:latin typeface="Times New Roman"/>
                <a:cs typeface="Times New Roman"/>
              </a:rPr>
              <a:t>Identified by the Name of God (</a:t>
            </a:r>
            <a:r>
              <a:rPr lang="en-US" sz="3400" b="1" dirty="0" smtClean="0">
                <a:solidFill>
                  <a:srgbClr val="800000"/>
                </a:solidFill>
                <a:latin typeface="Times New Roman"/>
                <a:cs typeface="Times New Roman"/>
              </a:rPr>
              <a:t>John 17:6-11</a:t>
            </a:r>
            <a:r>
              <a:rPr lang="en-US" sz="3400" dirty="0" smtClean="0">
                <a:latin typeface="Times New Roman"/>
                <a:cs typeface="Times New Roman"/>
              </a:rPr>
              <a:t>)</a:t>
            </a:r>
          </a:p>
        </p:txBody>
      </p:sp>
      <p:sp>
        <p:nvSpPr>
          <p:cNvPr id="2" name="Title 1"/>
          <p:cNvSpPr>
            <a:spLocks noGrp="1"/>
          </p:cNvSpPr>
          <p:nvPr>
            <p:ph type="title"/>
          </p:nvPr>
        </p:nvSpPr>
        <p:spPr>
          <a:xfrm>
            <a:off x="-31289" y="-17342"/>
            <a:ext cx="9175289" cy="1345874"/>
          </a:xfrm>
        </p:spPr>
        <p:txBody>
          <a:bodyPr>
            <a:normAutofit/>
          </a:bodyPr>
          <a:lstStyle/>
          <a:p>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Characteristics of R</a:t>
            </a:r>
            <a:r>
              <a:rPr lang="en-US" sz="4800" b="1" dirty="0" smtClean="0">
                <a:solidFill>
                  <a:schemeClr val="tx2">
                    <a:lumMod val="50000"/>
                  </a:schemeClr>
                </a:solidFill>
                <a:effectLst>
                  <a:outerShdw blurRad="50800" dist="38100" dir="2700000" algn="tl" rotWithShape="0">
                    <a:schemeClr val="tx1">
                      <a:alpha val="43000"/>
                    </a:schemeClr>
                  </a:outerShdw>
                </a:effectLst>
                <a:latin typeface="Times New Roman"/>
                <a:cs typeface="Times New Roman"/>
              </a:rPr>
              <a:t>esident Aliens</a:t>
            </a:r>
            <a:endParaRPr lang="en-US" sz="4800" b="1" dirty="0">
              <a:solidFill>
                <a:schemeClr val="tx2">
                  <a:lumMod val="50000"/>
                </a:schemeClr>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9520033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journers-Pilgrims.jp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1289" y="0"/>
            <a:ext cx="9175289" cy="6857999"/>
          </a:xfrm>
          <a:prstGeom prst="rect">
            <a:avLst/>
          </a:prstGeom>
        </p:spPr>
      </p:pic>
      <p:sp>
        <p:nvSpPr>
          <p:cNvPr id="4" name="Title 3"/>
          <p:cNvSpPr>
            <a:spLocks noGrp="1"/>
          </p:cNvSpPr>
          <p:nvPr>
            <p:ph type="title"/>
          </p:nvPr>
        </p:nvSpPr>
        <p:spPr>
          <a:xfrm>
            <a:off x="457200" y="-2743"/>
            <a:ext cx="8229600" cy="1143000"/>
          </a:xfrm>
        </p:spPr>
        <p:txBody>
          <a:bodyPr>
            <a:normAutofit/>
          </a:bodyPr>
          <a:lstStyle/>
          <a:p>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John </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17</a:t>
            </a:r>
            <a:r>
              <a:rPr lang="en-US" sz="5600" b="1" dirty="0" smtClean="0">
                <a:solidFill>
                  <a:srgbClr val="800000"/>
                </a:solidFill>
                <a:effectLst>
                  <a:outerShdw blurRad="50800" dist="38100" dir="2700000" algn="tl" rotWithShape="0">
                    <a:schemeClr val="tx1">
                      <a:alpha val="43000"/>
                    </a:schemeClr>
                  </a:outerShdw>
                </a:effectLst>
                <a:latin typeface="Times New Roman"/>
                <a:cs typeface="Times New Roman"/>
              </a:rPr>
              <a:t>:6-11</a:t>
            </a:r>
            <a:endParaRPr lang="en-US" sz="56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102188" y="992761"/>
            <a:ext cx="9041812" cy="5693867"/>
          </a:xfrm>
          <a:prstGeom prst="rect">
            <a:avLst/>
          </a:prstGeom>
          <a:noFill/>
        </p:spPr>
        <p:txBody>
          <a:bodyPr wrap="square" rtlCol="0">
            <a:spAutoFit/>
          </a:bodyPr>
          <a:lstStyle/>
          <a:p>
            <a:r>
              <a:rPr lang="en-US" sz="2800" b="1" baseline="30000" dirty="0">
                <a:latin typeface="Times New Roman"/>
                <a:cs typeface="Times New Roman"/>
              </a:rPr>
              <a:t>6 </a:t>
            </a:r>
            <a:r>
              <a:rPr lang="en-US" sz="2800" dirty="0">
                <a:latin typeface="Times New Roman"/>
                <a:cs typeface="Times New Roman"/>
              </a:rPr>
              <a:t>“I have manifested Your name to the men whom You have given Me out of the world. They were Yours, You gave them to Me, and they have kept Your word. </a:t>
            </a:r>
            <a:r>
              <a:rPr lang="en-US" sz="2800" b="1" baseline="30000" dirty="0">
                <a:latin typeface="Times New Roman"/>
                <a:cs typeface="Times New Roman"/>
              </a:rPr>
              <a:t>7 </a:t>
            </a:r>
            <a:r>
              <a:rPr lang="en-US" sz="2800" dirty="0">
                <a:latin typeface="Times New Roman"/>
                <a:cs typeface="Times New Roman"/>
              </a:rPr>
              <a:t>Now they have known that all things which You have given Me are from You. </a:t>
            </a:r>
            <a:r>
              <a:rPr lang="en-US" sz="2800" b="1" baseline="30000" dirty="0">
                <a:latin typeface="Times New Roman"/>
                <a:cs typeface="Times New Roman"/>
              </a:rPr>
              <a:t>8 </a:t>
            </a:r>
            <a:r>
              <a:rPr lang="en-US" sz="2800" dirty="0">
                <a:latin typeface="Times New Roman"/>
                <a:cs typeface="Times New Roman"/>
              </a:rPr>
              <a:t>For I have given to them the words which You have given Me; and they have received </a:t>
            </a:r>
            <a:r>
              <a:rPr lang="en-US" sz="2800" i="1" dirty="0">
                <a:latin typeface="Times New Roman"/>
                <a:cs typeface="Times New Roman"/>
              </a:rPr>
              <a:t>them,</a:t>
            </a:r>
            <a:r>
              <a:rPr lang="en-US" sz="2800" dirty="0">
                <a:latin typeface="Times New Roman"/>
                <a:cs typeface="Times New Roman"/>
              </a:rPr>
              <a:t> and have known surely that I came forth from You; and they have believed that You sent Me. </a:t>
            </a:r>
            <a:r>
              <a:rPr lang="en-US" sz="2800" b="1" baseline="30000" dirty="0">
                <a:latin typeface="Times New Roman"/>
                <a:cs typeface="Times New Roman"/>
              </a:rPr>
              <a:t>9 </a:t>
            </a:r>
            <a:r>
              <a:rPr lang="en-US" sz="2800" dirty="0">
                <a:latin typeface="Times New Roman"/>
                <a:cs typeface="Times New Roman"/>
              </a:rPr>
              <a:t>I pray for them. I do not pray for the world but for those whom You have given Me, for they are Yours. </a:t>
            </a:r>
            <a:r>
              <a:rPr lang="en-US" sz="2800" b="1" baseline="30000" dirty="0">
                <a:latin typeface="Times New Roman"/>
                <a:cs typeface="Times New Roman"/>
              </a:rPr>
              <a:t>10 </a:t>
            </a:r>
            <a:r>
              <a:rPr lang="en-US" sz="2800" dirty="0">
                <a:latin typeface="Times New Roman"/>
                <a:cs typeface="Times New Roman"/>
              </a:rPr>
              <a:t>And all Mine are Yours, and Yours are Mine, and I am glorified in them. </a:t>
            </a:r>
            <a:r>
              <a:rPr lang="en-US" sz="2800" b="1" baseline="30000" dirty="0">
                <a:latin typeface="Times New Roman"/>
                <a:cs typeface="Times New Roman"/>
              </a:rPr>
              <a:t>11 </a:t>
            </a:r>
            <a:r>
              <a:rPr lang="en-US" sz="2800" dirty="0">
                <a:latin typeface="Times New Roman"/>
                <a:cs typeface="Times New Roman"/>
              </a:rPr>
              <a:t>Now I am no longer in the world, but these are in the world, and I come to You. Holy Father, keep through Your name those whom You have given Me, that they may be one as We </a:t>
            </a:r>
            <a:r>
              <a:rPr lang="en-US" sz="2800" i="1" dirty="0">
                <a:latin typeface="Times New Roman"/>
                <a:cs typeface="Times New Roman"/>
              </a:rPr>
              <a:t>are.</a:t>
            </a:r>
            <a:r>
              <a:rPr lang="en-US" sz="2800" dirty="0">
                <a:latin typeface="Times New Roman"/>
                <a:cs typeface="Times New Roman"/>
              </a:rPr>
              <a:t> </a:t>
            </a:r>
            <a:endParaRPr lang="en-US" sz="2800" dirty="0">
              <a:effectLst>
                <a:outerShdw blurRad="50800" dist="38100" dir="2700000" algn="tl" rotWithShape="0">
                  <a:schemeClr val="tx1">
                    <a:alpha val="43000"/>
                  </a:schemeClr>
                </a:outerShdw>
              </a:effectLst>
              <a:latin typeface="Times New Roman"/>
              <a:cs typeface="Times New Roman"/>
            </a:endParaRPr>
          </a:p>
        </p:txBody>
      </p:sp>
      <p:cxnSp>
        <p:nvCxnSpPr>
          <p:cNvPr id="5" name="Straight Connector 4"/>
          <p:cNvCxnSpPr/>
          <p:nvPr/>
        </p:nvCxnSpPr>
        <p:spPr>
          <a:xfrm>
            <a:off x="457200" y="1445326"/>
            <a:ext cx="8229600"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04374" y="1875112"/>
            <a:ext cx="1313847"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175144" y="6138094"/>
            <a:ext cx="6175074"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04374" y="6561473"/>
            <a:ext cx="3707966"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6535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4027</TotalTime>
  <Words>592</Words>
  <Application>Microsoft Macintosh PowerPoint</Application>
  <PresentationFormat>On-screen Show (4:3)</PresentationFormat>
  <Paragraphs>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Resident Aliens</vt:lpstr>
      <vt:lpstr>1 Peter 2:11-12</vt:lpstr>
      <vt:lpstr>Words of Interest in Context</vt:lpstr>
      <vt:lpstr>Bible History of Resident Aliens</vt:lpstr>
      <vt:lpstr>How Jesus Wants Us to Live as Resident Aliens</vt:lpstr>
      <vt:lpstr>Characteristics of Resident Aliens</vt:lpstr>
      <vt:lpstr>John 17:1-5</vt:lpstr>
      <vt:lpstr>Characteristics of Resident Aliens</vt:lpstr>
      <vt:lpstr>John 17:6-11</vt:lpstr>
      <vt:lpstr>Characteristics of Resident Aliens</vt:lpstr>
      <vt:lpstr>John 17:13-16</vt:lpstr>
      <vt:lpstr>Characteristics of Resident Aliens</vt:lpstr>
      <vt:lpstr>John 17:17-19</vt:lpstr>
      <vt:lpstr>Characteristics of Resident Aliens</vt:lpstr>
      <vt:lpstr>John 17:20-23</vt:lpstr>
      <vt:lpstr>Characteristics of Resident Aliens</vt:lpstr>
      <vt:lpstr>John 17:24-26</vt:lpstr>
      <vt:lpstr>Are We Truly Resident Aliens</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dc:title>
  <dc:creator>Harry Osborne</dc:creator>
  <cp:lastModifiedBy>Harry Osborne</cp:lastModifiedBy>
  <cp:revision>28</cp:revision>
  <dcterms:created xsi:type="dcterms:W3CDTF">2019-02-16T18:26:56Z</dcterms:created>
  <dcterms:modified xsi:type="dcterms:W3CDTF">2020-11-15T13:13:30Z</dcterms:modified>
</cp:coreProperties>
</file>