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72" r:id="rId10"/>
    <p:sldId id="273" r:id="rId11"/>
    <p:sldId id="264" r:id="rId12"/>
    <p:sldId id="265" r:id="rId13"/>
    <p:sldId id="266" r:id="rId14"/>
    <p:sldId id="267" r:id="rId15"/>
    <p:sldId id="269" r:id="rId16"/>
    <p:sldId id="270" r:id="rId17"/>
    <p:sldId id="274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878" autoAdjust="0"/>
    <p:restoredTop sz="94660"/>
  </p:normalViewPr>
  <p:slideViewPr>
    <p:cSldViewPr snapToGrid="0">
      <p:cViewPr varScale="1">
        <p:scale>
          <a:sx n="128" d="100"/>
          <a:sy n="128" d="100"/>
        </p:scale>
        <p:origin x="1368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93EE8-9330-4A5C-BF96-435443D565F4}" type="datetimeFigureOut">
              <a:rPr lang="en-US" smtClean="0"/>
              <a:t>12/6/20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D7BB7-B1F9-4BDF-B84C-9880A3EEF8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8695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93EE8-9330-4A5C-BF96-435443D565F4}" type="datetimeFigureOut">
              <a:rPr lang="en-US" smtClean="0"/>
              <a:t>12/6/20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D7BB7-B1F9-4BDF-B84C-9880A3EEF8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1820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93EE8-9330-4A5C-BF96-435443D565F4}" type="datetimeFigureOut">
              <a:rPr lang="en-US" smtClean="0"/>
              <a:t>12/6/20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D7BB7-B1F9-4BDF-B84C-9880A3EEF8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5200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93EE8-9330-4A5C-BF96-435443D565F4}" type="datetimeFigureOut">
              <a:rPr lang="en-US" smtClean="0"/>
              <a:t>12/6/20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D7BB7-B1F9-4BDF-B84C-9880A3EEF8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0405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93EE8-9330-4A5C-BF96-435443D565F4}" type="datetimeFigureOut">
              <a:rPr lang="en-US" smtClean="0"/>
              <a:t>12/6/20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D7BB7-B1F9-4BDF-B84C-9880A3EEF8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3333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93EE8-9330-4A5C-BF96-435443D565F4}" type="datetimeFigureOut">
              <a:rPr lang="en-US" smtClean="0"/>
              <a:t>12/6/20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D7BB7-B1F9-4BDF-B84C-9880A3EEF8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1120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93EE8-9330-4A5C-BF96-435443D565F4}" type="datetimeFigureOut">
              <a:rPr lang="en-US" smtClean="0"/>
              <a:t>12/6/20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D7BB7-B1F9-4BDF-B84C-9880A3EEF8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0608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93EE8-9330-4A5C-BF96-435443D565F4}" type="datetimeFigureOut">
              <a:rPr lang="en-US" smtClean="0"/>
              <a:t>12/6/20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D7BB7-B1F9-4BDF-B84C-9880A3EEF8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3216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93EE8-9330-4A5C-BF96-435443D565F4}" type="datetimeFigureOut">
              <a:rPr lang="en-US" smtClean="0"/>
              <a:t>12/6/20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D7BB7-B1F9-4BDF-B84C-9880A3EEF8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3977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93EE8-9330-4A5C-BF96-435443D565F4}" type="datetimeFigureOut">
              <a:rPr lang="en-US" smtClean="0"/>
              <a:t>12/6/20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D7BB7-B1F9-4BDF-B84C-9880A3EEF8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5408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93EE8-9330-4A5C-BF96-435443D565F4}" type="datetimeFigureOut">
              <a:rPr lang="en-US" smtClean="0"/>
              <a:t>12/6/20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D7BB7-B1F9-4BDF-B84C-9880A3EEF8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17265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D93EE8-9330-4A5C-BF96-435443D565F4}" type="datetimeFigureOut">
              <a:rPr lang="en-US" smtClean="0"/>
              <a:t>12/6/20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3D7BB7-B1F9-4BDF-B84C-9880A3EEF8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1089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calendar&#10;&#10;Description automatically generated">
            <a:extLst>
              <a:ext uri="{FF2B5EF4-FFF2-40B4-BE49-F238E27FC236}">
                <a16:creationId xmlns:a16="http://schemas.microsoft.com/office/drawing/2014/main" id="{357B59F9-1993-4D17-8E5D-C5DF2BD35DC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588" b="17393"/>
          <a:stretch/>
        </p:blipFill>
        <p:spPr>
          <a:xfrm>
            <a:off x="20" y="376020"/>
            <a:ext cx="9143980" cy="4801868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D266A5D8-E184-4E8F-9001-D6F41E3974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35" t="20008" r="8214" b="59122"/>
          <a:stretch/>
        </p:blipFill>
        <p:spPr>
          <a:xfrm flipV="1">
            <a:off x="0" y="0"/>
            <a:ext cx="9143999" cy="1713062"/>
          </a:xfrm>
          <a:custGeom>
            <a:avLst/>
            <a:gdLst>
              <a:gd name="connsiteX0" fmla="*/ 0 w 12191999"/>
              <a:gd name="connsiteY0" fmla="*/ 1713062 h 1713062"/>
              <a:gd name="connsiteX1" fmla="*/ 12191999 w 12191999"/>
              <a:gd name="connsiteY1" fmla="*/ 1713062 h 1713062"/>
              <a:gd name="connsiteX2" fmla="*/ 12191999 w 12191999"/>
              <a:gd name="connsiteY2" fmla="*/ 0 h 1713062"/>
              <a:gd name="connsiteX3" fmla="*/ 0 w 12191999"/>
              <a:gd name="connsiteY3" fmla="*/ 0 h 17130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1999" h="1713062">
                <a:moveTo>
                  <a:pt x="0" y="1713062"/>
                </a:moveTo>
                <a:lnTo>
                  <a:pt x="12191999" y="1713062"/>
                </a:lnTo>
                <a:lnTo>
                  <a:pt x="12191999" y="0"/>
                </a:lnTo>
                <a:lnTo>
                  <a:pt x="0" y="0"/>
                </a:lnTo>
                <a:close/>
              </a:path>
            </a:pathLst>
          </a:cu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4EB1D02B-BBFA-4A97-A021-7816ECC349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35" t="-1" r="8214" b="80325"/>
          <a:stretch/>
        </p:blipFill>
        <p:spPr>
          <a:xfrm flipV="1">
            <a:off x="0" y="3840845"/>
            <a:ext cx="9146285" cy="1614974"/>
          </a:xfrm>
          <a:custGeom>
            <a:avLst/>
            <a:gdLst>
              <a:gd name="connsiteX0" fmla="*/ 0 w 12191999"/>
              <a:gd name="connsiteY0" fmla="*/ 1614974 h 1614974"/>
              <a:gd name="connsiteX1" fmla="*/ 12191999 w 12191999"/>
              <a:gd name="connsiteY1" fmla="*/ 1614974 h 1614974"/>
              <a:gd name="connsiteX2" fmla="*/ 12191999 w 12191999"/>
              <a:gd name="connsiteY2" fmla="*/ 0 h 1614974"/>
              <a:gd name="connsiteX3" fmla="*/ 0 w 12191999"/>
              <a:gd name="connsiteY3" fmla="*/ 0 h 16149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1999" h="1614974">
                <a:moveTo>
                  <a:pt x="0" y="1614974"/>
                </a:moveTo>
                <a:lnTo>
                  <a:pt x="12191999" y="1614974"/>
                </a:lnTo>
                <a:lnTo>
                  <a:pt x="12191999" y="0"/>
                </a:lnTo>
                <a:lnTo>
                  <a:pt x="0" y="0"/>
                </a:lnTo>
                <a:close/>
              </a:path>
            </a:pathLst>
          </a:cu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BDD7BED2-CC5E-4866-AC0C-DCF928AF8A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6" y="5390368"/>
            <a:ext cx="9141714" cy="1467632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56989CB-AD7B-4A9B-8282-F9F1D7C501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3363" y="5566756"/>
            <a:ext cx="7944130" cy="656946"/>
          </a:xfrm>
        </p:spPr>
        <p:txBody>
          <a:bodyPr anchor="t">
            <a:normAutofit/>
          </a:bodyPr>
          <a:lstStyle/>
          <a:p>
            <a:pPr algn="l"/>
            <a:r>
              <a:rPr lang="en-US" sz="3600" dirty="0">
                <a:solidFill>
                  <a:srgbClr val="000000"/>
                </a:solidFill>
              </a:rPr>
              <a:t>Haggai 1:5-7</a:t>
            </a:r>
            <a:endParaRPr lang="en-US" sz="35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2594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>
            <a:extLst>
              <a:ext uri="{FF2B5EF4-FFF2-40B4-BE49-F238E27FC236}">
                <a16:creationId xmlns:a16="http://schemas.microsoft.com/office/drawing/2014/main" id="{A4813FD6-6257-4435-A6E4-7FDFD046CD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Consider your focus</a:t>
            </a:r>
          </a:p>
        </p:txBody>
      </p:sp>
      <p:pic>
        <p:nvPicPr>
          <p:cNvPr id="9" name="Content Placeholder 8" descr="A picture containing dryer, stool, table&#10;&#10;Description automatically generated">
            <a:extLst>
              <a:ext uri="{FF2B5EF4-FFF2-40B4-BE49-F238E27FC236}">
                <a16:creationId xmlns:a16="http://schemas.microsoft.com/office/drawing/2014/main" id="{2DA99D16-5860-4F47-A0CE-AEC628C63DE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2095" y="2788542"/>
            <a:ext cx="2243255" cy="2644959"/>
          </a:xfr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C017C367-03A4-4746-B4A3-13217CC14AA3}"/>
              </a:ext>
            </a:extLst>
          </p:cNvPr>
          <p:cNvSpPr txBox="1"/>
          <p:nvPr/>
        </p:nvSpPr>
        <p:spPr>
          <a:xfrm>
            <a:off x="628650" y="1920226"/>
            <a:ext cx="5643445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Does your focus allow you to make the most of your opportunities?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Bible study (personal and group)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Parents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prstClr val="black"/>
                </a:solidFill>
                <a:latin typeface="Calibri" panose="020F0502020204030204"/>
              </a:rPr>
              <a:t>Marriage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Visiting with others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prstClr val="black"/>
                </a:solidFill>
                <a:latin typeface="Calibri" panose="020F0502020204030204"/>
              </a:rPr>
              <a:t>Helping others in need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64768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>
            <a:extLst>
              <a:ext uri="{FF2B5EF4-FFF2-40B4-BE49-F238E27FC236}">
                <a16:creationId xmlns:a16="http://schemas.microsoft.com/office/drawing/2014/main" id="{A4813FD6-6257-4435-A6E4-7FDFD046CD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Consider your faith</a:t>
            </a:r>
          </a:p>
        </p:txBody>
      </p:sp>
      <p:pic>
        <p:nvPicPr>
          <p:cNvPr id="9" name="Content Placeholder 8" descr="A picture containing dryer, stool, table&#10;&#10;Description automatically generated">
            <a:extLst>
              <a:ext uri="{FF2B5EF4-FFF2-40B4-BE49-F238E27FC236}">
                <a16:creationId xmlns:a16="http://schemas.microsoft.com/office/drawing/2014/main" id="{2DA99D16-5860-4F47-A0CE-AEC628C63DE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2095" y="2788542"/>
            <a:ext cx="2243255" cy="2644959"/>
          </a:xfr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C017C367-03A4-4746-B4A3-13217CC14AA3}"/>
              </a:ext>
            </a:extLst>
          </p:cNvPr>
          <p:cNvSpPr txBox="1"/>
          <p:nvPr/>
        </p:nvSpPr>
        <p:spPr>
          <a:xfrm>
            <a:off x="628650" y="1920226"/>
            <a:ext cx="5643445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faith is essential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 Peter 1:6-7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– Your faith is precious and valuable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Hebrews 11:6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– Without faith it is impossible to please Him</a:t>
            </a:r>
          </a:p>
        </p:txBody>
      </p:sp>
    </p:spTree>
    <p:extLst>
      <p:ext uri="{BB962C8B-B14F-4D97-AF65-F5344CB8AC3E}">
        <p14:creationId xmlns:p14="http://schemas.microsoft.com/office/powerpoint/2010/main" val="3079876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>
            <a:extLst>
              <a:ext uri="{FF2B5EF4-FFF2-40B4-BE49-F238E27FC236}">
                <a16:creationId xmlns:a16="http://schemas.microsoft.com/office/drawing/2014/main" id="{A4813FD6-6257-4435-A6E4-7FDFD046CD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Consider your faith</a:t>
            </a:r>
          </a:p>
        </p:txBody>
      </p:sp>
      <p:pic>
        <p:nvPicPr>
          <p:cNvPr id="9" name="Content Placeholder 8" descr="A picture containing dryer, stool, table&#10;&#10;Description automatically generated">
            <a:extLst>
              <a:ext uri="{FF2B5EF4-FFF2-40B4-BE49-F238E27FC236}">
                <a16:creationId xmlns:a16="http://schemas.microsoft.com/office/drawing/2014/main" id="{2DA99D16-5860-4F47-A0CE-AEC628C63DE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2095" y="2788542"/>
            <a:ext cx="2243255" cy="2644959"/>
          </a:xfr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C017C367-03A4-4746-B4A3-13217CC14AA3}"/>
              </a:ext>
            </a:extLst>
          </p:cNvPr>
          <p:cNvSpPr txBox="1"/>
          <p:nvPr/>
        </p:nvSpPr>
        <p:spPr>
          <a:xfrm>
            <a:off x="628650" y="1920226"/>
            <a:ext cx="5643445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Is your faith yours?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Do you believe what you profess because it is true?</a:t>
            </a:r>
            <a:r>
              <a:rPr kumimoji="0" lang="en-US" sz="24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Because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the scripture says it? </a:t>
            </a:r>
            <a:r>
              <a:rPr lang="en-US" sz="2400" dirty="0">
                <a:solidFill>
                  <a:prstClr val="black"/>
                </a:solidFill>
                <a:latin typeface="Calibri" panose="020F0502020204030204"/>
              </a:rPr>
              <a:t>O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 is it because of someone else?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 Chronicles 24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–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Joash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was</a:t>
            </a:r>
            <a:r>
              <a:rPr kumimoji="0" lang="en-US" sz="24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faithful in the days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Jehoiada was living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If your faith isn’t yours, you stand in danger of falling</a:t>
            </a:r>
          </a:p>
        </p:txBody>
      </p:sp>
    </p:spTree>
    <p:extLst>
      <p:ext uri="{BB962C8B-B14F-4D97-AF65-F5344CB8AC3E}">
        <p14:creationId xmlns:p14="http://schemas.microsoft.com/office/powerpoint/2010/main" val="25981509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>
            <a:extLst>
              <a:ext uri="{FF2B5EF4-FFF2-40B4-BE49-F238E27FC236}">
                <a16:creationId xmlns:a16="http://schemas.microsoft.com/office/drawing/2014/main" id="{A4813FD6-6257-4435-A6E4-7FDFD046CD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Consider your faith</a:t>
            </a:r>
          </a:p>
        </p:txBody>
      </p:sp>
      <p:pic>
        <p:nvPicPr>
          <p:cNvPr id="9" name="Content Placeholder 8" descr="A picture containing dryer, stool, table&#10;&#10;Description automatically generated">
            <a:extLst>
              <a:ext uri="{FF2B5EF4-FFF2-40B4-BE49-F238E27FC236}">
                <a16:creationId xmlns:a16="http://schemas.microsoft.com/office/drawing/2014/main" id="{2DA99D16-5860-4F47-A0CE-AEC628C63DE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2095" y="2788542"/>
            <a:ext cx="2243255" cy="2644959"/>
          </a:xfr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C017C367-03A4-4746-B4A3-13217CC14AA3}"/>
              </a:ext>
            </a:extLst>
          </p:cNvPr>
          <p:cNvSpPr txBox="1"/>
          <p:nvPr/>
        </p:nvSpPr>
        <p:spPr>
          <a:xfrm>
            <a:off x="628650" y="1920226"/>
            <a:ext cx="5643445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Is your faith yours?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Matthew 13:1-23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– A faith that is not yours is a faith like 3</a:t>
            </a:r>
            <a:r>
              <a:rPr kumimoji="0" lang="en-US" sz="24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of the 4 soils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400" baseline="0" dirty="0">
                <a:solidFill>
                  <a:prstClr val="black"/>
                </a:solidFill>
                <a:latin typeface="Calibri" panose="020F0502020204030204"/>
              </a:rPr>
              <a:t>Wayside – Do</a:t>
            </a:r>
            <a:r>
              <a:rPr lang="en-US" sz="2400" dirty="0">
                <a:solidFill>
                  <a:prstClr val="black"/>
                </a:solidFill>
                <a:latin typeface="Calibri" panose="020F0502020204030204"/>
              </a:rPr>
              <a:t> not understand it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Stony</a:t>
            </a:r>
            <a:r>
              <a:rPr kumimoji="0" lang="en-US" sz="24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places – Has no depth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400" baseline="0" dirty="0">
                <a:solidFill>
                  <a:prstClr val="black"/>
                </a:solidFill>
                <a:latin typeface="Calibri" panose="020F0502020204030204"/>
              </a:rPr>
              <a:t>Thorns – Choked out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prstClr val="black"/>
                </a:solidFill>
                <a:latin typeface="Calibri" panose="020F0502020204030204"/>
              </a:rPr>
              <a:t>A faith that is not yours will fall into one of these categories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 Timothy 1:4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– The faith of Timothy’s mother and grandmother was in him (it was his)</a:t>
            </a:r>
          </a:p>
        </p:txBody>
      </p:sp>
    </p:spTree>
    <p:extLst>
      <p:ext uri="{BB962C8B-B14F-4D97-AF65-F5344CB8AC3E}">
        <p14:creationId xmlns:p14="http://schemas.microsoft.com/office/powerpoint/2010/main" val="36810434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>
            <a:extLst>
              <a:ext uri="{FF2B5EF4-FFF2-40B4-BE49-F238E27FC236}">
                <a16:creationId xmlns:a16="http://schemas.microsoft.com/office/drawing/2014/main" id="{A4813FD6-6257-4435-A6E4-7FDFD046CD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Consider your faith</a:t>
            </a:r>
          </a:p>
        </p:txBody>
      </p:sp>
      <p:pic>
        <p:nvPicPr>
          <p:cNvPr id="9" name="Content Placeholder 8" descr="A picture containing dryer, stool, table&#10;&#10;Description automatically generated">
            <a:extLst>
              <a:ext uri="{FF2B5EF4-FFF2-40B4-BE49-F238E27FC236}">
                <a16:creationId xmlns:a16="http://schemas.microsoft.com/office/drawing/2014/main" id="{2DA99D16-5860-4F47-A0CE-AEC628C63DE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2095" y="2788542"/>
            <a:ext cx="2243255" cy="2644959"/>
          </a:xfr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C017C367-03A4-4746-B4A3-13217CC14AA3}"/>
              </a:ext>
            </a:extLst>
          </p:cNvPr>
          <p:cNvSpPr txBox="1"/>
          <p:nvPr/>
        </p:nvSpPr>
        <p:spPr>
          <a:xfrm>
            <a:off x="628650" y="1920226"/>
            <a:ext cx="5643445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Where is your faith founded?</a:t>
            </a: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Romans 10:17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– Faith comes from hearing the word of God</a:t>
            </a: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Matthew 7:24-27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– The foundation is linked to doing what Jesus says (His words)</a:t>
            </a: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Luke 6:46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– “Why do you call me Lord, Lord and not do as I say?”</a:t>
            </a:r>
          </a:p>
        </p:txBody>
      </p:sp>
    </p:spTree>
    <p:extLst>
      <p:ext uri="{BB962C8B-B14F-4D97-AF65-F5344CB8AC3E}">
        <p14:creationId xmlns:p14="http://schemas.microsoft.com/office/powerpoint/2010/main" val="39496897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>
            <a:extLst>
              <a:ext uri="{FF2B5EF4-FFF2-40B4-BE49-F238E27FC236}">
                <a16:creationId xmlns:a16="http://schemas.microsoft.com/office/drawing/2014/main" id="{A4813FD6-6257-4435-A6E4-7FDFD046CD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Consider your faith</a:t>
            </a:r>
          </a:p>
        </p:txBody>
      </p:sp>
      <p:pic>
        <p:nvPicPr>
          <p:cNvPr id="9" name="Content Placeholder 8" descr="A picture containing dryer, stool, table&#10;&#10;Description automatically generated">
            <a:extLst>
              <a:ext uri="{FF2B5EF4-FFF2-40B4-BE49-F238E27FC236}">
                <a16:creationId xmlns:a16="http://schemas.microsoft.com/office/drawing/2014/main" id="{2DA99D16-5860-4F47-A0CE-AEC628C63DE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2095" y="2788542"/>
            <a:ext cx="2243255" cy="2644959"/>
          </a:xfr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C017C367-03A4-4746-B4A3-13217CC14AA3}"/>
              </a:ext>
            </a:extLst>
          </p:cNvPr>
          <p:cNvSpPr txBox="1"/>
          <p:nvPr/>
        </p:nvSpPr>
        <p:spPr>
          <a:xfrm>
            <a:off x="628650" y="1920226"/>
            <a:ext cx="5643445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Has your faith grown?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Growth through study</a:t>
            </a:r>
          </a:p>
          <a:p>
            <a:pPr marL="1200150" marR="0" lvl="2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 Peter 2:1-2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– After baptism we are to grow by the word</a:t>
            </a:r>
          </a:p>
          <a:p>
            <a:pPr marL="1200150" marR="0" lvl="2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 Timothy 2:15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– Although Paul was convinced of Timothy’s faith, he was still to study </a:t>
            </a:r>
          </a:p>
        </p:txBody>
      </p:sp>
    </p:spTree>
    <p:extLst>
      <p:ext uri="{BB962C8B-B14F-4D97-AF65-F5344CB8AC3E}">
        <p14:creationId xmlns:p14="http://schemas.microsoft.com/office/powerpoint/2010/main" val="37502317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>
            <a:extLst>
              <a:ext uri="{FF2B5EF4-FFF2-40B4-BE49-F238E27FC236}">
                <a16:creationId xmlns:a16="http://schemas.microsoft.com/office/drawing/2014/main" id="{A4813FD6-6257-4435-A6E4-7FDFD046CD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Consider your faith</a:t>
            </a:r>
          </a:p>
        </p:txBody>
      </p:sp>
      <p:pic>
        <p:nvPicPr>
          <p:cNvPr id="9" name="Content Placeholder 8" descr="A picture containing dryer, stool, table&#10;&#10;Description automatically generated">
            <a:extLst>
              <a:ext uri="{FF2B5EF4-FFF2-40B4-BE49-F238E27FC236}">
                <a16:creationId xmlns:a16="http://schemas.microsoft.com/office/drawing/2014/main" id="{2DA99D16-5860-4F47-A0CE-AEC628C63DE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2095" y="2788542"/>
            <a:ext cx="2243255" cy="2644959"/>
          </a:xfr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C017C367-03A4-4746-B4A3-13217CC14AA3}"/>
              </a:ext>
            </a:extLst>
          </p:cNvPr>
          <p:cNvSpPr txBox="1"/>
          <p:nvPr/>
        </p:nvSpPr>
        <p:spPr>
          <a:xfrm>
            <a:off x="628650" y="1920226"/>
            <a:ext cx="5643445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Has your faith grown?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Growth through trials</a:t>
            </a:r>
          </a:p>
          <a:p>
            <a:pPr marL="1200150" marR="0" lvl="2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James 1:2-12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– We can count trials as a joy because it produces endurance</a:t>
            </a:r>
          </a:p>
          <a:p>
            <a:pPr marL="1657350" lvl="3" indent="-285750"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prstClr val="black"/>
                </a:solidFill>
                <a:latin typeface="Calibri" panose="020F0502020204030204"/>
              </a:rPr>
              <a:t>I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 we endure and are approved, we will receive the crown of life</a:t>
            </a:r>
          </a:p>
          <a:p>
            <a:pPr marL="1200150" marR="0" lvl="2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400" b="1" dirty="0">
                <a:solidFill>
                  <a:prstClr val="black"/>
                </a:solidFill>
                <a:latin typeface="Calibri" panose="020F0502020204030204"/>
              </a:rPr>
              <a:t>1 Peter 1:6-7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– Trials prove our faith genuine</a:t>
            </a:r>
          </a:p>
        </p:txBody>
      </p:sp>
    </p:spTree>
    <p:extLst>
      <p:ext uri="{BB962C8B-B14F-4D97-AF65-F5344CB8AC3E}">
        <p14:creationId xmlns:p14="http://schemas.microsoft.com/office/powerpoint/2010/main" val="3469936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calendar&#10;&#10;Description automatically generated">
            <a:extLst>
              <a:ext uri="{FF2B5EF4-FFF2-40B4-BE49-F238E27FC236}">
                <a16:creationId xmlns:a16="http://schemas.microsoft.com/office/drawing/2014/main" id="{357B59F9-1993-4D17-8E5D-C5DF2BD35DC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588" b="17393"/>
          <a:stretch/>
        </p:blipFill>
        <p:spPr>
          <a:xfrm>
            <a:off x="20" y="376020"/>
            <a:ext cx="9143980" cy="4801868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D266A5D8-E184-4E8F-9001-D6F41E3974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35" t="20008" r="8214" b="59122"/>
          <a:stretch/>
        </p:blipFill>
        <p:spPr>
          <a:xfrm flipV="1">
            <a:off x="0" y="0"/>
            <a:ext cx="9143999" cy="1713062"/>
          </a:xfrm>
          <a:custGeom>
            <a:avLst/>
            <a:gdLst>
              <a:gd name="connsiteX0" fmla="*/ 0 w 12191999"/>
              <a:gd name="connsiteY0" fmla="*/ 1713062 h 1713062"/>
              <a:gd name="connsiteX1" fmla="*/ 12191999 w 12191999"/>
              <a:gd name="connsiteY1" fmla="*/ 1713062 h 1713062"/>
              <a:gd name="connsiteX2" fmla="*/ 12191999 w 12191999"/>
              <a:gd name="connsiteY2" fmla="*/ 0 h 1713062"/>
              <a:gd name="connsiteX3" fmla="*/ 0 w 12191999"/>
              <a:gd name="connsiteY3" fmla="*/ 0 h 17130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1999" h="1713062">
                <a:moveTo>
                  <a:pt x="0" y="1713062"/>
                </a:moveTo>
                <a:lnTo>
                  <a:pt x="12191999" y="1713062"/>
                </a:lnTo>
                <a:lnTo>
                  <a:pt x="12191999" y="0"/>
                </a:lnTo>
                <a:lnTo>
                  <a:pt x="0" y="0"/>
                </a:lnTo>
                <a:close/>
              </a:path>
            </a:pathLst>
          </a:cu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4EB1D02B-BBFA-4A97-A021-7816ECC349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35" t="-1" r="8214" b="80325"/>
          <a:stretch/>
        </p:blipFill>
        <p:spPr>
          <a:xfrm flipV="1">
            <a:off x="0" y="3840845"/>
            <a:ext cx="9146285" cy="1614974"/>
          </a:xfrm>
          <a:custGeom>
            <a:avLst/>
            <a:gdLst>
              <a:gd name="connsiteX0" fmla="*/ 0 w 12191999"/>
              <a:gd name="connsiteY0" fmla="*/ 1614974 h 1614974"/>
              <a:gd name="connsiteX1" fmla="*/ 12191999 w 12191999"/>
              <a:gd name="connsiteY1" fmla="*/ 1614974 h 1614974"/>
              <a:gd name="connsiteX2" fmla="*/ 12191999 w 12191999"/>
              <a:gd name="connsiteY2" fmla="*/ 0 h 1614974"/>
              <a:gd name="connsiteX3" fmla="*/ 0 w 12191999"/>
              <a:gd name="connsiteY3" fmla="*/ 0 h 16149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1999" h="1614974">
                <a:moveTo>
                  <a:pt x="0" y="1614974"/>
                </a:moveTo>
                <a:lnTo>
                  <a:pt x="12191999" y="1614974"/>
                </a:lnTo>
                <a:lnTo>
                  <a:pt x="12191999" y="0"/>
                </a:lnTo>
                <a:lnTo>
                  <a:pt x="0" y="0"/>
                </a:lnTo>
                <a:close/>
              </a:path>
            </a:pathLst>
          </a:cu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BDD7BED2-CC5E-4866-AC0C-DCF928AF8A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6" y="5390368"/>
            <a:ext cx="9141714" cy="1467632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56989CB-AD7B-4A9B-8282-F9F1D7C501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3363" y="5566756"/>
            <a:ext cx="7944130" cy="656946"/>
          </a:xfrm>
        </p:spPr>
        <p:txBody>
          <a:bodyPr anchor="t">
            <a:normAutofit/>
          </a:bodyPr>
          <a:lstStyle/>
          <a:p>
            <a:pPr algn="l"/>
            <a:r>
              <a:rPr lang="en-US" sz="3600" dirty="0">
                <a:solidFill>
                  <a:srgbClr val="000000"/>
                </a:solidFill>
              </a:rPr>
              <a:t>Haggai 1:5-7</a:t>
            </a:r>
            <a:endParaRPr lang="en-US" sz="35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77751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6F40FBDA-CEB1-40F0-9AB9-BD9C402D70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A picture containing calendar&#10;&#10;Description automatically generated">
            <a:extLst>
              <a:ext uri="{FF2B5EF4-FFF2-40B4-BE49-F238E27FC236}">
                <a16:creationId xmlns:a16="http://schemas.microsoft.com/office/drawing/2014/main" id="{357B59F9-1993-4D17-8E5D-C5DF2BD35DC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4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0" y="10"/>
            <a:ext cx="9143980" cy="6857990"/>
          </a:xfrm>
          <a:prstGeom prst="rect">
            <a:avLst/>
          </a:prstGeom>
        </p:spPr>
      </p:pic>
      <p:sp>
        <p:nvSpPr>
          <p:cNvPr id="21" name="Rectangle 20">
            <a:extLst>
              <a:ext uri="{FF2B5EF4-FFF2-40B4-BE49-F238E27FC236}">
                <a16:creationId xmlns:a16="http://schemas.microsoft.com/office/drawing/2014/main" id="{0344D4FE-ABEF-4230-9E4E-AD5782FC7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0902" y="1267730"/>
            <a:ext cx="7182197" cy="4307950"/>
          </a:xfrm>
          <a:prstGeom prst="rect">
            <a:avLst/>
          </a:prstGeom>
          <a:noFill/>
          <a:ln w="9525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>
            <a:softEdge rad="0"/>
          </a:effectLst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56989CB-AD7B-4A9B-8282-F9F1D7C501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27149" y="1695576"/>
            <a:ext cx="6489703" cy="2857191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2400" b="1" i="0" baseline="30000" dirty="0">
                <a:effectLst/>
              </a:rPr>
              <a:t>5 </a:t>
            </a:r>
            <a:r>
              <a:rPr lang="en-US" sz="2400" b="1" i="0" dirty="0">
                <a:effectLst/>
              </a:rPr>
              <a:t>Now therefore, thus says the </a:t>
            </a:r>
            <a:r>
              <a:rPr lang="en-US" sz="2400" b="1" i="0" cap="small" dirty="0">
                <a:effectLst/>
              </a:rPr>
              <a:t>Lord</a:t>
            </a:r>
            <a:r>
              <a:rPr lang="en-US" sz="2400" b="1" i="0" dirty="0">
                <a:effectLst/>
              </a:rPr>
              <a:t> of hosts: “Consider your ways! </a:t>
            </a:r>
            <a:r>
              <a:rPr lang="en-US" sz="2400" b="1" i="0" baseline="30000" dirty="0">
                <a:effectLst/>
              </a:rPr>
              <a:t>6 </a:t>
            </a:r>
            <a:r>
              <a:rPr lang="en-US" sz="2400" b="1" i="0" dirty="0">
                <a:effectLst/>
              </a:rPr>
              <a:t>“You have sown much, and bring in little; You eat, but do not have enough; You drink, but you are not filled with drink; You clothe yourselves, but no one is warm; And he who earns wages, Earns wages </a:t>
            </a:r>
            <a:r>
              <a:rPr lang="en-US" sz="2400" b="1" i="1" dirty="0">
                <a:effectLst/>
              </a:rPr>
              <a:t>to put</a:t>
            </a:r>
            <a:r>
              <a:rPr lang="en-US" sz="2400" b="1" i="0" dirty="0">
                <a:effectLst/>
              </a:rPr>
              <a:t> into a bag with holes.” </a:t>
            </a:r>
            <a:r>
              <a:rPr lang="en-US" sz="2400" b="1" i="0" baseline="30000" dirty="0">
                <a:effectLst/>
              </a:rPr>
              <a:t>7 </a:t>
            </a:r>
            <a:r>
              <a:rPr lang="en-US" sz="2400" b="1" i="0" dirty="0">
                <a:effectLst/>
              </a:rPr>
              <a:t>Thus says the </a:t>
            </a:r>
            <a:r>
              <a:rPr lang="en-US" sz="2400" b="1" i="0" cap="small" dirty="0">
                <a:effectLst/>
              </a:rPr>
              <a:t>Lord</a:t>
            </a:r>
            <a:r>
              <a:rPr lang="en-US" sz="2400" b="1" i="0" dirty="0">
                <a:effectLst/>
              </a:rPr>
              <a:t> of hosts: “Consider your ways!</a:t>
            </a:r>
            <a:endParaRPr lang="en-US" sz="2400" b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555BAC9-CB85-4105-90FE-7067747AE9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27149" y="4623127"/>
            <a:ext cx="6491400" cy="457201"/>
          </a:xfr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sz="3200" b="1" dirty="0"/>
              <a:t>Haggai 1:5-7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9325F979-D3F9-4926-81B7-7ACCB31A50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5850" y="1411615"/>
            <a:ext cx="6972300" cy="4034770"/>
          </a:xfrm>
          <a:prstGeom prst="rect">
            <a:avLst/>
          </a:prstGeom>
          <a:noFill/>
          <a:ln w="9525" cap="sq" cmpd="sng" algn="ctr">
            <a:solidFill>
              <a:schemeClr val="tx1">
                <a:lumMod val="75000"/>
                <a:lumOff val="25000"/>
                <a:alpha val="80000"/>
              </a:schemeClr>
            </a:solidFill>
            <a:prstDash val="solid"/>
            <a:miter lim="800000"/>
          </a:ln>
          <a:effectLst/>
        </p:spPr>
      </p:sp>
    </p:spTree>
    <p:extLst>
      <p:ext uri="{BB962C8B-B14F-4D97-AF65-F5344CB8AC3E}">
        <p14:creationId xmlns:p14="http://schemas.microsoft.com/office/powerpoint/2010/main" val="390334724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>
            <a:extLst>
              <a:ext uri="{FF2B5EF4-FFF2-40B4-BE49-F238E27FC236}">
                <a16:creationId xmlns:a16="http://schemas.microsoft.com/office/drawing/2014/main" id="{A4813FD6-6257-4435-A6E4-7FDFD046CD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There is a need for self-examination </a:t>
            </a:r>
          </a:p>
        </p:txBody>
      </p:sp>
      <p:pic>
        <p:nvPicPr>
          <p:cNvPr id="9" name="Content Placeholder 8" descr="A picture containing dryer, stool, table&#10;&#10;Description automatically generated">
            <a:extLst>
              <a:ext uri="{FF2B5EF4-FFF2-40B4-BE49-F238E27FC236}">
                <a16:creationId xmlns:a16="http://schemas.microsoft.com/office/drawing/2014/main" id="{2DA99D16-5860-4F47-A0CE-AEC628C63DE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2095" y="2788542"/>
            <a:ext cx="2243255" cy="2644959"/>
          </a:xfr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C017C367-03A4-4746-B4A3-13217CC14AA3}"/>
              </a:ext>
            </a:extLst>
          </p:cNvPr>
          <p:cNvSpPr txBox="1"/>
          <p:nvPr/>
        </p:nvSpPr>
        <p:spPr>
          <a:xfrm>
            <a:off x="628650" y="1920226"/>
            <a:ext cx="5643445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 Corinthians 13:5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– We are to examine and test ourselves, as to whether we are in the faith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Lamentations 3:40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– We are to examine ourselves and, if need be, turn back to God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Psalm 119:59-60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– We are to think about our ways, implies self-examination, and make haste to keep God’s commands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When we “consider our ways” it is an examination of our ways to God’s ways</a:t>
            </a:r>
          </a:p>
        </p:txBody>
      </p:sp>
    </p:spTree>
    <p:extLst>
      <p:ext uri="{BB962C8B-B14F-4D97-AF65-F5344CB8AC3E}">
        <p14:creationId xmlns:p14="http://schemas.microsoft.com/office/powerpoint/2010/main" val="1585545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>
            <a:extLst>
              <a:ext uri="{FF2B5EF4-FFF2-40B4-BE49-F238E27FC236}">
                <a16:creationId xmlns:a16="http://schemas.microsoft.com/office/drawing/2014/main" id="{A4813FD6-6257-4435-A6E4-7FDFD046CD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Our way is not the best way</a:t>
            </a:r>
          </a:p>
        </p:txBody>
      </p:sp>
      <p:pic>
        <p:nvPicPr>
          <p:cNvPr id="9" name="Content Placeholder 8" descr="A picture containing dryer, stool, table&#10;&#10;Description automatically generated">
            <a:extLst>
              <a:ext uri="{FF2B5EF4-FFF2-40B4-BE49-F238E27FC236}">
                <a16:creationId xmlns:a16="http://schemas.microsoft.com/office/drawing/2014/main" id="{2DA99D16-5860-4F47-A0CE-AEC628C63DE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2095" y="2788542"/>
            <a:ext cx="2243255" cy="2644959"/>
          </a:xfr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C017C367-03A4-4746-B4A3-13217CC14AA3}"/>
              </a:ext>
            </a:extLst>
          </p:cNvPr>
          <p:cNvSpPr txBox="1"/>
          <p:nvPr/>
        </p:nvSpPr>
        <p:spPr>
          <a:xfrm>
            <a:off x="628650" y="1920226"/>
            <a:ext cx="5643445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dirty="0"/>
              <a:t>Isaiah 55:6-9 </a:t>
            </a:r>
            <a:r>
              <a:rPr lang="en-US" sz="2400" dirty="0"/>
              <a:t>– God’s ways are not man’s ways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dirty="0"/>
              <a:t>Jeremiah 10:23 </a:t>
            </a:r>
            <a:r>
              <a:rPr lang="en-US" sz="2400" dirty="0"/>
              <a:t>– It is not in the way of man to direct his steps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dirty="0"/>
              <a:t>Proverbs 14:12 </a:t>
            </a:r>
            <a:r>
              <a:rPr lang="en-US" sz="2400" dirty="0"/>
              <a:t>– The way that seems right to man ends in death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dirty="0"/>
              <a:t>Psalm 100:3 </a:t>
            </a:r>
            <a:r>
              <a:rPr lang="en-US" sz="2400" dirty="0"/>
              <a:t>– He made us and not we ourselves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dirty="0"/>
              <a:t>Romans 11:33-36</a:t>
            </a:r>
            <a:r>
              <a:rPr lang="en-US" sz="2400" dirty="0"/>
              <a:t> – Everything comes from Him</a:t>
            </a:r>
          </a:p>
        </p:txBody>
      </p:sp>
    </p:spTree>
    <p:extLst>
      <p:ext uri="{BB962C8B-B14F-4D97-AF65-F5344CB8AC3E}">
        <p14:creationId xmlns:p14="http://schemas.microsoft.com/office/powerpoint/2010/main" val="1103865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>
            <a:extLst>
              <a:ext uri="{FF2B5EF4-FFF2-40B4-BE49-F238E27FC236}">
                <a16:creationId xmlns:a16="http://schemas.microsoft.com/office/drawing/2014/main" id="{A4813FD6-6257-4435-A6E4-7FDFD046CD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Example of those who tried doing it their way</a:t>
            </a:r>
          </a:p>
        </p:txBody>
      </p:sp>
      <p:pic>
        <p:nvPicPr>
          <p:cNvPr id="9" name="Content Placeholder 8" descr="A picture containing dryer, stool, table&#10;&#10;Description automatically generated">
            <a:extLst>
              <a:ext uri="{FF2B5EF4-FFF2-40B4-BE49-F238E27FC236}">
                <a16:creationId xmlns:a16="http://schemas.microsoft.com/office/drawing/2014/main" id="{2DA99D16-5860-4F47-A0CE-AEC628C63DE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2095" y="2788542"/>
            <a:ext cx="2243255" cy="2644959"/>
          </a:xfr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C017C367-03A4-4746-B4A3-13217CC14AA3}"/>
              </a:ext>
            </a:extLst>
          </p:cNvPr>
          <p:cNvSpPr txBox="1"/>
          <p:nvPr/>
        </p:nvSpPr>
        <p:spPr>
          <a:xfrm>
            <a:off x="628650" y="1920226"/>
            <a:ext cx="5643445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Abraham and Sarah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Genesis 16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– Had a son through Hagar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King Solomon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 Kings 11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– Married foreign women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Jonah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Jonah 1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– Went to Tarshish instead of Nineveh </a:t>
            </a:r>
            <a:r>
              <a:rPr lang="en-US" sz="2400" noProof="0" dirty="0">
                <a:solidFill>
                  <a:prstClr val="black"/>
                </a:solidFill>
                <a:latin typeface="Calibri" panose="020F0502020204030204"/>
              </a:rPr>
              <a:t>as the Lord commanded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Moses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Numbers 20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– Struck the rock instead</a:t>
            </a:r>
            <a:r>
              <a:rPr kumimoji="0" lang="en-US" sz="24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of speaking to it as the Lord commanded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61905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>
            <a:extLst>
              <a:ext uri="{FF2B5EF4-FFF2-40B4-BE49-F238E27FC236}">
                <a16:creationId xmlns:a16="http://schemas.microsoft.com/office/drawing/2014/main" id="{A4813FD6-6257-4435-A6E4-7FDFD046CD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Example of those who tried doing it their way</a:t>
            </a:r>
          </a:p>
        </p:txBody>
      </p:sp>
      <p:pic>
        <p:nvPicPr>
          <p:cNvPr id="9" name="Content Placeholder 8" descr="A picture containing dryer, stool, table&#10;&#10;Description automatically generated">
            <a:extLst>
              <a:ext uri="{FF2B5EF4-FFF2-40B4-BE49-F238E27FC236}">
                <a16:creationId xmlns:a16="http://schemas.microsoft.com/office/drawing/2014/main" id="{2DA99D16-5860-4F47-A0CE-AEC628C63DE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2095" y="2788542"/>
            <a:ext cx="2243255" cy="2644959"/>
          </a:xfr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C017C367-03A4-4746-B4A3-13217CC14AA3}"/>
              </a:ext>
            </a:extLst>
          </p:cNvPr>
          <p:cNvSpPr txBox="1"/>
          <p:nvPr/>
        </p:nvSpPr>
        <p:spPr>
          <a:xfrm>
            <a:off x="628650" y="1920226"/>
            <a:ext cx="5643445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Nadab and Abihu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Leviticus 10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– Offered profane fire which the Lord had not commanded them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King Saul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 Samuel 13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– Although he felt compelled to do so, Saul offered a sacrifice foolishly</a:t>
            </a:r>
          </a:p>
        </p:txBody>
      </p:sp>
    </p:spTree>
    <p:extLst>
      <p:ext uri="{BB962C8B-B14F-4D97-AF65-F5344CB8AC3E}">
        <p14:creationId xmlns:p14="http://schemas.microsoft.com/office/powerpoint/2010/main" val="29489196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>
            <a:extLst>
              <a:ext uri="{FF2B5EF4-FFF2-40B4-BE49-F238E27FC236}">
                <a16:creationId xmlns:a16="http://schemas.microsoft.com/office/drawing/2014/main" id="{A4813FD6-6257-4435-A6E4-7FDFD046CD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Consider your focus</a:t>
            </a:r>
          </a:p>
        </p:txBody>
      </p:sp>
      <p:pic>
        <p:nvPicPr>
          <p:cNvPr id="9" name="Content Placeholder 8" descr="A picture containing dryer, stool, table&#10;&#10;Description automatically generated">
            <a:extLst>
              <a:ext uri="{FF2B5EF4-FFF2-40B4-BE49-F238E27FC236}">
                <a16:creationId xmlns:a16="http://schemas.microsoft.com/office/drawing/2014/main" id="{2DA99D16-5860-4F47-A0CE-AEC628C63DE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2095" y="2788542"/>
            <a:ext cx="2243255" cy="2644959"/>
          </a:xfr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C017C367-03A4-4746-B4A3-13217CC14AA3}"/>
              </a:ext>
            </a:extLst>
          </p:cNvPr>
          <p:cNvSpPr txBox="1"/>
          <p:nvPr/>
        </p:nvSpPr>
        <p:spPr>
          <a:xfrm>
            <a:off x="628650" y="1920226"/>
            <a:ext cx="5643445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Focus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prstClr val="black"/>
                </a:solidFill>
                <a:latin typeface="Calibri" panose="020F0502020204030204"/>
              </a:rPr>
              <a:t>“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 center of interest or activity” (Webster)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Where is your focus? Where do you spend your time?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News and the Media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Social media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School, Work, or Career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Hobbies</a:t>
            </a:r>
          </a:p>
        </p:txBody>
      </p:sp>
    </p:spTree>
    <p:extLst>
      <p:ext uri="{BB962C8B-B14F-4D97-AF65-F5344CB8AC3E}">
        <p14:creationId xmlns:p14="http://schemas.microsoft.com/office/powerpoint/2010/main" val="3140333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>
            <a:extLst>
              <a:ext uri="{FF2B5EF4-FFF2-40B4-BE49-F238E27FC236}">
                <a16:creationId xmlns:a16="http://schemas.microsoft.com/office/drawing/2014/main" id="{A4813FD6-6257-4435-A6E4-7FDFD046CD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Consider your focus</a:t>
            </a:r>
          </a:p>
        </p:txBody>
      </p:sp>
      <p:pic>
        <p:nvPicPr>
          <p:cNvPr id="9" name="Content Placeholder 8" descr="A picture containing dryer, stool, table&#10;&#10;Description automatically generated">
            <a:extLst>
              <a:ext uri="{FF2B5EF4-FFF2-40B4-BE49-F238E27FC236}">
                <a16:creationId xmlns:a16="http://schemas.microsoft.com/office/drawing/2014/main" id="{2DA99D16-5860-4F47-A0CE-AEC628C63DE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2095" y="2788542"/>
            <a:ext cx="2243255" cy="2644959"/>
          </a:xfr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C017C367-03A4-4746-B4A3-13217CC14AA3}"/>
              </a:ext>
            </a:extLst>
          </p:cNvPr>
          <p:cNvSpPr txBox="1"/>
          <p:nvPr/>
        </p:nvSpPr>
        <p:spPr>
          <a:xfrm>
            <a:off x="628650" y="1920226"/>
            <a:ext cx="5643445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What God says about our focus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Matthew 6:33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– Seek first the kingdom of God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Colossians 3:1-2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– Set your mind on things above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Hebrews 11:6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– God rewards those who diligently seek Him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Matthew 6:19-21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– Where your treasure is that is where your heart will be</a:t>
            </a:r>
          </a:p>
        </p:txBody>
      </p:sp>
    </p:spTree>
    <p:extLst>
      <p:ext uri="{BB962C8B-B14F-4D97-AF65-F5344CB8AC3E}">
        <p14:creationId xmlns:p14="http://schemas.microsoft.com/office/powerpoint/2010/main" val="27956147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>
            <a:extLst>
              <a:ext uri="{FF2B5EF4-FFF2-40B4-BE49-F238E27FC236}">
                <a16:creationId xmlns:a16="http://schemas.microsoft.com/office/drawing/2014/main" id="{A4813FD6-6257-4435-A6E4-7FDFD046CD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Consider your focus</a:t>
            </a:r>
          </a:p>
        </p:txBody>
      </p:sp>
      <p:pic>
        <p:nvPicPr>
          <p:cNvPr id="9" name="Content Placeholder 8" descr="A picture containing dryer, stool, table&#10;&#10;Description automatically generated">
            <a:extLst>
              <a:ext uri="{FF2B5EF4-FFF2-40B4-BE49-F238E27FC236}">
                <a16:creationId xmlns:a16="http://schemas.microsoft.com/office/drawing/2014/main" id="{2DA99D16-5860-4F47-A0CE-AEC628C63DE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2095" y="2788542"/>
            <a:ext cx="2243255" cy="2644959"/>
          </a:xfr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C017C367-03A4-4746-B4A3-13217CC14AA3}"/>
              </a:ext>
            </a:extLst>
          </p:cNvPr>
          <p:cNvSpPr txBox="1"/>
          <p:nvPr/>
        </p:nvSpPr>
        <p:spPr>
          <a:xfrm>
            <a:off x="628650" y="1920226"/>
            <a:ext cx="5643445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What God says about our focus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400" b="1" dirty="0">
                <a:solidFill>
                  <a:prstClr val="black"/>
                </a:solidFill>
                <a:latin typeface="Calibri" panose="020F0502020204030204"/>
              </a:rPr>
              <a:t>Ephesians 5:15-16</a:t>
            </a:r>
            <a:r>
              <a:rPr lang="en-US" sz="2400" dirty="0">
                <a:solidFill>
                  <a:prstClr val="black"/>
                </a:solidFill>
                <a:latin typeface="Calibri" panose="020F0502020204030204"/>
              </a:rPr>
              <a:t> – We are to redeem the time (make the most of our opportunities)</a:t>
            </a:r>
          </a:p>
        </p:txBody>
      </p:sp>
    </p:spTree>
    <p:extLst>
      <p:ext uri="{BB962C8B-B14F-4D97-AF65-F5344CB8AC3E}">
        <p14:creationId xmlns:p14="http://schemas.microsoft.com/office/powerpoint/2010/main" val="14699303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321</TotalTime>
  <Words>792</Words>
  <Application>Microsoft Macintosh PowerPoint</Application>
  <PresentationFormat>On-screen Show (4:3)</PresentationFormat>
  <Paragraphs>86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Office Theme</vt:lpstr>
      <vt:lpstr>Haggai 1:5-7</vt:lpstr>
      <vt:lpstr>5 Now therefore, thus says the Lord of hosts: “Consider your ways! 6 “You have sown much, and bring in little; You eat, but do not have enough; You drink, but you are not filled with drink; You clothe yourselves, but no one is warm; And he who earns wages, Earns wages to put into a bag with holes.” 7 Thus says the Lord of hosts: “Consider your ways!</vt:lpstr>
      <vt:lpstr>There is a need for self-examination </vt:lpstr>
      <vt:lpstr>Our way is not the best way</vt:lpstr>
      <vt:lpstr>Example of those who tried doing it their way</vt:lpstr>
      <vt:lpstr>Example of those who tried doing it their way</vt:lpstr>
      <vt:lpstr>Consider your focus</vt:lpstr>
      <vt:lpstr>Consider your focus</vt:lpstr>
      <vt:lpstr>Consider your focus</vt:lpstr>
      <vt:lpstr>Consider your focus</vt:lpstr>
      <vt:lpstr>Consider your faith</vt:lpstr>
      <vt:lpstr>Consider your faith</vt:lpstr>
      <vt:lpstr>Consider your faith</vt:lpstr>
      <vt:lpstr>Consider your faith</vt:lpstr>
      <vt:lpstr>Consider your faith</vt:lpstr>
      <vt:lpstr>Consider your faith</vt:lpstr>
      <vt:lpstr>Haggai 1:5-7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Self-examintation</dc:title>
  <dc:creator>Randy Garrett</dc:creator>
  <cp:lastModifiedBy>Jay Carlson</cp:lastModifiedBy>
  <cp:revision>23</cp:revision>
  <cp:lastPrinted>2020-12-06T03:16:05Z</cp:lastPrinted>
  <dcterms:created xsi:type="dcterms:W3CDTF">2020-12-05T15:32:11Z</dcterms:created>
  <dcterms:modified xsi:type="dcterms:W3CDTF">2020-12-06T13:34:00Z</dcterms:modified>
</cp:coreProperties>
</file>