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6" r:id="rId3"/>
    <p:sldId id="277" r:id="rId4"/>
    <p:sldId id="291" r:id="rId5"/>
    <p:sldId id="290" r:id="rId6"/>
    <p:sldId id="282" r:id="rId7"/>
    <p:sldId id="293" r:id="rId8"/>
    <p:sldId id="283" r:id="rId9"/>
    <p:sldId id="284" r:id="rId10"/>
    <p:sldId id="278" r:id="rId11"/>
    <p:sldId id="285" r:id="rId12"/>
    <p:sldId id="294" r:id="rId13"/>
    <p:sldId id="279" r:id="rId14"/>
    <p:sldId id="286" r:id="rId15"/>
    <p:sldId id="280" r:id="rId16"/>
    <p:sldId id="287" r:id="rId17"/>
    <p:sldId id="281" r:id="rId18"/>
    <p:sldId id="29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33"/>
    <p:restoredTop sz="94595"/>
  </p:normalViewPr>
  <p:slideViewPr>
    <p:cSldViewPr snapToGrid="0" snapToObjects="1">
      <p:cViewPr varScale="1">
        <p:scale>
          <a:sx n="83" d="100"/>
          <a:sy n="83" d="100"/>
        </p:scale>
        <p:origin x="10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2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5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5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8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5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2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6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1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9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5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5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05C3A-13FA-9945-B8ED-9B30EDEB8B5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0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E66D7429-D939-8D49-A79A-D868885486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25"/>
          <a:stretch/>
        </p:blipFill>
        <p:spPr>
          <a:xfrm>
            <a:off x="20" y="206071"/>
            <a:ext cx="9143980" cy="4801868"/>
          </a:xfrm>
          <a:prstGeom prst="rect">
            <a:avLst/>
          </a:prstGeom>
        </p:spPr>
      </p:pic>
      <p:pic>
        <p:nvPicPr>
          <p:cNvPr id="18" name="Picture 9">
            <a:extLst>
              <a:ext uri="{FF2B5EF4-FFF2-40B4-BE49-F238E27FC236}">
                <a16:creationId xmlns:a16="http://schemas.microsoft.com/office/drawing/2014/main" id="{D266A5D8-E184-4E8F-9001-D6F41E397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9122"/>
          <a:stretch/>
        </p:blipFill>
        <p:spPr>
          <a:xfrm flipV="1">
            <a:off x="0" y="0"/>
            <a:ext cx="9143999" cy="1713062"/>
          </a:xfrm>
          <a:custGeom>
            <a:avLst/>
            <a:gdLst>
              <a:gd name="connsiteX0" fmla="*/ 0 w 12191999"/>
              <a:gd name="connsiteY0" fmla="*/ 1713062 h 1713062"/>
              <a:gd name="connsiteX1" fmla="*/ 12191999 w 12191999"/>
              <a:gd name="connsiteY1" fmla="*/ 1713062 h 1713062"/>
              <a:gd name="connsiteX2" fmla="*/ 12191999 w 12191999"/>
              <a:gd name="connsiteY2" fmla="*/ 0 h 1713062"/>
              <a:gd name="connsiteX3" fmla="*/ 0 w 12191999"/>
              <a:gd name="connsiteY3" fmla="*/ 0 h 17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713062">
                <a:moveTo>
                  <a:pt x="0" y="1713062"/>
                </a:moveTo>
                <a:lnTo>
                  <a:pt x="12191999" y="1713062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9" name="Picture 11">
            <a:extLst>
              <a:ext uri="{FF2B5EF4-FFF2-40B4-BE49-F238E27FC236}">
                <a16:creationId xmlns:a16="http://schemas.microsoft.com/office/drawing/2014/main" id="{4EB1D02B-BBFA-4A97-A021-7816ECC34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3840845"/>
            <a:ext cx="9146285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0" name="Rectangle 13">
            <a:extLst>
              <a:ext uri="{FF2B5EF4-FFF2-40B4-BE49-F238E27FC236}">
                <a16:creationId xmlns:a16="http://schemas.microsoft.com/office/drawing/2014/main" id="{BDD7BED2-CC5E-4866-AC0C-DCF928AF8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5390368"/>
            <a:ext cx="9141714" cy="14676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C32EC6-F5F3-8242-87C9-14C7E89BE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63" y="5566756"/>
            <a:ext cx="7944130" cy="656946"/>
          </a:xfrm>
        </p:spPr>
        <p:txBody>
          <a:bodyPr anchor="t">
            <a:noAutofit/>
          </a:bodyPr>
          <a:lstStyle/>
          <a:p>
            <a:pPr algn="l"/>
            <a:r>
              <a:rPr lang="en-US" sz="4400" dirty="0">
                <a:solidFill>
                  <a:srgbClr val="000000"/>
                </a:solidFill>
              </a:rPr>
              <a:t>1 Peter 1:13-25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38053-7253-7641-AB66-C039EA1AE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591" y="5082381"/>
            <a:ext cx="7062673" cy="484374"/>
          </a:xfrm>
        </p:spPr>
        <p:txBody>
          <a:bodyPr anchor="b">
            <a:normAutofit/>
          </a:bodyPr>
          <a:lstStyle/>
          <a:p>
            <a:pPr algn="l"/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0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2:18-21 – Faith and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Question 2</a:t>
            </a:r>
          </a:p>
          <a:p>
            <a:pPr lvl="1"/>
            <a:r>
              <a:rPr lang="en-US" sz="2800" dirty="0"/>
              <a:t>What are we redeemed by? What does “redeem” mean? (v.18-19)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1071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2:18-21 – Faith and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“you were not redeemed with corruptible things”… “but with the precious blood of Christ”</a:t>
            </a:r>
          </a:p>
          <a:p>
            <a:pPr lvl="1"/>
            <a:r>
              <a:rPr lang="en-US" sz="2800" dirty="0"/>
              <a:t>Redeemed – to ransom</a:t>
            </a:r>
          </a:p>
          <a:p>
            <a:pPr lvl="2"/>
            <a:r>
              <a:rPr lang="en-US" sz="2400" dirty="0"/>
              <a:t>Strong’s – to release on receipt of ransom or payment </a:t>
            </a:r>
          </a:p>
          <a:p>
            <a:pPr lvl="3"/>
            <a:r>
              <a:rPr lang="en-US" sz="2400" dirty="0"/>
              <a:t>We could not do this ourselves; we are hopeless without the ransom being paid</a:t>
            </a:r>
          </a:p>
          <a:p>
            <a:pPr marL="0" lvl="0" indent="0">
              <a:buNone/>
            </a:pPr>
            <a:endParaRPr lang="en-US" sz="20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0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2:18-21 – Faith and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Christ was “foreordained before the foundations of the world”, but “was manifest in these last times”</a:t>
            </a:r>
          </a:p>
          <a:p>
            <a:pPr lvl="1"/>
            <a:r>
              <a:rPr lang="en-US" sz="2800" dirty="0"/>
              <a:t>Christ has always been (John 1:1-3, 14)</a:t>
            </a:r>
          </a:p>
          <a:p>
            <a:pPr lvl="2"/>
            <a:r>
              <a:rPr lang="en-US" sz="2400" dirty="0"/>
              <a:t>God’s infinite wisdom and ability to know</a:t>
            </a:r>
          </a:p>
          <a:p>
            <a:pPr lvl="1"/>
            <a:r>
              <a:rPr lang="en-US" sz="2800" dirty="0"/>
              <a:t>But the manifestation of Christ was recent</a:t>
            </a:r>
          </a:p>
          <a:p>
            <a:pPr lvl="2"/>
            <a:r>
              <a:rPr lang="en-US" sz="2400" dirty="0"/>
              <a:t>Manifest – appear, show, make known</a:t>
            </a:r>
          </a:p>
          <a:p>
            <a:pPr marL="0" lvl="0" indent="0">
              <a:buNone/>
            </a:pPr>
            <a:endParaRPr lang="en-US" sz="20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7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2:18-21 – Faith and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Question 3</a:t>
            </a:r>
          </a:p>
          <a:p>
            <a:pPr lvl="1"/>
            <a:r>
              <a:rPr lang="en-US" sz="2800" dirty="0"/>
              <a:t>Where is the Christian’s hope and faith to be? Why? (v.18-21)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1209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2:18-21 – Faith and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Through Christ we have “faith and hope in God”</a:t>
            </a:r>
          </a:p>
          <a:p>
            <a:pPr lvl="1"/>
            <a:r>
              <a:rPr lang="en-US" sz="2800" dirty="0"/>
              <a:t>The redemption of our souls is through the blood of Christ</a:t>
            </a:r>
          </a:p>
          <a:p>
            <a:pPr lvl="1"/>
            <a:r>
              <a:rPr lang="en-US" sz="2800" dirty="0"/>
              <a:t>He has been manifested</a:t>
            </a:r>
          </a:p>
          <a:p>
            <a:pPr lvl="1"/>
            <a:r>
              <a:rPr lang="en-US" sz="2800" dirty="0"/>
              <a:t>Through Him we believe in God</a:t>
            </a:r>
          </a:p>
          <a:p>
            <a:pPr lvl="1"/>
            <a:r>
              <a:rPr lang="en-US" sz="2800" dirty="0"/>
              <a:t>God raised Him from the dead</a:t>
            </a:r>
          </a:p>
          <a:p>
            <a:pPr lvl="2"/>
            <a:r>
              <a:rPr lang="en-US" sz="2400" b="1" i="1" dirty="0"/>
              <a:t>All of this leads to our faith and hope being in God</a:t>
            </a:r>
          </a:p>
          <a:p>
            <a:pPr lvl="0"/>
            <a:endParaRPr lang="en-US" sz="20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0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2:22-25 – Obedience to the enduring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Question 4</a:t>
            </a:r>
          </a:p>
          <a:p>
            <a:pPr lvl="1"/>
            <a:r>
              <a:rPr lang="en-US" sz="2800" dirty="0"/>
              <a:t>How does one purify their soul? (v.22-25)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6802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2:22-25 – Obedience to the enduring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“You have purified your souls in obeying the Truth”… “having been born again” … “through the word of God” </a:t>
            </a:r>
          </a:p>
          <a:p>
            <a:pPr lvl="1"/>
            <a:r>
              <a:rPr lang="en-US" sz="2800" dirty="0"/>
              <a:t>One is purified through the word of God</a:t>
            </a:r>
          </a:p>
          <a:p>
            <a:pPr lvl="2"/>
            <a:r>
              <a:rPr lang="en-US" sz="2400" dirty="0"/>
              <a:t>As a result of this purification, we are to “love the brethren”</a:t>
            </a:r>
          </a:p>
          <a:p>
            <a:pPr lvl="3"/>
            <a:r>
              <a:rPr lang="en-US" sz="2400" dirty="0"/>
              <a:t>There is change and action associated with obeying the truth</a:t>
            </a:r>
          </a:p>
          <a:p>
            <a:pPr lvl="0"/>
            <a:endParaRPr lang="en-US" sz="20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4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2:22-25 – Obedience to the enduring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Question 5</a:t>
            </a:r>
          </a:p>
          <a:p>
            <a:pPr lvl="1"/>
            <a:r>
              <a:rPr lang="en-US" sz="2800" dirty="0"/>
              <a:t>How long will the word of God abide? Does this impact how we view or handle God’s word? If so, how? (v.22-25)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166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2:22-25 – Obedience to the enduring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The word of God is “incorruptible” and “lives and abides forever”</a:t>
            </a:r>
          </a:p>
          <a:p>
            <a:pPr lvl="1"/>
            <a:r>
              <a:rPr lang="en-US" sz="2800" dirty="0"/>
              <a:t>The word does not go or fade away</a:t>
            </a:r>
          </a:p>
          <a:p>
            <a:pPr lvl="1"/>
            <a:r>
              <a:rPr lang="en-US" sz="2800" dirty="0"/>
              <a:t>The word does not change</a:t>
            </a:r>
          </a:p>
          <a:p>
            <a:pPr lvl="2"/>
            <a:r>
              <a:rPr lang="en-US" sz="2800" dirty="0"/>
              <a:t>It stands despite time</a:t>
            </a:r>
          </a:p>
          <a:p>
            <a:pPr lvl="2"/>
            <a:r>
              <a:rPr lang="en-US" sz="2800" dirty="0"/>
              <a:t>It is always relevant</a:t>
            </a:r>
          </a:p>
          <a:p>
            <a:pPr lvl="1"/>
            <a:r>
              <a:rPr lang="en-US" sz="2800" dirty="0"/>
              <a:t>It must be from God</a:t>
            </a:r>
          </a:p>
          <a:p>
            <a:pPr marL="0" lvl="0" indent="0">
              <a:buNone/>
            </a:pPr>
            <a:endParaRPr lang="en-US" sz="24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79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1:13-17 – Be holy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Question 1</a:t>
            </a:r>
          </a:p>
          <a:p>
            <a:pPr lvl="1"/>
            <a:r>
              <a:rPr lang="en-US" sz="2800" dirty="0"/>
              <a:t>How is the Christian to conduct themself? (v.13-17)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9419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201602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1:13-17 – Be holy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“Therefore, gird up the loins of your mind, be sober”</a:t>
            </a:r>
          </a:p>
          <a:p>
            <a:pPr lvl="1"/>
            <a:r>
              <a:rPr lang="en-US" sz="2800" dirty="0"/>
              <a:t>Therefore – Looking back to v.2-12 </a:t>
            </a:r>
          </a:p>
          <a:p>
            <a:pPr lvl="2"/>
            <a:r>
              <a:rPr lang="en-US" sz="2400" dirty="0"/>
              <a:t>They are elect</a:t>
            </a:r>
          </a:p>
          <a:p>
            <a:pPr lvl="2"/>
            <a:r>
              <a:rPr lang="en-US" sz="2400" dirty="0"/>
              <a:t>They have a living hope</a:t>
            </a:r>
          </a:p>
          <a:p>
            <a:pPr lvl="2"/>
            <a:r>
              <a:rPr lang="en-US" sz="2400" dirty="0"/>
              <a:t>They have an inheritance that is incorruptible and undefiled</a:t>
            </a:r>
          </a:p>
          <a:p>
            <a:pPr lvl="2"/>
            <a:r>
              <a:rPr lang="en-US" sz="2400" dirty="0"/>
              <a:t>They are kept by the power of God through faith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32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1:13-17 – Be holy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“Therefore, gird up the loins of your mind, be sober”</a:t>
            </a:r>
          </a:p>
          <a:p>
            <a:pPr lvl="1"/>
            <a:r>
              <a:rPr lang="en-US" sz="2800" dirty="0"/>
              <a:t>Therefore – Looking back to v.2-12 </a:t>
            </a:r>
          </a:p>
          <a:p>
            <a:pPr lvl="2"/>
            <a:r>
              <a:rPr lang="en-US" sz="2400" dirty="0"/>
              <a:t>They have joy due to receiving the end of their faith – salvation</a:t>
            </a:r>
          </a:p>
          <a:p>
            <a:pPr lvl="2"/>
            <a:r>
              <a:rPr lang="en-US" sz="2400" dirty="0"/>
              <a:t>This salvation had been prophesied about and preached to them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0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1:13-17 – Be holy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“Therefore, gird up the loins of your mind, be sober”</a:t>
            </a:r>
          </a:p>
          <a:p>
            <a:pPr lvl="1"/>
            <a:r>
              <a:rPr lang="en-US" sz="2800" dirty="0"/>
              <a:t>Gird up – reference to fastening one’s garments to their body so it is not a hinderance</a:t>
            </a:r>
          </a:p>
          <a:p>
            <a:pPr lvl="1"/>
            <a:r>
              <a:rPr lang="en-US" sz="2800" dirty="0"/>
              <a:t>Be sober – to be free of intoxicating drink, be coherent and watchful</a:t>
            </a:r>
          </a:p>
          <a:p>
            <a:pPr lvl="2"/>
            <a:r>
              <a:rPr lang="en-US" sz="2400" b="1" i="1" dirty="0"/>
              <a:t>Metaphors indicating a need for action, focus, and the removal of distractions</a:t>
            </a:r>
          </a:p>
        </p:txBody>
      </p:sp>
    </p:spTree>
    <p:extLst>
      <p:ext uri="{BB962C8B-B14F-4D97-AF65-F5344CB8AC3E}">
        <p14:creationId xmlns:p14="http://schemas.microsoft.com/office/powerpoint/2010/main" val="370267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1:13-17 – Be holy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“rest </a:t>
            </a:r>
            <a:r>
              <a:rPr lang="en-US" sz="3200" i="1" dirty="0"/>
              <a:t>your</a:t>
            </a:r>
            <a:r>
              <a:rPr lang="en-US" sz="3200" dirty="0"/>
              <a:t> hope fully upon the grace that is to be brought to you at the revelation of Jesus Christ”</a:t>
            </a:r>
          </a:p>
          <a:p>
            <a:pPr lvl="1"/>
            <a:r>
              <a:rPr lang="en-US" sz="2800" dirty="0"/>
              <a:t>Christians are to set their hope in what they can be confident in </a:t>
            </a:r>
          </a:p>
          <a:p>
            <a:pPr lvl="2"/>
            <a:r>
              <a:rPr lang="en-US" sz="2400" dirty="0"/>
              <a:t>This hope is upon the grace that will come at the return of Christ 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974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1:13-17 – Be holy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“As obedient children, not conforming yourselves to your former lusts”… “be holy in all your conduct”</a:t>
            </a:r>
          </a:p>
          <a:p>
            <a:pPr lvl="1"/>
            <a:r>
              <a:rPr lang="en-US" sz="2800" dirty="0"/>
              <a:t>Christians are to act and focus on…</a:t>
            </a:r>
          </a:p>
          <a:p>
            <a:pPr lvl="2"/>
            <a:r>
              <a:rPr lang="en-US" sz="2400" dirty="0"/>
              <a:t>being obedient</a:t>
            </a:r>
          </a:p>
          <a:p>
            <a:pPr lvl="2"/>
            <a:r>
              <a:rPr lang="en-US" sz="2400" dirty="0"/>
              <a:t>not conforming to their old life</a:t>
            </a:r>
          </a:p>
          <a:p>
            <a:pPr lvl="2"/>
            <a:r>
              <a:rPr lang="en-US" sz="2400" dirty="0"/>
              <a:t>being holy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1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1:13-17 – Be holy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“Be holy, for I am holy”	</a:t>
            </a:r>
          </a:p>
          <a:p>
            <a:pPr lvl="1"/>
            <a:r>
              <a:rPr lang="en-US" sz="2800" dirty="0"/>
              <a:t>God is holy (Leviticus 11:44,45; 19:2; 20:7)</a:t>
            </a:r>
          </a:p>
          <a:p>
            <a:pPr lvl="2"/>
            <a:r>
              <a:rPr lang="en-US" sz="2400" dirty="0"/>
              <a:t>As God’s children Christians are to be holy (separated, consecrated, pure)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3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1:13-17 – Be holy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Christians, who “call on the Father”, must understand He judges without partiality based on “each one’s work”</a:t>
            </a:r>
          </a:p>
          <a:p>
            <a:pPr lvl="1"/>
            <a:r>
              <a:rPr lang="en-US" sz="2800" dirty="0"/>
              <a:t>Therefore, Christians must “conduct” themselves in “fear”</a:t>
            </a:r>
          </a:p>
          <a:p>
            <a:pPr lvl="2"/>
            <a:r>
              <a:rPr lang="en-US" sz="2400" dirty="0"/>
              <a:t>Christians are to examine themselves and make sure they are living right</a:t>
            </a:r>
          </a:p>
          <a:p>
            <a:pPr lvl="2"/>
            <a:r>
              <a:rPr lang="en-US" sz="2400" dirty="0"/>
              <a:t>Fear – reverence or respect </a:t>
            </a:r>
          </a:p>
          <a:p>
            <a:pPr marL="457200" lvl="1" indent="0">
              <a:buNone/>
            </a:pPr>
            <a:endParaRPr lang="en-US" sz="20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798</Words>
  <Application>Microsoft Macintosh PowerPoint</Application>
  <PresentationFormat>On-screen Show (4:3)</PresentationFormat>
  <Paragraphs>82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1 Peter 1:13-25</vt:lpstr>
      <vt:lpstr>1 Peter 1:13-17 – Be holy</vt:lpstr>
      <vt:lpstr>1 Peter 1:13-17 – Be holy</vt:lpstr>
      <vt:lpstr>1 Peter 1:13-17 – Be holy</vt:lpstr>
      <vt:lpstr>1 Peter 1:13-17 – Be holy</vt:lpstr>
      <vt:lpstr>1 Peter 1:13-17 – Be holy</vt:lpstr>
      <vt:lpstr>1 Peter 1:13-17 – Be holy</vt:lpstr>
      <vt:lpstr>1 Peter 1:13-17 – Be holy</vt:lpstr>
      <vt:lpstr>1 Peter 1:13-17 – Be holy</vt:lpstr>
      <vt:lpstr>1 Peter 2:18-21 – Faith and hope</vt:lpstr>
      <vt:lpstr>1 Peter 2:18-21 – Faith and hope</vt:lpstr>
      <vt:lpstr>1 Peter 2:18-21 – Faith and hope</vt:lpstr>
      <vt:lpstr>1 Peter 2:18-21 – Faith and hope</vt:lpstr>
      <vt:lpstr>1 Peter 2:18-21 – Faith and hope</vt:lpstr>
      <vt:lpstr>1 Peter 2:22-25 – Obedience to the enduring truth</vt:lpstr>
      <vt:lpstr>1 Peter 2:22-25 – Obedience to the enduring truth</vt:lpstr>
      <vt:lpstr>1 Peter 2:22-25 – Obedience to the enduring truth</vt:lpstr>
      <vt:lpstr>1 Peter 2:22-25 – Obedience to the enduring truth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and Salutation</dc:title>
  <dc:creator>Jay Carlson</dc:creator>
  <cp:lastModifiedBy>Jay Carlson</cp:lastModifiedBy>
  <cp:revision>51</cp:revision>
  <dcterms:created xsi:type="dcterms:W3CDTF">2020-11-11T19:30:59Z</dcterms:created>
  <dcterms:modified xsi:type="dcterms:W3CDTF">2021-01-17T12:59:42Z</dcterms:modified>
</cp:coreProperties>
</file>